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1" r:id="rId2"/>
    <p:sldId id="276" r:id="rId3"/>
    <p:sldId id="283" r:id="rId4"/>
    <p:sldId id="274" r:id="rId5"/>
    <p:sldId id="284" r:id="rId6"/>
    <p:sldId id="285" r:id="rId7"/>
    <p:sldId id="279" r:id="rId8"/>
    <p:sldId id="277" r:id="rId9"/>
    <p:sldId id="278" r:id="rId10"/>
    <p:sldId id="280" r:id="rId11"/>
    <p:sldId id="281" r:id="rId12"/>
    <p:sldId id="28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40F"/>
    <a:srgbClr val="1F600A"/>
    <a:srgbClr val="15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96"/>
    <p:restoredTop sz="66102" autoAdjust="0"/>
  </p:normalViewPr>
  <p:slideViewPr>
    <p:cSldViewPr snapToGrid="0">
      <p:cViewPr varScale="1">
        <p:scale>
          <a:sx n="59" d="100"/>
          <a:sy n="59" d="100"/>
        </p:scale>
        <p:origin x="104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and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26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about EAM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EAM Working Against You?</a:t>
            </a:r>
          </a:p>
          <a:p>
            <a:endParaRPr lang="en-US" dirty="0"/>
          </a:p>
          <a:p>
            <a:r>
              <a:rPr lang="en-US" dirty="0"/>
              <a:t>How can software work against you? Use examples of Excel and Word</a:t>
            </a:r>
          </a:p>
          <a:p>
            <a:endParaRPr lang="en-US" dirty="0"/>
          </a:p>
          <a:p>
            <a:r>
              <a:rPr lang="en-US" dirty="0"/>
              <a:t>Many times organizations just use a CMMS or EAMS system as an electronic file cabinet or catalog of work done. </a:t>
            </a:r>
          </a:p>
          <a:p>
            <a:endParaRPr lang="en-US" dirty="0"/>
          </a:p>
          <a:p>
            <a:r>
              <a:rPr lang="en-US" dirty="0"/>
              <a:t>When there is a problem, or if routine maintenance finds an issue, how do you create follow-up work orders?</a:t>
            </a:r>
          </a:p>
          <a:p>
            <a:r>
              <a:rPr lang="en-US" dirty="0"/>
              <a:t>This may just be a manual process where you create a work order and dispatch it as another breakdown – if there’s even a work orders</a:t>
            </a:r>
          </a:p>
          <a:p>
            <a:endParaRPr lang="en-US" dirty="0"/>
          </a:p>
          <a:p>
            <a:r>
              <a:rPr lang="en-US" dirty="0"/>
              <a:t>Reactive maintenance becomes the rule – just keep things running </a:t>
            </a:r>
          </a:p>
          <a:p>
            <a:r>
              <a:rPr lang="en-US" dirty="0"/>
              <a:t>Planning and scheduling fall to the side because these get in the way of fire fighting</a:t>
            </a:r>
          </a:p>
          <a:p>
            <a:endParaRPr lang="en-US" dirty="0"/>
          </a:p>
          <a:p>
            <a:r>
              <a:rPr lang="en-US" dirty="0"/>
              <a:t>In fact, because of fire fighting, a lot of work may be completed but never documented</a:t>
            </a:r>
          </a:p>
          <a:p>
            <a:endParaRPr lang="en-US" dirty="0"/>
          </a:p>
          <a:p>
            <a:r>
              <a:rPr lang="en-US" dirty="0"/>
              <a:t>Because of deficiencies in planning and scheduling, reports don’t return correct or accurate equipment or work order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Challenge is moving from a Reactive or simple PM mode to a more advanced planned or predictive maintenance mode</a:t>
            </a:r>
          </a:p>
          <a:p>
            <a:endParaRPr lang="en-US" dirty="0"/>
          </a:p>
          <a:p>
            <a:r>
              <a:rPr lang="en-US" dirty="0"/>
              <a:t>Reactive maintenance is a short-term solution taken every day </a:t>
            </a:r>
          </a:p>
          <a:p>
            <a:r>
              <a:rPr lang="en-US" dirty="0"/>
              <a:t>You may or may not get work requests, and these may just be verbal or email</a:t>
            </a:r>
          </a:p>
          <a:p>
            <a:r>
              <a:rPr lang="en-US" dirty="0"/>
              <a:t>Work orders are created as needed – demand driven maintenance</a:t>
            </a:r>
          </a:p>
          <a:p>
            <a:r>
              <a:rPr lang="en-US" dirty="0"/>
              <a:t>A lot of work may not be captured </a:t>
            </a:r>
          </a:p>
          <a:p>
            <a:endParaRPr lang="en-US" dirty="0"/>
          </a:p>
          <a:p>
            <a:r>
              <a:rPr lang="en-US" dirty="0"/>
              <a:t>Planned and Event driven maintenance</a:t>
            </a:r>
          </a:p>
          <a:p>
            <a:r>
              <a:rPr lang="en-US" dirty="0"/>
              <a:t>Planned – using PM Schedules and Maintenance Patterns to full advantage</a:t>
            </a:r>
          </a:p>
          <a:p>
            <a:r>
              <a:rPr lang="en-US" dirty="0"/>
              <a:t>Letting they system autogenerate work orders, instead of manually running the process</a:t>
            </a:r>
          </a:p>
          <a:p>
            <a:r>
              <a:rPr lang="en-US" dirty="0"/>
              <a:t>Bringing data into the system to triggers work orders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Monitored conditions – temperatures, pressures, and other readings can triggers new work orders without human intervention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trending from external systems, or from data pushed into EAM from another system (like SCADA or production controls)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Inspection results – daily equipment and facility inspections triggering follow-up work orders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Alert Management and System Integration can go a long way to move you away from Reactive Maintenance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is how the system can work for you – by eliminating a lot of manual intervention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asking questions about the process</a:t>
            </a:r>
          </a:p>
          <a:p>
            <a:pPr marL="228600" indent="-228600">
              <a:buAutoNum type="arabicPeriod"/>
            </a:pPr>
            <a:r>
              <a:rPr lang="en-US" dirty="0"/>
              <a:t>Where do work orders start?</a:t>
            </a:r>
          </a:p>
          <a:p>
            <a:pPr marL="228600" indent="-228600">
              <a:buAutoNum type="arabicPeriod"/>
            </a:pPr>
            <a:r>
              <a:rPr lang="en-US" dirty="0"/>
              <a:t>What triggers new work orders?</a:t>
            </a:r>
          </a:p>
          <a:p>
            <a:pPr marL="228600" indent="-228600">
              <a:buAutoNum type="arabicPeriod"/>
            </a:pPr>
            <a:r>
              <a:rPr lang="en-US" dirty="0"/>
              <a:t>How can we simplify the process?</a:t>
            </a:r>
          </a:p>
          <a:p>
            <a:pPr marL="228600" indent="-228600">
              <a:buAutoNum type="arabicPeriod"/>
            </a:pPr>
            <a:r>
              <a:rPr lang="en-US" dirty="0"/>
              <a:t>How can we capture events before equipment breaks?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Identify the tools you need to meet these goals</a:t>
            </a:r>
          </a:p>
          <a:p>
            <a:pPr marL="0" indent="0">
              <a:buNone/>
            </a:pPr>
            <a:r>
              <a:rPr lang="en-US" dirty="0"/>
              <a:t>We’re going to talk about those tools in this session, and go in-depth in our breakout tomorrow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Understand the data you need to simplify workflow</a:t>
            </a:r>
          </a:p>
          <a:p>
            <a:pPr marL="228600" indent="-228600">
              <a:buAutoNum type="arabicPeriod"/>
            </a:pPr>
            <a:r>
              <a:rPr lang="en-US" dirty="0"/>
              <a:t>Controlling labor hours? </a:t>
            </a:r>
          </a:p>
          <a:p>
            <a:pPr marL="228600" indent="-228600">
              <a:buAutoNum type="arabicPeriod"/>
            </a:pPr>
            <a:r>
              <a:rPr lang="en-US" dirty="0"/>
              <a:t>Measuring equipment downtown and sources of downtime?</a:t>
            </a:r>
          </a:p>
          <a:p>
            <a:pPr marL="228600" indent="-228600">
              <a:buAutoNum type="arabicPeriod"/>
            </a:pPr>
            <a:r>
              <a:rPr lang="en-US" dirty="0"/>
              <a:t>Inspection, test, and gauge data?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Document your workflow – make how you manage work orders consistent</a:t>
            </a:r>
          </a:p>
          <a:p>
            <a:pPr marL="0" indent="0">
              <a:buNone/>
            </a:pPr>
            <a:r>
              <a:rPr lang="en-US" dirty="0"/>
              <a:t>Include EAM tools in this workflow, such as Inspections or Operator Checklists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Develop technical tools for enablement</a:t>
            </a:r>
          </a:p>
          <a:p>
            <a:pPr marL="228600" indent="-228600">
              <a:buAutoNum type="arabicPeriod"/>
            </a:pPr>
            <a:r>
              <a:rPr lang="en-US" dirty="0"/>
              <a:t>System integration to bring data into EAM through Databridge Pro or REST APIs</a:t>
            </a:r>
          </a:p>
          <a:p>
            <a:pPr marL="228600" indent="-228600">
              <a:buAutoNum type="arabicPeriod"/>
            </a:pPr>
            <a:r>
              <a:rPr lang="en-US" dirty="0"/>
              <a:t>Custom reports and analytics</a:t>
            </a:r>
          </a:p>
          <a:p>
            <a:pPr marL="228600" indent="-228600">
              <a:buAutoNum type="arabicPeriod"/>
            </a:pPr>
            <a:r>
              <a:rPr lang="en-US" dirty="0"/>
              <a:t>Dashboards, like Equipment 360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Test the process</a:t>
            </a:r>
          </a:p>
          <a:p>
            <a:pPr marL="0" indent="0">
              <a:buNone/>
            </a:pPr>
            <a:r>
              <a:rPr lang="en-US" dirty="0"/>
              <a:t>Work with your stakeholders, form Request to Closing, to make sure it work</a:t>
            </a:r>
          </a:p>
          <a:p>
            <a:pPr marL="0" indent="0">
              <a:buNone/>
            </a:pPr>
            <a:r>
              <a:rPr lang="en-US" dirty="0"/>
              <a:t>Make sure you’re getting the data you need to make good decisions and enhance maintenance scheduling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1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talk through some of the tools to enhance how and when work orders are released and scheduled.</a:t>
            </a:r>
          </a:p>
          <a:p>
            <a:endParaRPr lang="en-US" dirty="0"/>
          </a:p>
          <a:p>
            <a:r>
              <a:rPr lang="en-US" dirty="0"/>
              <a:t>It can all start with the Task Plan Checklist – and one that is dynamic.</a:t>
            </a:r>
          </a:p>
          <a:p>
            <a:endParaRPr lang="en-US" dirty="0"/>
          </a:p>
          <a:p>
            <a:r>
              <a:rPr lang="en-US" dirty="0"/>
              <a:t>From there you move into having a library of standard jobs – templates of common work or pre-defined work </a:t>
            </a:r>
          </a:p>
          <a:p>
            <a:endParaRPr lang="en-US" dirty="0"/>
          </a:p>
          <a:p>
            <a:r>
              <a:rPr lang="en-US" dirty="0"/>
              <a:t>Instead of just PM Schedules, you can move into Maintenance Patterns. These are more complex schedules of planned and routine maintenance</a:t>
            </a:r>
          </a:p>
          <a:p>
            <a:endParaRPr lang="en-US" dirty="0"/>
          </a:p>
          <a:p>
            <a:r>
              <a:rPr lang="en-US" dirty="0"/>
              <a:t>And if an Activity needs to wait – think about using the Deferred Maintenance process. Set Work Order Activities into a “Parking Lot” until you have time to complete these.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7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2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Advanced Concepts for Work Order Generation and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Bennet Creed</a:t>
            </a:r>
          </a:p>
          <a:p>
            <a:r>
              <a:rPr lang="en-US" dirty="0"/>
              <a:t>Vice President, Business Development</a:t>
            </a:r>
          </a:p>
        </p:txBody>
      </p:sp>
      <p:pic>
        <p:nvPicPr>
          <p:cNvPr id="4" name="Picture 3" descr="A black and white text&#10;&#10;AI-generated content may be incorrect.">
            <a:extLst>
              <a:ext uri="{FF2B5EF4-FFF2-40B4-BE49-F238E27FC236}">
                <a16:creationId xmlns:a16="http://schemas.microsoft.com/office/drawing/2014/main" id="{D582C629-F0FB-63C6-F95D-26BF888C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4909698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3FDE-257E-09E8-6CD7-4790C023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AD04E1-19AD-D2F2-105C-955DCB1C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Based Maintenance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1E5DAE-EEFC-B81A-423D-36CA4C38B9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45FAD-B155-EF83-6DFC-C96CCABAC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tools for integration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REST and SOAP APIs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Databridge Pro</a:t>
            </a:r>
          </a:p>
          <a:p>
            <a:r>
              <a:rPr lang="en-US" dirty="0"/>
              <a:t>Configured place to keep data in EAM</a:t>
            </a:r>
          </a:p>
          <a:p>
            <a:r>
              <a:rPr lang="en-US" dirty="0"/>
              <a:t>Quantitative data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Meters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Inspections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Test Results</a:t>
            </a:r>
          </a:p>
          <a:p>
            <a:r>
              <a:rPr lang="en-US" dirty="0"/>
              <a:t>Qualitative data </a:t>
            </a:r>
          </a:p>
          <a:p>
            <a:r>
              <a:rPr lang="en-US" dirty="0"/>
              <a:t>Alert Management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black and white text&#10;&#10;AI-generated content may be incorrect.">
            <a:extLst>
              <a:ext uri="{FF2B5EF4-FFF2-40B4-BE49-F238E27FC236}">
                <a16:creationId xmlns:a16="http://schemas.microsoft.com/office/drawing/2014/main" id="{867649E6-8044-6E09-40AF-71BD0F8F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  <p:pic>
        <p:nvPicPr>
          <p:cNvPr id="7" name="Picture 6" descr="A person fixing a large pipe&#10;&#10;AI-generated content may be incorrect.">
            <a:extLst>
              <a:ext uri="{FF2B5EF4-FFF2-40B4-BE49-F238E27FC236}">
                <a16:creationId xmlns:a16="http://schemas.microsoft.com/office/drawing/2014/main" id="{C9BD7ADA-7BAC-2BAE-366C-D9D27D41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72" y="2200564"/>
            <a:ext cx="5219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56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F77E4-DC01-7A15-97B3-F8411AA6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Deferred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03DF-DCEC-BB27-FBE4-DBB0B739B2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One or more WO Activities is delayed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Parking lot for Activities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Reassignment later</a:t>
            </a:r>
          </a:p>
          <a:p>
            <a:r>
              <a:rPr lang="en-US" dirty="0"/>
              <a:t>Recombine left-over Activities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Cancel redundant Activities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Update Activity Schedules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18D438-4F2E-B8B0-224D-F615F58AAC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203083"/>
            <a:ext cx="5505642" cy="2451834"/>
          </a:xfrm>
        </p:spPr>
      </p:pic>
      <p:pic>
        <p:nvPicPr>
          <p:cNvPr id="5" name="Picture 4" descr="A black and white text&#10;&#10;AI-generated content may be incorrect.">
            <a:extLst>
              <a:ext uri="{FF2B5EF4-FFF2-40B4-BE49-F238E27FC236}">
                <a16:creationId xmlns:a16="http://schemas.microsoft.com/office/drawing/2014/main" id="{7AB1C065-FCA2-388D-1E12-B30F56FB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2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DB18-81F4-5542-EDCE-196EF036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 Schedules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F7F3D-7D4D-87A1-67CC-B15373378D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Work Order Dataspy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Start sorting and organizing in the WO module</a:t>
            </a:r>
          </a:p>
          <a:p>
            <a:r>
              <a:rPr lang="en-US" dirty="0"/>
              <a:t>WO Scheduling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Scheduling by individual, Trade, or Department</a:t>
            </a:r>
          </a:p>
          <a:p>
            <a:r>
              <a:rPr lang="en-US" dirty="0"/>
              <a:t>WO Daily Scheduling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Deeper level of planning &amp; scheduling</a:t>
            </a:r>
          </a:p>
          <a:p>
            <a:r>
              <a:rPr lang="en-US" dirty="0"/>
              <a:t>WO Load Balancing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B89139-D03C-5667-1FB8-42D1FA58A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91892"/>
            <a:ext cx="5181600" cy="2971204"/>
          </a:xfrm>
        </p:spPr>
      </p:pic>
      <p:pic>
        <p:nvPicPr>
          <p:cNvPr id="4" name="Picture 3" descr="A black and white text&#10;&#10;AI-generated content may be incorrect.">
            <a:extLst>
              <a:ext uri="{FF2B5EF4-FFF2-40B4-BE49-F238E27FC236}">
                <a16:creationId xmlns:a16="http://schemas.microsoft.com/office/drawing/2014/main" id="{1D396B72-6DBC-FB7B-5C7D-2C47D2FA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127A4F6-103F-0411-F014-88F5A844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Upcoming Session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B3D4734-0EB1-D5B0-43A3-C508AFF02D53}"/>
              </a:ext>
            </a:extLst>
          </p:cNvPr>
          <p:cNvSpPr txBox="1">
            <a:spLocks/>
          </p:cNvSpPr>
          <p:nvPr/>
        </p:nvSpPr>
        <p:spPr>
          <a:xfrm>
            <a:off x="838200" y="2458953"/>
            <a:ext cx="2476500" cy="640822"/>
          </a:xfrm>
          <a:prstGeom prst="rect">
            <a:avLst/>
          </a:prstGeom>
          <a:solidFill>
            <a:srgbClr val="3BA40F">
              <a:alpha val="20252"/>
            </a:srgbClr>
          </a:solidFill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latin typeface="Arial Nova" panose="020B0504020202020204" pitchFamily="34" charset="0"/>
                <a:cs typeface="Arial" panose="020B0604020202020204" pitchFamily="34" charset="0"/>
              </a:rPr>
              <a:t>David Kennemore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E8F26-97D2-12C2-C911-587BC5EF1ED9}"/>
              </a:ext>
            </a:extLst>
          </p:cNvPr>
          <p:cNvSpPr txBox="1"/>
          <p:nvPr/>
        </p:nvSpPr>
        <p:spPr>
          <a:xfrm>
            <a:off x="838200" y="3263441"/>
            <a:ext cx="2476500" cy="1554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2880" tIns="137160" rIns="182880" bIns="182880" rtlCol="0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VP of Professional Services</a:t>
            </a:r>
          </a:p>
          <a:p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Nearly 20 years of EAM implementation experience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8E27BE65-FF26-3A96-B429-2418B2793E98}"/>
              </a:ext>
            </a:extLst>
          </p:cNvPr>
          <p:cNvSpPr txBox="1">
            <a:spLocks/>
          </p:cNvSpPr>
          <p:nvPr/>
        </p:nvSpPr>
        <p:spPr>
          <a:xfrm>
            <a:off x="3505200" y="2458953"/>
            <a:ext cx="2476500" cy="640822"/>
          </a:xfrm>
          <a:prstGeom prst="rect">
            <a:avLst/>
          </a:prstGeom>
          <a:solidFill>
            <a:srgbClr val="3BA40F">
              <a:alpha val="40126"/>
            </a:srgbClr>
          </a:solidFill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latin typeface="Arial Nova" panose="020B0504020202020204" pitchFamily="34" charset="0"/>
                <a:cs typeface="Arial" panose="020B0604020202020204" pitchFamily="34" charset="0"/>
              </a:rPr>
              <a:t>Live EAM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3DCBE-0EC0-4879-B367-54C627AD89BD}"/>
              </a:ext>
            </a:extLst>
          </p:cNvPr>
          <p:cNvSpPr txBox="1"/>
          <p:nvPr/>
        </p:nvSpPr>
        <p:spPr>
          <a:xfrm>
            <a:off x="3505200" y="3263441"/>
            <a:ext cx="2476500" cy="1061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2880" tIns="137160" rIns="182880" bIns="182880" rtlCol="0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Real system and screens to show EAM in action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8436BC09-3D55-951B-868F-74FDB76E3C4B}"/>
              </a:ext>
            </a:extLst>
          </p:cNvPr>
          <p:cNvSpPr txBox="1">
            <a:spLocks/>
          </p:cNvSpPr>
          <p:nvPr/>
        </p:nvSpPr>
        <p:spPr>
          <a:xfrm>
            <a:off x="6172200" y="2458953"/>
            <a:ext cx="2476500" cy="640822"/>
          </a:xfrm>
          <a:prstGeom prst="rect">
            <a:avLst/>
          </a:prstGeom>
          <a:solidFill>
            <a:srgbClr val="3BA40F">
              <a:alpha val="60230"/>
            </a:srgbClr>
          </a:solidFill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latin typeface="Arial Nova" panose="020B0504020202020204" pitchFamily="34" charset="0"/>
                <a:cs typeface="Arial" panose="020B0604020202020204" pitchFamily="34" charset="0"/>
              </a:rPr>
              <a:t>Audience Participation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C6CDA2-3D3B-8BE5-C71B-35CA0A35EC95}"/>
              </a:ext>
            </a:extLst>
          </p:cNvPr>
          <p:cNvSpPr txBox="1"/>
          <p:nvPr/>
        </p:nvSpPr>
        <p:spPr>
          <a:xfrm>
            <a:off x="6172200" y="3263441"/>
            <a:ext cx="2476500" cy="1308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2880" tIns="137160" rIns="182880" bIns="182880" rtlCol="0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We want your questions and feedback while David shows you these features in EAM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0531CFA1-F477-83DA-9CAE-2817882CB93F}"/>
              </a:ext>
            </a:extLst>
          </p:cNvPr>
          <p:cNvSpPr txBox="1">
            <a:spLocks/>
          </p:cNvSpPr>
          <p:nvPr/>
        </p:nvSpPr>
        <p:spPr>
          <a:xfrm>
            <a:off x="8839200" y="2458953"/>
            <a:ext cx="2476500" cy="640822"/>
          </a:xfrm>
          <a:prstGeom prst="rect">
            <a:avLst/>
          </a:prstGeom>
          <a:solidFill>
            <a:srgbClr val="3BA40F">
              <a:alpha val="80404"/>
            </a:srgbClr>
          </a:solidFill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latin typeface="Arial Nova" panose="020B0504020202020204" pitchFamily="34" charset="0"/>
                <a:cs typeface="Arial" panose="020B0604020202020204" pitchFamily="34" charset="0"/>
              </a:rPr>
              <a:t>Follow-up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597756-9690-0BD2-35B0-B2DB7312AB47}"/>
              </a:ext>
            </a:extLst>
          </p:cNvPr>
          <p:cNvSpPr txBox="1"/>
          <p:nvPr/>
        </p:nvSpPr>
        <p:spPr>
          <a:xfrm>
            <a:off x="8839200" y="3263441"/>
            <a:ext cx="2476500" cy="815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2880" tIns="137160" rIns="182880" bIns="182880" rtlCol="0">
            <a:spAutoFit/>
          </a:bodyPr>
          <a:lstStyle/>
          <a:p>
            <a:r>
              <a:rPr lang="en-US" sz="16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Contact us with any additional questions!</a:t>
            </a:r>
          </a:p>
        </p:txBody>
      </p:sp>
    </p:spTree>
    <p:extLst>
      <p:ext uri="{BB962C8B-B14F-4D97-AF65-F5344CB8AC3E}">
        <p14:creationId xmlns:p14="http://schemas.microsoft.com/office/powerpoint/2010/main" val="208306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A6328-D8C5-BEA7-428D-E04DAA1B3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75CD17-EC9B-64F3-E67A-67DAD5A83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Founded in 2009 by experienced EAM consultants and project managers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Headquarters in Birmingham, AL with consultants across North America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than 20 years of experience with EAM, MP2, and other products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Active partner to Hexagon and other companies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Certified by Hexagon for Functional and Technical Consulting</a:t>
            </a:r>
          </a:p>
          <a:p>
            <a:endParaRPr lang="en-US" dirty="0"/>
          </a:p>
        </p:txBody>
      </p:sp>
      <p:pic>
        <p:nvPicPr>
          <p:cNvPr id="3" name="Picture 2" descr="A black and white text&#10;&#10;AI-generated content may be incorrect.">
            <a:extLst>
              <a:ext uri="{FF2B5EF4-FFF2-40B4-BE49-F238E27FC236}">
                <a16:creationId xmlns:a16="http://schemas.microsoft.com/office/drawing/2014/main" id="{C04CA06A-8CA2-A08B-9A58-10C3BEF9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70" y="595002"/>
            <a:ext cx="4934722" cy="88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4ADF-5111-AE16-71CA-99C6A784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EAM Working Against You?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9214CA-7C4E-885D-4BFC-D8C27897A3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File Cabinet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Manual follow-ups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Reactive maintenance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Inconsistent work order creation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Paper reports and lists of data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Wrong KPIs or Metrics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black and white text&#10;&#10;AI-generated content may be incorrect.">
            <a:extLst>
              <a:ext uri="{FF2B5EF4-FFF2-40B4-BE49-F238E27FC236}">
                <a16:creationId xmlns:a16="http://schemas.microsoft.com/office/drawing/2014/main" id="{C06C61CB-D916-94CD-FB10-CC4615CF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  <p:pic>
        <p:nvPicPr>
          <p:cNvPr id="8" name="Content Placeholder 7" descr="A group of construction workers writing on a clipboard&#10;&#10;AI-generated content may be incorrect.">
            <a:extLst>
              <a:ext uri="{FF2B5EF4-FFF2-40B4-BE49-F238E27FC236}">
                <a16:creationId xmlns:a16="http://schemas.microsoft.com/office/drawing/2014/main" id="{29C7CD12-312C-F694-74BE-FB4E684ED4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3502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964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0F63-8F4D-35FD-7F4F-E540CA99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The 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93B9B6-0877-7D5F-076E-9D686D8D8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Reactive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288A1-FABC-4523-1089-C2BCC8E2D3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Work requests, maybe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Work orders created manually, as needed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Uncaptured work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If you see it, fix it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If they tell you, think about fixing it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This is the easy path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ACC569-9379-F7A5-019C-40A02EE26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357813" cy="823912"/>
          </a:xfrm>
        </p:spPr>
        <p:txBody>
          <a:bodyPr anchor="ctr"/>
          <a:lstStyle/>
          <a:p>
            <a:r>
              <a:rPr lang="en-US" dirty="0"/>
              <a:t>Planned and Event Driven Maintenance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0C295-D37F-CB4F-6522-ED1FD71918A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Automatic work order generation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Time intervals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Meter and usage intervals</a:t>
            </a:r>
          </a:p>
          <a:p>
            <a:pPr marL="361188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Event driven work order generation</a:t>
            </a:r>
          </a:p>
          <a:p>
            <a:pPr marL="514350" lvl="2" indent="-325438">
              <a:buFont typeface="Arial" panose="020B0604020202020204" pitchFamily="34" charset="0"/>
              <a:buChar char="•"/>
            </a:pPr>
            <a:r>
              <a:rPr lang="en-US" dirty="0"/>
              <a:t>Monitored conditions</a:t>
            </a:r>
          </a:p>
          <a:p>
            <a:pPr marL="514350" lvl="2" indent="-325438">
              <a:buFont typeface="Arial" panose="020B0604020202020204" pitchFamily="34" charset="0"/>
              <a:buChar char="•"/>
            </a:pPr>
            <a:r>
              <a:rPr lang="en-US" dirty="0"/>
              <a:t>Trends</a:t>
            </a:r>
          </a:p>
          <a:p>
            <a:pPr marL="514350" lvl="1" indent="-325438">
              <a:buFont typeface="Arial" panose="020B0604020202020204" pitchFamily="34" charset="0"/>
              <a:buChar char="•"/>
            </a:pPr>
            <a:r>
              <a:rPr lang="en-US" dirty="0"/>
              <a:t>Qualitative inspection results</a:t>
            </a:r>
          </a:p>
          <a:p>
            <a:pPr marL="361188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Alert Management</a:t>
            </a:r>
          </a:p>
          <a:p>
            <a:pPr marL="361188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Incoming Data </a:t>
            </a:r>
          </a:p>
          <a:p>
            <a:pPr marL="3611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black and white text&#10;&#10;AI-generated content may be incorrect.">
            <a:extLst>
              <a:ext uri="{FF2B5EF4-FFF2-40B4-BE49-F238E27FC236}">
                <a16:creationId xmlns:a16="http://schemas.microsoft.com/office/drawing/2014/main" id="{C8DF8E3F-F93E-60C4-526A-D744B811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0" y="6386073"/>
            <a:ext cx="1847692" cy="332105"/>
          </a:xfrm>
          <a:prstGeom prst="rect">
            <a:avLst/>
          </a:prstGeom>
        </p:spPr>
      </p:pic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28E3B069-8744-94BB-6B03-270E4E1AFEEC}"/>
              </a:ext>
            </a:extLst>
          </p:cNvPr>
          <p:cNvSpPr/>
          <p:nvPr/>
        </p:nvSpPr>
        <p:spPr>
          <a:xfrm flipV="1">
            <a:off x="4051007" y="2034936"/>
            <a:ext cx="2121191" cy="140228"/>
          </a:xfrm>
          <a:prstGeom prst="stripedRightArrow">
            <a:avLst>
              <a:gd name="adj1" fmla="val 50000"/>
              <a:gd name="adj2" fmla="val 15019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2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C68D45-8BFA-7F5F-F43A-CEF99530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F71F85-52B2-1E3B-C450-6C3394619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Start asking questions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the EAM tools you need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Understand the data you need to simplify workflow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Document your workflow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Develop technical tools for enablement</a:t>
            </a:r>
          </a:p>
          <a:p>
            <a:pPr marL="36118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Test the process</a:t>
            </a:r>
          </a:p>
        </p:txBody>
      </p:sp>
      <p:pic>
        <p:nvPicPr>
          <p:cNvPr id="9" name="Picture 8" descr="A black and white text&#10;&#10;AI-generated content may be incorrect.">
            <a:extLst>
              <a:ext uri="{FF2B5EF4-FFF2-40B4-BE49-F238E27FC236}">
                <a16:creationId xmlns:a16="http://schemas.microsoft.com/office/drawing/2014/main" id="{391ED92A-C064-78E3-F4BC-E4323FE42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490C1B-8B67-EC7A-7547-4287C566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EAM Tools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DB1BCB-6303-3619-67E3-80A1E1E4367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524492" y="1137752"/>
            <a:ext cx="5740399" cy="420976"/>
          </a:xfrm>
        </p:spPr>
        <p:txBody>
          <a:bodyPr/>
          <a:lstStyle/>
          <a:p>
            <a:r>
              <a:rPr lang="en-US" dirty="0"/>
              <a:t>Dynamic Checklists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CDCCB5-4928-F313-78F9-0A33D67708F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24492" y="1834724"/>
            <a:ext cx="5740399" cy="420976"/>
          </a:xfrm>
        </p:spPr>
        <p:txBody>
          <a:bodyPr/>
          <a:lstStyle/>
          <a:p>
            <a:r>
              <a:rPr lang="en-US" dirty="0"/>
              <a:t>Standard WOs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C479AE-49EC-D10D-08DA-6B157CD2F5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24492" y="4125972"/>
            <a:ext cx="5740399" cy="420976"/>
          </a:xfrm>
        </p:spPr>
        <p:txBody>
          <a:bodyPr/>
          <a:lstStyle/>
          <a:p>
            <a:r>
              <a:rPr lang="en-US" dirty="0"/>
              <a:t>Deferred Maintenance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5BB791D-3D13-8483-D532-8520C4843340}"/>
              </a:ext>
            </a:extLst>
          </p:cNvPr>
          <p:cNvSpPr txBox="1">
            <a:spLocks/>
          </p:cNvSpPr>
          <p:nvPr/>
        </p:nvSpPr>
        <p:spPr>
          <a:xfrm>
            <a:off x="5524492" y="2574312"/>
            <a:ext cx="5740399" cy="42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Checklists &amp; Inspections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FE34E5F-EAC8-F74D-A335-AD98B18B6AFB}"/>
              </a:ext>
            </a:extLst>
          </p:cNvPr>
          <p:cNvSpPr txBox="1">
            <a:spLocks/>
          </p:cNvSpPr>
          <p:nvPr/>
        </p:nvSpPr>
        <p:spPr>
          <a:xfrm>
            <a:off x="5524492" y="3378917"/>
            <a:ext cx="5740399" cy="42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Maintenance Patterns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8C3093-2143-8CAF-5A3D-B7801EB76924}"/>
              </a:ext>
            </a:extLst>
          </p:cNvPr>
          <p:cNvSpPr txBox="1">
            <a:spLocks/>
          </p:cNvSpPr>
          <p:nvPr/>
        </p:nvSpPr>
        <p:spPr>
          <a:xfrm>
            <a:off x="5524492" y="4873027"/>
            <a:ext cx="5740399" cy="42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 Scheduling Tools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8B42B26-F12D-E71F-9241-5EAF60D08966}"/>
              </a:ext>
            </a:extLst>
          </p:cNvPr>
          <p:cNvSpPr txBox="1">
            <a:spLocks/>
          </p:cNvSpPr>
          <p:nvPr/>
        </p:nvSpPr>
        <p:spPr>
          <a:xfrm>
            <a:off x="5524492" y="5620082"/>
            <a:ext cx="5740399" cy="42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Databridge Pro or REST APIs</a:t>
            </a:r>
          </a:p>
        </p:txBody>
      </p:sp>
      <p:pic>
        <p:nvPicPr>
          <p:cNvPr id="2" name="Picture 1" descr="A black and white text&#10;&#10;AI-generated content may be incorrect.">
            <a:extLst>
              <a:ext uri="{FF2B5EF4-FFF2-40B4-BE49-F238E27FC236}">
                <a16:creationId xmlns:a16="http://schemas.microsoft.com/office/drawing/2014/main" id="{CC323171-AA00-31C0-23C8-C3A26218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036" y="6386073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3682-15C0-EA8C-9477-17D7E0B9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Templates and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36B35-7086-24FB-5206-07D55640BE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Standard WO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Library of common job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Associate templates to events</a:t>
            </a:r>
          </a:p>
          <a:p>
            <a:r>
              <a:rPr lang="en-US" dirty="0"/>
              <a:t>Task Plan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Library of common steps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Associate steps to Activities on Standard WO templates</a:t>
            </a:r>
          </a:p>
          <a:p>
            <a:r>
              <a:rPr lang="en-US" dirty="0"/>
              <a:t>Group them by Problem Codes</a:t>
            </a:r>
          </a:p>
          <a:p>
            <a:r>
              <a:rPr lang="en-US" dirty="0"/>
              <a:t>Associate them to Inspections and Maintenance Patterns</a:t>
            </a:r>
          </a:p>
        </p:txBody>
      </p:sp>
      <p:pic>
        <p:nvPicPr>
          <p:cNvPr id="5" name="Picture 4" descr="A black and white text&#10;&#10;AI-generated content may be incorrect.">
            <a:extLst>
              <a:ext uri="{FF2B5EF4-FFF2-40B4-BE49-F238E27FC236}">
                <a16:creationId xmlns:a16="http://schemas.microsoft.com/office/drawing/2014/main" id="{F06CFF28-9E28-3836-34A6-CF0627EC5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3C0D66CD-48BC-C151-CC0A-B8C9E84C9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2289161"/>
            <a:ext cx="5242366" cy="3113676"/>
          </a:xfrm>
        </p:spPr>
      </p:pic>
    </p:spTree>
    <p:extLst>
      <p:ext uri="{BB962C8B-B14F-4D97-AF65-F5344CB8AC3E}">
        <p14:creationId xmlns:p14="http://schemas.microsoft.com/office/powerpoint/2010/main" val="249154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0B1B4-E5D2-5FC4-2B29-09F49CF44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407924-47EF-34C1-AC8B-54B76EAF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Checklists &amp; 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16B4-70A3-62A4-B9A5-8BF08339F6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Library of standard Task lists, but with a twist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Logical options in the Tasks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More than just for PM Schedules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Safety Inspections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Vehicle Inspections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Building Rounds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Release Follow-up Work Orders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History of Inspections on Equipment</a:t>
            </a:r>
          </a:p>
        </p:txBody>
      </p:sp>
      <p:pic>
        <p:nvPicPr>
          <p:cNvPr id="2" name="Picture 1" descr="A black and white text&#10;&#10;AI-generated content may be incorrect.">
            <a:extLst>
              <a:ext uri="{FF2B5EF4-FFF2-40B4-BE49-F238E27FC236}">
                <a16:creationId xmlns:a16="http://schemas.microsoft.com/office/drawing/2014/main" id="{C66842D8-A4F0-8767-D328-C68A7918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DC16EC-DC84-8927-02F4-44894351D3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erson wearing a yellow hard hat and safety vest">
            <a:extLst>
              <a:ext uri="{FF2B5EF4-FFF2-40B4-BE49-F238E27FC236}">
                <a16:creationId xmlns:a16="http://schemas.microsoft.com/office/drawing/2014/main" id="{49CDAC34-9515-CDE5-D966-E27D863D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312762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BAB66-5985-B3B1-461F-8497CAC6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A1B2D4-861E-90BA-AA1A-E12FB52F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Patterns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89B973-E999-2017-F49F-1F77FAD130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More than scheduled maintenance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Recurring complex maintenance with even intervals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Release by time or meter interval</a:t>
            </a:r>
          </a:p>
          <a:p>
            <a:r>
              <a:rPr lang="en-US" dirty="0"/>
              <a:t>Automatically release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Usage meters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sz="2000" dirty="0"/>
              <a:t>Alert Management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B3EFD9-AA08-D4FC-6B86-5CD34A586C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454219"/>
            <a:ext cx="5770817" cy="3004472"/>
          </a:xfrm>
        </p:spPr>
      </p:pic>
      <p:pic>
        <p:nvPicPr>
          <p:cNvPr id="3" name="Picture 2" descr="A black and white text&#10;&#10;AI-generated content may be incorrect.">
            <a:extLst>
              <a:ext uri="{FF2B5EF4-FFF2-40B4-BE49-F238E27FC236}">
                <a16:creationId xmlns:a16="http://schemas.microsoft.com/office/drawing/2014/main" id="{CF3C3A93-689E-856C-912E-9444AC78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386073"/>
            <a:ext cx="1847692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2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8916</TotalTime>
  <Words>1093</Words>
  <Application>Microsoft Office PowerPoint</Application>
  <PresentationFormat>Widescreen</PresentationFormat>
  <Paragraphs>185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Nova</vt:lpstr>
      <vt:lpstr>Arial Nova Light</vt:lpstr>
      <vt:lpstr>Calibri</vt:lpstr>
      <vt:lpstr>Streamline 2024</vt:lpstr>
      <vt:lpstr>Advanced Concepts for Work Order Generation and Scheduling</vt:lpstr>
      <vt:lpstr>PowerPoint Presentation</vt:lpstr>
      <vt:lpstr>Is EAM Working Against You?</vt:lpstr>
      <vt:lpstr>The Challenge</vt:lpstr>
      <vt:lpstr>What next?</vt:lpstr>
      <vt:lpstr>EAM Tools</vt:lpstr>
      <vt:lpstr>Templates and Tasks</vt:lpstr>
      <vt:lpstr>Dynamic Checklists &amp; Inspections</vt:lpstr>
      <vt:lpstr>Maintenance Patterns</vt:lpstr>
      <vt:lpstr>Event Based Maintenance</vt:lpstr>
      <vt:lpstr>Deferred Maintenance</vt:lpstr>
      <vt:lpstr>Graphic Schedules</vt:lpstr>
      <vt:lpstr>Upcoming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Bennet Creed</cp:lastModifiedBy>
  <cp:revision>20</cp:revision>
  <dcterms:created xsi:type="dcterms:W3CDTF">2023-03-14T15:41:55Z</dcterms:created>
  <dcterms:modified xsi:type="dcterms:W3CDTF">2025-02-14T22:00:06Z</dcterms:modified>
</cp:coreProperties>
</file>