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71" r:id="rId2"/>
    <p:sldId id="276" r:id="rId3"/>
    <p:sldId id="277" r:id="rId4"/>
    <p:sldId id="278" r:id="rId5"/>
    <p:sldId id="279" r:id="rId6"/>
    <p:sldId id="280" r:id="rId7"/>
    <p:sldId id="284" r:id="rId8"/>
    <p:sldId id="283" r:id="rId9"/>
    <p:sldId id="285" r:id="rId10"/>
    <p:sldId id="286" r:id="rId11"/>
    <p:sldId id="287" r:id="rId12"/>
    <p:sldId id="288" r:id="rId13"/>
    <p:sldId id="290" r:id="rId14"/>
    <p:sldId id="291" r:id="rId15"/>
    <p:sldId id="293" r:id="rId16"/>
    <p:sldId id="294" r:id="rId17"/>
    <p:sldId id="29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A40F"/>
    <a:srgbClr val="1F600A"/>
    <a:srgbClr val="153C1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365" autoAdjust="0"/>
  </p:normalViewPr>
  <p:slideViewPr>
    <p:cSldViewPr snapToGrid="0">
      <p:cViewPr varScale="1">
        <p:scale>
          <a:sx n="102" d="100"/>
          <a:sy n="102" d="100"/>
        </p:scale>
        <p:origin x="8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17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7ED5EB-8AC0-4E81-52A5-0B9835D5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86C61-A49A-B74E-536D-D24A4DE02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C7DE0-9006-BC48-B1C9-F842553CB5D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803A-620C-25EA-717D-8954B07B6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2040-2078-8C3E-DFF3-FB95B8BF6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AB84-DC3C-4545-A455-0FCC9628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1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4EE3A-C750-5044-A5FB-6440F894EC8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B4F8-2C13-7345-8E95-4DC681F14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1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69D-B886-EFA5-6C77-8A1C969DE1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700" y="1341438"/>
            <a:ext cx="10642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93084-E1CB-1664-E8F3-F4B6ED86C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Name(s)</a:t>
            </a:r>
          </a:p>
          <a:p>
            <a:r>
              <a:rPr lang="en-US" dirty="0"/>
              <a:t>Speaker Title(s)</a:t>
            </a:r>
          </a:p>
          <a:p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31661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6FA2-E487-7A09-F8BD-42D20CDD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E7F1-AEBB-61BD-2DB7-099E2A51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43B66-FF68-7B4F-C328-5BFA3FAF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7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D48-7FFF-18DD-0965-E14A2DA2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4" y="197746"/>
            <a:ext cx="938348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1B8B-6AFF-ED6D-638E-1E6EB09F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383487" cy="457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22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45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12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4B6E-93B9-6B11-CE53-6530FED49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8288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C390-E3B9-6005-5A66-859792C26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2B3B-8002-9A7A-61E1-DDA85B505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2754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BA8D-6767-27C8-F4F7-FB7B5C299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CD01-1551-1120-F476-3B8939830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7EDA3-6916-DED8-9390-74583B93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E3D18-D1FA-38C8-6F4F-FC3F4B877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F8D30-EEB3-A951-A7C7-8C15367C2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1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77A6-5EA0-5C54-15AF-C1EB8E691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72" y="457200"/>
            <a:ext cx="42168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83BD-45E1-6B30-D5F0-A296F5D7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37" y="457201"/>
            <a:ext cx="61722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A35E-8665-9618-C785-C2A50C5D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72" y="2057400"/>
            <a:ext cx="4216854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95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5082-BD06-9352-CB76-A0F3E7B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1F7-183F-19E2-6F33-6FC415ED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834"/>
            <a:ext cx="10515600" cy="398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3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8" r:id="rId5"/>
    <p:sldLayoutId id="2147483652" r:id="rId6"/>
    <p:sldLayoutId id="2147483659" r:id="rId7"/>
    <p:sldLayoutId id="2147483653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1828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Avoid Asset Tagging Pitfalls </a:t>
            </a:r>
            <a:r>
              <a:rPr lang="en-US" sz="3600" b="0" dirty="0"/>
              <a:t>Considerations to Develop the Optimal </a:t>
            </a:r>
            <a:br>
              <a:rPr lang="en-US" sz="3600" b="0" dirty="0"/>
            </a:br>
            <a:r>
              <a:rPr lang="en-US" sz="3600" b="0" dirty="0"/>
              <a:t>Asset Management Program</a:t>
            </a:r>
            <a:endParaRPr lang="en-US" sz="54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1" dirty="0">
                <a:latin typeface="Arial Nova" panose="020B0504020202020204" pitchFamily="34" charset="0"/>
              </a:rPr>
              <a:t>Lou Peeples</a:t>
            </a:r>
          </a:p>
          <a:p>
            <a:r>
              <a:rPr lang="en-US" dirty="0"/>
              <a:t>CMMS Consultant</a:t>
            </a:r>
          </a:p>
        </p:txBody>
      </p:sp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D62ED770-F5E1-E5DC-19A6-D24DFC1BD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654" y="4908857"/>
            <a:ext cx="2223840" cy="3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8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10C22-F366-3ABE-2479-05A103455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131AC4-EF65-60AC-D1F9-9CD1CD8D7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914" y="416522"/>
            <a:ext cx="5579859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Who Uses Bar Code Labels?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2A6261-3FF8-DB42-5FAF-165877811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914" y="1865160"/>
            <a:ext cx="5579859" cy="457200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2800" dirty="0">
                <a:solidFill>
                  <a:schemeClr val="tx1"/>
                </a:solidFill>
              </a:rPr>
              <a:t>Anyone who needs to create or satisfy work orders or inspections will potentially utilize the bar code, including:</a:t>
            </a:r>
            <a:endParaRPr lang="en-US" sz="2400" dirty="0">
              <a:solidFill>
                <a:schemeClr val="tx1"/>
              </a:solidFill>
            </a:endParaRP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Facility managers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Maintenance managers and staff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Internal technical staff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Vendors</a:t>
            </a:r>
          </a:p>
        </p:txBody>
      </p:sp>
      <p:pic>
        <p:nvPicPr>
          <p:cNvPr id="7" name="Picture 6" descr="A hand holding a cellphone&#10;&#10;Description automatically generated">
            <a:extLst>
              <a:ext uri="{FF2B5EF4-FFF2-40B4-BE49-F238E27FC236}">
                <a16:creationId xmlns:a16="http://schemas.microsoft.com/office/drawing/2014/main" id="{68846BCA-CD69-72D2-8942-08A8AFDEA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523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7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BE66F-F417-3459-3659-634FAAAF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CDC57-511B-ACF4-E5F2-424ADF2B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58" y="242351"/>
            <a:ext cx="9762718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Top 5 Label Considerations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F32AAD-87B3-76EF-9A06-A6FC899A7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56" y="1690990"/>
            <a:ext cx="9647887" cy="3737354"/>
          </a:xfrm>
        </p:spPr>
        <p:txBody>
          <a:bodyPr numCol="2" spcCol="457200">
            <a:normAutofit/>
          </a:bodyPr>
          <a:lstStyle/>
          <a:p>
            <a:pPr marL="761238" indent="-742950" algn="l">
              <a:buClr>
                <a:srgbClr val="3BA40F"/>
              </a:buClr>
              <a:buFont typeface="+mj-lt"/>
              <a:buAutoNum type="arabicPeriod"/>
            </a:pPr>
            <a:r>
              <a:rPr lang="en-US" sz="3200" dirty="0">
                <a:latin typeface="Arial Nova" panose="020B0504020202020204" pitchFamily="34" charset="0"/>
              </a:rPr>
              <a:t>What surface(s) are the labels going to be attached to?</a:t>
            </a:r>
          </a:p>
          <a:p>
            <a:pPr marL="761238" indent="-742950" algn="l">
              <a:buClr>
                <a:srgbClr val="3BA40F"/>
              </a:buClr>
              <a:buFont typeface="+mj-lt"/>
              <a:buAutoNum type="arabicPeriod"/>
            </a:pPr>
            <a:r>
              <a:rPr lang="en-US" sz="3200" dirty="0">
                <a:latin typeface="Arial Nova" panose="020B0504020202020204" pitchFamily="34" charset="0"/>
              </a:rPr>
              <a:t>What’s the best label material?</a:t>
            </a:r>
          </a:p>
          <a:p>
            <a:pPr marL="761238" indent="-742950" algn="l">
              <a:buClr>
                <a:srgbClr val="3BA40F"/>
              </a:buClr>
              <a:buFont typeface="+mj-lt"/>
              <a:buAutoNum type="arabicPeriod"/>
            </a:pPr>
            <a:r>
              <a:rPr lang="en-US" sz="3200" dirty="0">
                <a:latin typeface="Arial Nova" panose="020B0504020202020204" pitchFamily="34" charset="0"/>
              </a:rPr>
              <a:t>How will the label be attached?</a:t>
            </a:r>
          </a:p>
          <a:p>
            <a:pPr marL="761238" indent="-742950" algn="l">
              <a:buClr>
                <a:srgbClr val="3BA40F"/>
              </a:buClr>
              <a:buFont typeface="+mj-lt"/>
              <a:buAutoNum type="arabicPeriod"/>
            </a:pPr>
            <a:r>
              <a:rPr lang="en-US" sz="3200" dirty="0">
                <a:latin typeface="Arial Nova" panose="020B0504020202020204" pitchFamily="34" charset="0"/>
              </a:rPr>
              <a:t>Size of the label?</a:t>
            </a:r>
          </a:p>
          <a:p>
            <a:pPr marL="761238" indent="-742950" algn="l">
              <a:buClr>
                <a:srgbClr val="3BA40F"/>
              </a:buClr>
              <a:buFont typeface="+mj-lt"/>
              <a:buAutoNum type="arabicPeriod"/>
            </a:pPr>
            <a:r>
              <a:rPr lang="en-US" sz="3200" dirty="0">
                <a:latin typeface="Arial Nova" panose="020B0504020202020204" pitchFamily="34" charset="0"/>
              </a:rPr>
              <a:t>How many assets will be labeled and tracked?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36D82-A1BB-1AD7-ADF5-084D0476C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87592"/>
            <a:ext cx="4899248" cy="2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D0595-9C3B-8EC4-3102-35B1A027A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7036A7C-9332-D0B2-969D-E4DF387A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56" y="152158"/>
            <a:ext cx="11466288" cy="84772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Label Material &amp; Attachment are </a:t>
            </a:r>
            <a:r>
              <a:rPr lang="en-US" sz="4800" b="1" dirty="0">
                <a:solidFill>
                  <a:srgbClr val="3BA40F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CRITICAL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0AC7D-2A2F-6AB2-3EC2-F446BA0980E7}"/>
              </a:ext>
            </a:extLst>
          </p:cNvPr>
          <p:cNvGrpSpPr/>
          <p:nvPr/>
        </p:nvGrpSpPr>
        <p:grpSpPr>
          <a:xfrm>
            <a:off x="1129737" y="1309914"/>
            <a:ext cx="9932526" cy="5007429"/>
            <a:chOff x="2999702" y="3671639"/>
            <a:chExt cx="17658274" cy="8853203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1C5DA288-401D-9CD8-06DC-D10DC980E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99702" y="3671639"/>
              <a:ext cx="8524216" cy="42146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0000"/>
              </a:solidFill>
            </a:ln>
            <a:effectLst/>
          </p:spPr>
        </p:pic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93150D12-59B1-E629-E5F7-11FC50E14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99702" y="8310197"/>
              <a:ext cx="8524216" cy="42146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0000"/>
              </a:solidFill>
            </a:ln>
            <a:effectLst/>
          </p:spPr>
        </p:pic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06249FE2-271A-6586-9DF6-BD8FDB9CA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33760" y="3671639"/>
              <a:ext cx="8524216" cy="42146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0000"/>
              </a:solidFill>
            </a:ln>
            <a:effectLst/>
          </p:spPr>
        </p:pic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014914E5-C362-F0FD-648A-171387F99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33760" y="8310196"/>
              <a:ext cx="8524216" cy="42146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rnd">
              <a:solidFill>
                <a:srgbClr val="FF000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40091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75EB4-CD95-1CEA-2548-537C267F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093537C-3A61-29D7-7E9B-F61B2759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9846"/>
            <a:ext cx="6498771" cy="1466669"/>
          </a:xfrm>
        </p:spPr>
        <p:txBody>
          <a:bodyPr anchor="b">
            <a:noAutofit/>
          </a:bodyPr>
          <a:lstStyle/>
          <a:p>
            <a:pPr marL="0" indent="0" algn="l">
              <a:spcBef>
                <a:spcPts val="900"/>
              </a:spcBef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1. Surfaces to be Labeled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B94EC951-1571-7C95-02C2-4F4D8F9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8352" y="1685208"/>
            <a:ext cx="4428047" cy="4132167"/>
          </a:xfrm>
        </p:spPr>
        <p:txBody>
          <a:bodyPr>
            <a:normAutofit/>
          </a:bodyPr>
          <a:lstStyle/>
          <a:p>
            <a:pPr marL="18288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2000" b="1" dirty="0">
                <a:solidFill>
                  <a:schemeClr val="tx1"/>
                </a:solidFill>
              </a:rPr>
              <a:t>This answer helps determine your label material and attachment</a:t>
            </a:r>
            <a:endParaRPr lang="en-US" sz="2000" dirty="0">
              <a:solidFill>
                <a:schemeClr val="tx1"/>
              </a:solidFill>
            </a:endParaRP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Curved or irregular surfaces require a flexible label material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Harsh or high contact environments may require a thicker metal label to guarantee readability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High energy and low energy surfaces require different adhesives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Porous or coated surfaces such as Teflon or CARC require special adhesives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Surface prep is critical</a:t>
            </a:r>
          </a:p>
        </p:txBody>
      </p:sp>
      <p:pic>
        <p:nvPicPr>
          <p:cNvPr id="4" name="Picture 3" descr="A yellow sign with a qr code on a metal surface&#10;&#10;AI-generated content may be incorrect.">
            <a:extLst>
              <a:ext uri="{FF2B5EF4-FFF2-40B4-BE49-F238E27FC236}">
                <a16:creationId xmlns:a16="http://schemas.microsoft.com/office/drawing/2014/main" id="{838AB7E0-A3EE-668D-7289-B4731B387F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81" y="1922642"/>
            <a:ext cx="5509557" cy="413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4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306C5-4580-86E9-7AC5-39E01670C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F8B527-8ACE-805C-601C-671DFCD4C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914" y="416522"/>
            <a:ext cx="5579859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2. Label Material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8B24CB-509D-C53C-C043-B3A83FB4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914" y="1865160"/>
            <a:ext cx="5579859" cy="457200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2800" b="1" dirty="0">
                <a:solidFill>
                  <a:schemeClr val="tx1"/>
                </a:solidFill>
                <a:latin typeface="Arial Nova" panose="020B0504020202020204" pitchFamily="34" charset="0"/>
              </a:rPr>
              <a:t>First, look at the environment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Indoor vs outdoor 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UV exposure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Weather exposure - Temps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Abrasion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Harsh chemicals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Corrosion</a:t>
            </a:r>
          </a:p>
        </p:txBody>
      </p:sp>
      <p:pic>
        <p:nvPicPr>
          <p:cNvPr id="3" name="Picture 2" descr="A red fire hydrant on a metal railing&#10;&#10;AI-generated content may be incorrect.">
            <a:extLst>
              <a:ext uri="{FF2B5EF4-FFF2-40B4-BE49-F238E27FC236}">
                <a16:creationId xmlns:a16="http://schemas.microsoft.com/office/drawing/2014/main" id="{D575FD30-0F3A-FC84-BB56-16D744F7DD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9" y="1168699"/>
            <a:ext cx="5540638" cy="41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79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C6AE6-2593-37FB-5B9A-5D44143A9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3857FC-46E2-EA99-FCD0-AB314F39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0" y="416522"/>
            <a:ext cx="6127773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Label Materials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336694-AA87-CEC0-FED0-B68F21530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865160"/>
            <a:ext cx="5983515" cy="4572009"/>
          </a:xfrm>
        </p:spPr>
        <p:txBody>
          <a:bodyPr>
            <a:noAutofit/>
          </a:bodyPr>
          <a:lstStyle/>
          <a:p>
            <a:pPr marL="361188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Polyesters</a:t>
            </a:r>
          </a:p>
          <a:p>
            <a:pPr marL="361188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Metalphoto</a:t>
            </a:r>
            <a:r>
              <a:rPr lang="en-US" dirty="0">
                <a:solidFill>
                  <a:schemeClr val="tx1"/>
                </a:solidFill>
              </a:rPr>
              <a:t> Photosensitive Anodized Aluminum</a:t>
            </a: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Lasts 30+ years Imaged using a photosensitive process and features a sub-surface image that offers superior resistance to:</a:t>
            </a: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UV/weather damage/Chemical exposure/Abrasion/Extreme heat or cold</a:t>
            </a:r>
          </a:p>
          <a:p>
            <a:pPr marL="361188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Stainless Steel</a:t>
            </a:r>
          </a:p>
        </p:txBody>
      </p:sp>
      <p:pic>
        <p:nvPicPr>
          <p:cNvPr id="2" name="Picture 1" descr="Several metal photo cards&#10;&#10;Description automatically generated with medium confidence">
            <a:extLst>
              <a:ext uri="{FF2B5EF4-FFF2-40B4-BE49-F238E27FC236}">
                <a16:creationId xmlns:a16="http://schemas.microsoft.com/office/drawing/2014/main" id="{4D2003E7-EC21-6B03-D5E6-E4EDC189DF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7882"/>
            <a:ext cx="4965700" cy="394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7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FDB5F-320A-0200-E4C3-C1BB02C56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2CAEE8-93D4-0350-BBB6-B8A45333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416522"/>
            <a:ext cx="6521473" cy="162817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3. The Right Attachment Method Is Critical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C7A2A5-7B01-81F6-DDB2-CE8E7C697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2286002"/>
            <a:ext cx="6407173" cy="4151168"/>
          </a:xfrm>
        </p:spPr>
        <p:txBody>
          <a:bodyPr>
            <a:normAutofit lnSpcReduction="10000"/>
          </a:bodyPr>
          <a:lstStyle/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/>
              <a:t>Every environment is different, even in the same project or application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/>
              <a:t>Different methods of attachment:</a:t>
            </a:r>
          </a:p>
          <a:p>
            <a:pPr marL="52070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  <a:tabLst>
                <a:tab pos="635000" algn="l"/>
              </a:tabLst>
            </a:pPr>
            <a:r>
              <a:rPr lang="en-US" dirty="0"/>
              <a:t>Adhesive</a:t>
            </a:r>
            <a:br>
              <a:rPr lang="en-US" dirty="0"/>
            </a:br>
            <a:r>
              <a:rPr lang="en-US" dirty="0"/>
              <a:t>Depends on surface &amp; environment</a:t>
            </a:r>
          </a:p>
          <a:p>
            <a:pPr marL="52070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  <a:tabLst>
                <a:tab pos="635000" algn="l"/>
              </a:tabLst>
            </a:pPr>
            <a:r>
              <a:rPr lang="en-US" dirty="0"/>
              <a:t>Mechanical Attachment</a:t>
            </a:r>
            <a:br>
              <a:rPr lang="en-US" dirty="0"/>
            </a:br>
            <a:r>
              <a:rPr lang="en-US" dirty="0"/>
              <a:t>Labor intensive to install</a:t>
            </a:r>
          </a:p>
          <a:p>
            <a:pPr marL="520700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  <a:tabLst>
                <a:tab pos="635000" algn="l"/>
              </a:tabLst>
            </a:pPr>
            <a:r>
              <a:rPr lang="en-US" dirty="0"/>
              <a:t>Hanging Tag</a:t>
            </a:r>
            <a:br>
              <a:rPr lang="en-US" dirty="0"/>
            </a:br>
            <a:r>
              <a:rPr lang="en-US" dirty="0"/>
              <a:t>Good for limited label space, requires tie off point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/>
              <a:t>Most adhesives have temperature limits </a:t>
            </a:r>
            <a:br>
              <a:rPr lang="en-US" dirty="0"/>
            </a:br>
            <a:r>
              <a:rPr lang="en-US" dirty="0"/>
              <a:t>ranging from -40° to 400°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D50F0E-FF8E-A196-4F7B-07ECC72EE738}"/>
              </a:ext>
            </a:extLst>
          </p:cNvPr>
          <p:cNvGrpSpPr/>
          <p:nvPr/>
        </p:nvGrpSpPr>
        <p:grpSpPr>
          <a:xfrm>
            <a:off x="1" y="1"/>
            <a:ext cx="4130188" cy="6858000"/>
            <a:chOff x="0" y="1425450"/>
            <a:chExt cx="3223034" cy="5438871"/>
          </a:xfrm>
        </p:grpSpPr>
        <p:pic>
          <p:nvPicPr>
            <p:cNvPr id="3" name="Picture 2" descr="A close-up of a machine&#10;&#10;Description automatically generated">
              <a:extLst>
                <a:ext uri="{FF2B5EF4-FFF2-40B4-BE49-F238E27FC236}">
                  <a16:creationId xmlns:a16="http://schemas.microsoft.com/office/drawing/2014/main" id="{96DC1C26-9AFF-4675-F134-AD3E8AB2F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238407"/>
              <a:ext cx="3223034" cy="1812957"/>
            </a:xfrm>
            <a:prstGeom prst="rect">
              <a:avLst/>
            </a:prstGeom>
          </p:spPr>
        </p:pic>
        <p:pic>
          <p:nvPicPr>
            <p:cNvPr id="7" name="Picture 6" descr="A close-up of a label on a computer&#10;&#10;Description automatically generated">
              <a:extLst>
                <a:ext uri="{FF2B5EF4-FFF2-40B4-BE49-F238E27FC236}">
                  <a16:creationId xmlns:a16="http://schemas.microsoft.com/office/drawing/2014/main" id="{179A3006-CDF7-C3FB-509D-1490DE08C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425450"/>
              <a:ext cx="3223034" cy="1812957"/>
            </a:xfrm>
            <a:prstGeom prst="rect">
              <a:avLst/>
            </a:prstGeom>
          </p:spPr>
        </p:pic>
        <p:pic>
          <p:nvPicPr>
            <p:cNvPr id="8" name="Picture 7" descr="A qr code tag attached to a pipe&#10;&#10;Description automatically generated">
              <a:extLst>
                <a:ext uri="{FF2B5EF4-FFF2-40B4-BE49-F238E27FC236}">
                  <a16:creationId xmlns:a16="http://schemas.microsoft.com/office/drawing/2014/main" id="{F1C6890D-3668-916C-83D7-F5F68AF1D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051364"/>
              <a:ext cx="3223034" cy="1812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13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A8723-7AD5-0617-370B-54343C054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BC2E300-FD93-6224-AA81-54C7C6821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181" y="-15554"/>
            <a:ext cx="6498771" cy="1466669"/>
          </a:xfrm>
        </p:spPr>
        <p:txBody>
          <a:bodyPr anchor="b">
            <a:noAutofit/>
          </a:bodyPr>
          <a:lstStyle/>
          <a:p>
            <a:pPr marL="0" indent="0" algn="l">
              <a:spcBef>
                <a:spcPts val="900"/>
              </a:spcBef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4. Size of Label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13C814A3-AB67-1429-09D5-0F4C6B2B8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8504" y="1659808"/>
            <a:ext cx="5338195" cy="4132167"/>
          </a:xfrm>
        </p:spPr>
        <p:txBody>
          <a:bodyPr>
            <a:normAutofit fontScale="92500"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3200" b="1" dirty="0">
                <a:solidFill>
                  <a:schemeClr val="tx1"/>
                </a:solidFill>
                <a:latin typeface="Arial Nova" panose="020B0504020202020204" pitchFamily="34" charset="0"/>
              </a:rPr>
              <a:t>What is the right label size?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What information must be on the label? </a:t>
            </a:r>
          </a:p>
          <a:p>
            <a:pPr marL="761238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QR code, Code 39 or Code 128? </a:t>
            </a:r>
          </a:p>
          <a:p>
            <a:pPr marL="761238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Human readable information? </a:t>
            </a:r>
          </a:p>
          <a:p>
            <a:pPr marL="761238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P&amp;ID location?</a:t>
            </a:r>
          </a:p>
          <a:p>
            <a:pPr marL="761238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Company contact info?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Room on the asset and how visible?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Commonize</a:t>
            </a:r>
            <a:r>
              <a:rPr lang="en-US" sz="2400" dirty="0">
                <a:solidFill>
                  <a:schemeClr val="tx1"/>
                </a:solidFill>
              </a:rPr>
              <a:t> on a single size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DE1017-7D34-AD34-1339-5DEBC5B5A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763952" y="1247169"/>
            <a:ext cx="4428047" cy="44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6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EF4B-CFCD-C6E8-A80E-8C1C97C10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7AB89B-69F4-BCC3-94E3-71134CFB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416522"/>
            <a:ext cx="7245373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5. How Many Assets And Which Ones?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64CA91-8099-FC99-A01E-15265E90C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1865160"/>
            <a:ext cx="7245373" cy="4572009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2800" b="1" dirty="0">
                <a:solidFill>
                  <a:schemeClr val="tx1"/>
                </a:solidFill>
                <a:latin typeface="Arial Nova" panose="020B0504020202020204" pitchFamily="34" charset="0"/>
              </a:rPr>
              <a:t>What is an asset?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Categorized by dollar amount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Importance of being tracked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Anything that is critical to how your company functions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2800" b="1" dirty="0">
                <a:solidFill>
                  <a:schemeClr val="tx1"/>
                </a:solidFill>
                <a:latin typeface="Arial Nova" panose="020B0504020202020204" pitchFamily="34" charset="0"/>
              </a:rPr>
              <a:t>Why do we want to track these assets?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Need quick access to service records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Planning preventative maintenance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Is this in our inventory or not?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Where is the asset located?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A cube with a question mark on it&#10;&#10;Description automatically generated">
            <a:extLst>
              <a:ext uri="{FF2B5EF4-FFF2-40B4-BE49-F238E27FC236}">
                <a16:creationId xmlns:a16="http://schemas.microsoft.com/office/drawing/2014/main" id="{97AE1B35-2361-3E6C-5EC0-31565660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59" y="1742085"/>
            <a:ext cx="39612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37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7F5AA-3CA8-EEB4-BFBC-4F8D0F904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5BE562-C6B9-E7F4-CFDD-1DA15F99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416522"/>
            <a:ext cx="6483373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Label Content, Kitting and Installation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CF93D4-72D5-F432-4749-C85E05738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1865160"/>
            <a:ext cx="6858000" cy="457200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2800" b="1" dirty="0">
                <a:solidFill>
                  <a:schemeClr val="tx1"/>
                </a:solidFill>
                <a:latin typeface="Arial Nova" panose="020B0504020202020204" pitchFamily="34" charset="0"/>
              </a:rPr>
              <a:t>Bar code manufacturing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Sequential numbers vs. asset specific tags will help dictate how the labels are packaged to you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Kitting for installation vs. sending bags of tags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2800" b="1" dirty="0">
                <a:solidFill>
                  <a:schemeClr val="tx1"/>
                </a:solidFill>
                <a:latin typeface="Arial Nova" panose="020B0504020202020204" pitchFamily="34" charset="0"/>
              </a:rPr>
              <a:t>Bar code installation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What is the optimal plan for the most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cost-efficient installation?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Project Timeline can be weather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dependent (Adhesive 50F)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C105C-907B-814A-22AE-5EC6118F3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335220"/>
            <a:ext cx="4428047" cy="41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D6499-53C4-8B2C-2008-8EA6327E2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E3AA3C-EFCD-4FC9-CB9C-BDF10428B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66" y="242351"/>
            <a:ext cx="9674909" cy="1325563"/>
          </a:xfrm>
        </p:spPr>
        <p:txBody>
          <a:bodyPr/>
          <a:lstStyle/>
          <a:p>
            <a:pPr algn="l"/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F6DC31-BA77-32D4-2768-8A6CCD08D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67" y="1690989"/>
            <a:ext cx="9674908" cy="4572009"/>
          </a:xfrm>
        </p:spPr>
        <p:txBody>
          <a:bodyPr>
            <a:normAutofit fontScale="92500" lnSpcReduction="10000"/>
          </a:bodyPr>
          <a:lstStyle/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Where are we now?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Why use bar code labels?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How to plan a labeling project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Who uses labels?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How to choose the right label options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Label installation &amp; tagging consistency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What goes on the labels?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Innovative QR code uses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Sequential vs asset specific data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End user examples</a:t>
            </a:r>
          </a:p>
          <a:p>
            <a:pPr marL="475488" indent="-457200" algn="l">
              <a:buClr>
                <a:srgbClr val="3BA40F"/>
              </a:buClr>
              <a:buFont typeface="+mj-lt"/>
              <a:buAutoNum type="arabicPeriod"/>
            </a:pPr>
            <a:r>
              <a:rPr lang="en-US" dirty="0"/>
              <a:t>Conclusions</a:t>
            </a:r>
          </a:p>
        </p:txBody>
      </p:sp>
      <p:pic>
        <p:nvPicPr>
          <p:cNvPr id="7" name="Picture 6" descr="A close-up of a label on a blue box&#10;&#10;Description automatically generated">
            <a:extLst>
              <a:ext uri="{FF2B5EF4-FFF2-40B4-BE49-F238E27FC236}">
                <a16:creationId xmlns:a16="http://schemas.microsoft.com/office/drawing/2014/main" id="{A60D302C-BB11-A3D3-07D2-D53A12958B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057" y="1"/>
            <a:ext cx="4485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4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A4C6E-4758-E177-3F68-D42F4A3EF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84047-D338-2B73-3D16-EB97BDEF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57" y="547151"/>
            <a:ext cx="6149942" cy="1325563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What Is The Optimal Plan For The Most Cost-Efficient Installation?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CE3D581-45E2-CFBE-888F-A5CE01EB8886}"/>
              </a:ext>
            </a:extLst>
          </p:cNvPr>
          <p:cNvSpPr txBox="1">
            <a:spLocks/>
          </p:cNvSpPr>
          <p:nvPr/>
        </p:nvSpPr>
        <p:spPr>
          <a:xfrm>
            <a:off x="1774857" y="3262074"/>
            <a:ext cx="4541295" cy="33535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Facility locations?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Number of assets per location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Resource considerations vs. time/cost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Outsource labor or use internal?</a:t>
            </a:r>
          </a:p>
        </p:txBody>
      </p:sp>
      <p:pic>
        <p:nvPicPr>
          <p:cNvPr id="10" name="Picture 9" descr="A person in orange jumpsuit and white helmet&#10;&#10;Description automatically generated">
            <a:extLst>
              <a:ext uri="{FF2B5EF4-FFF2-40B4-BE49-F238E27FC236}">
                <a16:creationId xmlns:a16="http://schemas.microsoft.com/office/drawing/2014/main" id="{402583C9-0C80-FDEA-4DBA-D05FBCD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92" t="13602" r="27095" b="42485"/>
          <a:stretch/>
        </p:blipFill>
        <p:spPr>
          <a:xfrm rot="5400000">
            <a:off x="6629400" y="1295400"/>
            <a:ext cx="68580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0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5C920-C6C9-64AA-027E-93384FF12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4CCAE3-7CDB-C378-8B90-FCD6B330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800" y="416522"/>
            <a:ext cx="6076973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Label Location is Also Important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71A9CF-D75C-6C69-9071-094E28CE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1865160"/>
            <a:ext cx="6076973" cy="4572009"/>
          </a:xfrm>
        </p:spPr>
        <p:txBody>
          <a:bodyPr>
            <a:normAutofit fontScale="92500" lnSpcReduction="10000"/>
          </a:bodyPr>
          <a:lstStyle/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Tagging improperly results in lost labels/tags, lost time, lost data, lost revenue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Pro Tip: </a:t>
            </a:r>
            <a:r>
              <a:rPr lang="en-US" sz="2400" dirty="0">
                <a:solidFill>
                  <a:schemeClr val="tx1"/>
                </a:solidFill>
              </a:rPr>
              <a:t>Develop a playbook with software consultants and your labelling provider to ensure your org has a consistent policy across all locations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With so many assets in its database, a Playbook was necessary for staff (from engineering to maintenance) to understand what the asset tag looks like, where the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tag is applied to tracked assets and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how to apply a tag in the event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it is required</a:t>
            </a:r>
          </a:p>
        </p:txBody>
      </p:sp>
      <p:pic>
        <p:nvPicPr>
          <p:cNvPr id="7" name="Picture 6" descr="A group of people looking at a piece of paper&#10;&#10;Description automatically generated">
            <a:extLst>
              <a:ext uri="{FF2B5EF4-FFF2-40B4-BE49-F238E27FC236}">
                <a16:creationId xmlns:a16="http://schemas.microsoft.com/office/drawing/2014/main" id="{ED18AC00-346C-8D5E-49B1-B36F2674CF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4836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14793-28C4-7490-9C5F-09D79857D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24096BB9-DD52-25B4-2E2A-AED59DE2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79" y="555946"/>
            <a:ext cx="6507629" cy="1466669"/>
          </a:xfrm>
        </p:spPr>
        <p:txBody>
          <a:bodyPr anchor="b">
            <a:noAutofit/>
          </a:bodyPr>
          <a:lstStyle/>
          <a:p>
            <a:pPr marL="0" indent="0" algn="l">
              <a:spcBef>
                <a:spcPts val="900"/>
              </a:spcBef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Ensure Tagging Consistency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90235691-2E4D-87FA-43EF-1FE270C26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679" y="2231308"/>
            <a:ext cx="6240545" cy="4358028"/>
          </a:xfrm>
        </p:spPr>
        <p:txBody>
          <a:bodyPr>
            <a:normAutofit fontScale="77500" lnSpcReduction="20000"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3100" b="1" dirty="0">
                <a:solidFill>
                  <a:schemeClr val="tx1"/>
                </a:solidFill>
                <a:latin typeface="Arial Nova" panose="020B0504020202020204" pitchFamily="34" charset="0"/>
              </a:rPr>
              <a:t>Permanence – Get It Right The First Time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Tagging improperly will result in lost tags, thus lost data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Time is the greatest cost, not tags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Incomplete or incorrect data capture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sz="3100" b="1" dirty="0">
                <a:solidFill>
                  <a:schemeClr val="tx1"/>
                </a:solidFill>
                <a:latin typeface="Arial Nova" panose="020B0504020202020204" pitchFamily="34" charset="0"/>
              </a:rPr>
              <a:t>Commonality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Corporate-wide policy allows facilities to work from a set of common rules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Lowers costs so each plant is not reinventing the wheel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Lowers maintenance costs as every engineer and maintenance staff understands what tag, how to attach it, where it is etc. 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3BDB717-840F-55C6-70F8-2132900B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307" y="663958"/>
            <a:ext cx="4480064" cy="55300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97102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AD35F-7FB3-3224-7F8B-215001653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5962E5-CE6B-1D80-370A-FC509F933A2E}"/>
              </a:ext>
            </a:extLst>
          </p:cNvPr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vest holding a tablet&#10;&#10;Description automatically generated">
            <a:extLst>
              <a:ext uri="{FF2B5EF4-FFF2-40B4-BE49-F238E27FC236}">
                <a16:creationId xmlns:a16="http://schemas.microsoft.com/office/drawing/2014/main" id="{90F74277-DE65-09FA-B7C7-1CDC70DF5E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8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6B547-9A1D-CE1F-7C7D-608ABF34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2" y="368288"/>
            <a:ext cx="9318174" cy="6134112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What Should Be 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Labels?</a:t>
            </a:r>
          </a:p>
        </p:txBody>
      </p:sp>
    </p:spTree>
    <p:extLst>
      <p:ext uri="{BB962C8B-B14F-4D97-AF65-F5344CB8AC3E}">
        <p14:creationId xmlns:p14="http://schemas.microsoft.com/office/powerpoint/2010/main" val="1734287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4E43-305D-46EA-5E38-2C25C5E0D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76D3EFD-61F4-3FC0-5BFF-0EFE5851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54" y="152158"/>
            <a:ext cx="9948691" cy="847725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QR Code vs. Linear Barcode</a:t>
            </a:r>
          </a:p>
        </p:txBody>
      </p:sp>
      <p:pic>
        <p:nvPicPr>
          <p:cNvPr id="7" name="Picture 6" descr="A comparison of qr code and qr code&#10;&#10;Description automatically generated">
            <a:extLst>
              <a:ext uri="{FF2B5EF4-FFF2-40B4-BE49-F238E27FC236}">
                <a16:creationId xmlns:a16="http://schemas.microsoft.com/office/drawing/2014/main" id="{CADDE824-C318-2F82-9E46-C43CE41C38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901" y="1234737"/>
            <a:ext cx="2438086" cy="2235142"/>
          </a:xfrm>
          <a:prstGeom prst="rect">
            <a:avLst/>
          </a:prstGeom>
        </p:spPr>
      </p:pic>
      <p:pic>
        <p:nvPicPr>
          <p:cNvPr id="8" name="Picture 7" descr="A comparison of qr code and qr code&#10;&#10;Description automatically generated">
            <a:extLst>
              <a:ext uri="{FF2B5EF4-FFF2-40B4-BE49-F238E27FC236}">
                <a16:creationId xmlns:a16="http://schemas.microsoft.com/office/drawing/2014/main" id="{36F25125-37DC-DD03-D084-508D193E4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749" y="1290651"/>
            <a:ext cx="3070610" cy="217922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39E8945-B028-1564-7D95-15F471BA53B2}"/>
              </a:ext>
            </a:extLst>
          </p:cNvPr>
          <p:cNvSpPr txBox="1">
            <a:spLocks/>
          </p:cNvSpPr>
          <p:nvPr/>
        </p:nvSpPr>
        <p:spPr>
          <a:xfrm>
            <a:off x="593890" y="3704734"/>
            <a:ext cx="5502108" cy="3153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b="1" dirty="0">
                <a:latin typeface="Arial Nova" panose="020B0504020202020204" pitchFamily="34" charset="0"/>
              </a:rPr>
              <a:t>QR Codes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Can encode URLs as well as strings of numbers and letters 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Can sustain damage to 30% of the symbol code and still scan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Smaller size allows for smaller labels, more label data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Today, 100% of our customers use QR codes</a:t>
            </a:r>
            <a:endParaRPr lang="en-US" sz="180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C25128E-2519-A9F2-AEB3-634815401892}"/>
              </a:ext>
            </a:extLst>
          </p:cNvPr>
          <p:cNvSpPr txBox="1">
            <a:spLocks/>
          </p:cNvSpPr>
          <p:nvPr/>
        </p:nvSpPr>
        <p:spPr>
          <a:xfrm>
            <a:off x="6096000" y="3704735"/>
            <a:ext cx="5502109" cy="3153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</a:pPr>
            <a:r>
              <a:rPr lang="en-US" b="1" dirty="0">
                <a:latin typeface="Arial Nova" panose="020B0504020202020204" pitchFamily="34" charset="0"/>
              </a:rPr>
              <a:t>Barcodes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Barcode width increases as you add characters, increasing costs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Any damage to or marring of code can ruin its ability to be scanned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Unable to link to URLs and online information</a:t>
            </a:r>
          </a:p>
        </p:txBody>
      </p:sp>
    </p:spTree>
    <p:extLst>
      <p:ext uri="{BB962C8B-B14F-4D97-AF65-F5344CB8AC3E}">
        <p14:creationId xmlns:p14="http://schemas.microsoft.com/office/powerpoint/2010/main" val="679352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13816-BC3C-2500-EA40-FF65D3128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9C695E-1BAC-4372-B4D7-6A76F539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485" y="268666"/>
            <a:ext cx="5323965" cy="1066650"/>
          </a:xfrm>
        </p:spPr>
        <p:txBody>
          <a:bodyPr anchor="b">
            <a:noAutofit/>
          </a:bodyPr>
          <a:lstStyle/>
          <a:p>
            <a:pPr marL="0" indent="0" algn="l">
              <a:spcBef>
                <a:spcPts val="900"/>
              </a:spcBef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Sequential Data 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C97EF98-940D-CA4F-68B2-E73BE6ECB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6343" y="1970051"/>
            <a:ext cx="5665107" cy="4358028"/>
          </a:xfrm>
        </p:spPr>
        <p:txBody>
          <a:bodyPr>
            <a:normAutofit lnSpcReduction="10000"/>
          </a:bodyPr>
          <a:lstStyle/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 sequential range provides a license plate method to your assets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Starting a sequence at a number like 0001, provides more flexibility and allows more tags to be ordered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More tags ordered = lower per piece price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Lowers installation costs by adding a label when a record is created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Easier to tag assets that are changed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or added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7FF96-4EC6-0032-A5B6-DE5CC5A26D63}"/>
              </a:ext>
            </a:extLst>
          </p:cNvPr>
          <p:cNvSpPr txBox="1">
            <a:spLocks/>
          </p:cNvSpPr>
          <p:nvPr/>
        </p:nvSpPr>
        <p:spPr>
          <a:xfrm>
            <a:off x="612378" y="386024"/>
            <a:ext cx="5323965" cy="949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>
              <a:spcBef>
                <a:spcPts val="900"/>
              </a:spcBef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Asset Specific Data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D986C989-9D24-667B-D7B0-60084B474BEB}"/>
              </a:ext>
            </a:extLst>
          </p:cNvPr>
          <p:cNvSpPr txBox="1">
            <a:spLocks/>
          </p:cNvSpPr>
          <p:nvPr/>
        </p:nvSpPr>
        <p:spPr>
          <a:xfrm>
            <a:off x="430893" y="1970051"/>
            <a:ext cx="5665107" cy="4358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Pre assigned serial numbers prior to tag manufacturing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Must be 100% confident in your data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Can add unique descriptions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Higer installation costs since you match the label to the asset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Packaging/kitting for easier installation</a:t>
            </a:r>
          </a:p>
        </p:txBody>
      </p:sp>
    </p:spTree>
    <p:extLst>
      <p:ext uri="{BB962C8B-B14F-4D97-AF65-F5344CB8AC3E}">
        <p14:creationId xmlns:p14="http://schemas.microsoft.com/office/powerpoint/2010/main" val="4058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A719D-9F79-DC33-EC86-53EA2E92B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A5E98F-4E61-1954-C777-AAFBAE9ED09A}"/>
              </a:ext>
            </a:extLst>
          </p:cNvPr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vest holding a tablet&#10;&#10;Description automatically generated">
            <a:extLst>
              <a:ext uri="{FF2B5EF4-FFF2-40B4-BE49-F238E27FC236}">
                <a16:creationId xmlns:a16="http://schemas.microsoft.com/office/drawing/2014/main" id="{4B771275-F7B4-B0B0-C28D-C755E7D1C4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8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2AC6C-69F4-E38A-2FC7-99B31DE1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2" y="368288"/>
            <a:ext cx="9318174" cy="6134112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End User Examples</a:t>
            </a:r>
          </a:p>
        </p:txBody>
      </p:sp>
    </p:spTree>
    <p:extLst>
      <p:ext uri="{BB962C8B-B14F-4D97-AF65-F5344CB8AC3E}">
        <p14:creationId xmlns:p14="http://schemas.microsoft.com/office/powerpoint/2010/main" val="2235516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C626-9CA2-928A-044B-4CBE46E9B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E0B36E09-DBCD-C591-1D2D-249F52EEB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9329" y="2231308"/>
            <a:ext cx="5934371" cy="4358028"/>
          </a:xfrm>
        </p:spPr>
        <p:txBody>
          <a:bodyPr>
            <a:normAutofit fontScale="92500" lnSpcReduction="10000"/>
          </a:bodyPr>
          <a:lstStyle/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Post uses asset labels featuring a QR code that links to instructional videos on how to operate and maintain that particular piece of labelled equipment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This provides several business benefits: 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Allows operators and maintenance workers to quickly and easily access vital information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Ensures that the information is correct for that specific machine 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Ensures the information is up-to-date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All this saves labor hours and dollars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D4EA75-EE17-45B5-2363-F1BE7EBA0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097" y="610596"/>
            <a:ext cx="4204654" cy="12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holding a phone&#10;&#10;Description automatically generated">
            <a:extLst>
              <a:ext uri="{FF2B5EF4-FFF2-40B4-BE49-F238E27FC236}">
                <a16:creationId xmlns:a16="http://schemas.microsoft.com/office/drawing/2014/main" id="{174E615B-D784-C808-633F-F5B807730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972" y="1239977"/>
            <a:ext cx="4222699" cy="2317374"/>
          </a:xfrm>
          <a:prstGeom prst="rect">
            <a:avLst/>
          </a:prstGeom>
          <a:ln w="19050">
            <a:solidFill>
              <a:srgbClr val="3BA40F"/>
            </a:solidFill>
          </a:ln>
        </p:spPr>
      </p:pic>
      <p:pic>
        <p:nvPicPr>
          <p:cNvPr id="11" name="Picture 10" descr="A computer and phone with a screen on&#10;&#10;Description automatically generated">
            <a:extLst>
              <a:ext uri="{FF2B5EF4-FFF2-40B4-BE49-F238E27FC236}">
                <a16:creationId xmlns:a16="http://schemas.microsoft.com/office/drawing/2014/main" id="{4442DB73-17B0-C03A-0733-FBCF35FFD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972" y="3835340"/>
            <a:ext cx="4426326" cy="22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010D-28B1-C48E-9B7C-B715122C7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7407811-3117-2540-4193-9409F5D42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9329" y="1866900"/>
            <a:ext cx="5934371" cy="4722436"/>
          </a:xfrm>
        </p:spPr>
        <p:txBody>
          <a:bodyPr>
            <a:normAutofit fontScale="77500" lnSpcReduction="20000"/>
          </a:bodyPr>
          <a:lstStyle/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Amazon uses QR code tags on the outside of their truck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fleet to track location and information on each truck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Each QR code contains two pieces of data: </a:t>
            </a:r>
          </a:p>
          <a:p>
            <a:pPr marL="761238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the truck’s Amazon assigned unit number</a:t>
            </a:r>
          </a:p>
          <a:p>
            <a:pPr marL="761238" lvl="2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the truck’s VIN number and manufacturer information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For regulatory, compliance or maintenance service requests, the code can provide both Amazon and manufacturer information quickly and accurately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Upon entering and leaving each distribution center, the QR code is scanned, recording time entering, leaving, and at each center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This provides accurate and easily accessible information needed to make critical business decisions on fleet management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994758-552B-15EA-560B-01826EB3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337" y="838627"/>
            <a:ext cx="2658364" cy="8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0ECB4B2-FF33-0DC3-E393-7A78B81FE5BB}"/>
              </a:ext>
            </a:extLst>
          </p:cNvPr>
          <p:cNvGrpSpPr/>
          <p:nvPr/>
        </p:nvGrpSpPr>
        <p:grpSpPr>
          <a:xfrm>
            <a:off x="7061201" y="838627"/>
            <a:ext cx="4543872" cy="5509445"/>
            <a:chOff x="14941296" y="2596896"/>
            <a:chExt cx="8414003" cy="10201982"/>
          </a:xfrm>
          <a:solidFill>
            <a:srgbClr val="3BA40F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F76422-F5D6-FB6B-4C1C-D51A5B946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41296" y="2596896"/>
              <a:ext cx="8414003" cy="483667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3BA40F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92DAA3-098A-80F2-DFD7-3F1692F1B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41296" y="7962200"/>
              <a:ext cx="8414003" cy="483667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3BA40F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322159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1A110-5CE5-4EBF-75AD-DE61909B4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90AF29-3555-80DE-54C3-808CABB5E829}"/>
              </a:ext>
            </a:extLst>
          </p:cNvPr>
          <p:cNvGrpSpPr/>
          <p:nvPr/>
        </p:nvGrpSpPr>
        <p:grpSpPr>
          <a:xfrm>
            <a:off x="778322" y="952500"/>
            <a:ext cx="10635356" cy="4953000"/>
            <a:chOff x="1164336" y="2136710"/>
            <a:chExt cx="22239080" cy="10356980"/>
          </a:xfrm>
        </p:grpSpPr>
        <p:pic>
          <p:nvPicPr>
            <p:cNvPr id="4" name="Content Placeholder 4" descr="A sign on a tree&#10;&#10;Description automatically generated">
              <a:extLst>
                <a:ext uri="{FF2B5EF4-FFF2-40B4-BE49-F238E27FC236}">
                  <a16:creationId xmlns:a16="http://schemas.microsoft.com/office/drawing/2014/main" id="{4AD712E1-5FA5-22C2-B9D0-4494DD9A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04" t="6697"/>
            <a:stretch/>
          </p:blipFill>
          <p:spPr>
            <a:xfrm>
              <a:off x="8677469" y="2136710"/>
              <a:ext cx="14725947" cy="1035698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3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  <p:pic>
          <p:nvPicPr>
            <p:cNvPr id="5" name="Picture 4" descr="A black and white image of a person's face&#10;&#10;Description automatically generated">
              <a:extLst>
                <a:ext uri="{FF2B5EF4-FFF2-40B4-BE49-F238E27FC236}">
                  <a16:creationId xmlns:a16="http://schemas.microsoft.com/office/drawing/2014/main" id="{4F6C46DA-67A8-0B67-F2A7-662C9D32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336" y="5141750"/>
              <a:ext cx="6141316" cy="434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33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1B7CB-02A5-1AC3-F9FD-8E727905C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07967E-E152-CD66-FF64-06E8BE5008BF}"/>
              </a:ext>
            </a:extLst>
          </p:cNvPr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vest holding a tablet&#10;&#10;Description automatically generated">
            <a:extLst>
              <a:ext uri="{FF2B5EF4-FFF2-40B4-BE49-F238E27FC236}">
                <a16:creationId xmlns:a16="http://schemas.microsoft.com/office/drawing/2014/main" id="{08C0D37F-B30B-5159-AA8C-B3DEB527F6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8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AFE89-AFDA-7060-A93F-84FA18137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8288"/>
            <a:ext cx="10515600" cy="6134112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Where Are We Today?</a:t>
            </a:r>
          </a:p>
        </p:txBody>
      </p:sp>
    </p:spTree>
    <p:extLst>
      <p:ext uri="{BB962C8B-B14F-4D97-AF65-F5344CB8AC3E}">
        <p14:creationId xmlns:p14="http://schemas.microsoft.com/office/powerpoint/2010/main" val="3175697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16C31-6D6A-C465-2692-F52211771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20F19E0-F505-CF24-0968-5DBB275BEC8F}"/>
              </a:ext>
            </a:extLst>
          </p:cNvPr>
          <p:cNvGrpSpPr/>
          <p:nvPr/>
        </p:nvGrpSpPr>
        <p:grpSpPr>
          <a:xfrm>
            <a:off x="935008" y="612396"/>
            <a:ext cx="10321984" cy="5633207"/>
            <a:chOff x="2027858" y="1780015"/>
            <a:chExt cx="19959403" cy="10892815"/>
          </a:xfrm>
        </p:grpSpPr>
        <p:pic>
          <p:nvPicPr>
            <p:cNvPr id="2" name="Google Shape;255;p19">
              <a:extLst>
                <a:ext uri="{FF2B5EF4-FFF2-40B4-BE49-F238E27FC236}">
                  <a16:creationId xmlns:a16="http://schemas.microsoft.com/office/drawing/2014/main" id="{292B1C2C-8DDB-7CCA-FDC4-6F757566D4B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2532" b="22466"/>
            <a:stretch/>
          </p:blipFill>
          <p:spPr>
            <a:xfrm>
              <a:off x="2027859" y="3619816"/>
              <a:ext cx="9053014" cy="9053014"/>
            </a:xfrm>
            <a:prstGeom prst="roundRect">
              <a:avLst>
                <a:gd name="adj" fmla="val 4167"/>
              </a:avLst>
            </a:prstGeom>
            <a:solidFill>
              <a:schemeClr val="accent1"/>
            </a:solidFill>
            <a:ln w="76200" cap="sq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3" name="Google Shape;256;p19">
              <a:extLst>
                <a:ext uri="{FF2B5EF4-FFF2-40B4-BE49-F238E27FC236}">
                  <a16:creationId xmlns:a16="http://schemas.microsoft.com/office/drawing/2014/main" id="{1FC94828-7691-F0BD-9C2E-8AD321480A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068" r="16255" b="30123"/>
            <a:stretch/>
          </p:blipFill>
          <p:spPr>
            <a:xfrm>
              <a:off x="12934245" y="3615235"/>
              <a:ext cx="9053016" cy="9053016"/>
            </a:xfrm>
            <a:prstGeom prst="roundRect">
              <a:avLst>
                <a:gd name="adj" fmla="val 4167"/>
              </a:avLst>
            </a:prstGeom>
            <a:solidFill>
              <a:schemeClr val="accent1"/>
            </a:solidFill>
            <a:ln w="76200" cap="sq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4A5FD7F-64DF-1B5D-6CD7-1C7D2B88A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858" y="1780015"/>
              <a:ext cx="3926697" cy="1439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0336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F486C-A9BA-C441-D78B-93B751F1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95EB37D-3E3E-960D-0BD7-44C892BE41CC}"/>
              </a:ext>
            </a:extLst>
          </p:cNvPr>
          <p:cNvGrpSpPr/>
          <p:nvPr/>
        </p:nvGrpSpPr>
        <p:grpSpPr>
          <a:xfrm>
            <a:off x="928914" y="600832"/>
            <a:ext cx="10334172" cy="5656336"/>
            <a:chOff x="2027858" y="1780015"/>
            <a:chExt cx="19727243" cy="10797565"/>
          </a:xfrm>
        </p:grpSpPr>
        <p:pic>
          <p:nvPicPr>
            <p:cNvPr id="2" name="Google Shape;255;p19">
              <a:extLst>
                <a:ext uri="{FF2B5EF4-FFF2-40B4-BE49-F238E27FC236}">
                  <a16:creationId xmlns:a16="http://schemas.microsoft.com/office/drawing/2014/main" id="{153788BC-C7D6-B288-8E87-4DEE808E692E}"/>
                </a:ext>
              </a:extLst>
            </p:cNvPr>
            <p:cNvPicPr preferRelativeResize="0"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27859" y="3562666"/>
              <a:ext cx="8820854" cy="9014914"/>
            </a:xfrm>
            <a:prstGeom prst="roundRect">
              <a:avLst>
                <a:gd name="adj" fmla="val 4167"/>
              </a:avLst>
            </a:prstGeom>
            <a:solidFill>
              <a:schemeClr val="accent1"/>
            </a:solidFill>
            <a:ln w="76200" cap="sq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3" name="Google Shape;256;p19">
              <a:extLst>
                <a:ext uri="{FF2B5EF4-FFF2-40B4-BE49-F238E27FC236}">
                  <a16:creationId xmlns:a16="http://schemas.microsoft.com/office/drawing/2014/main" id="{57D746C0-B1BA-CABF-CCCD-CFE4930A89FC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34245" y="3558085"/>
              <a:ext cx="8820856" cy="9014916"/>
            </a:xfrm>
            <a:prstGeom prst="roundRect">
              <a:avLst>
                <a:gd name="adj" fmla="val 4167"/>
              </a:avLst>
            </a:prstGeom>
            <a:solidFill>
              <a:schemeClr val="accent1"/>
            </a:solidFill>
            <a:ln w="76200" cap="sq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CB3F3FA-6E51-3D47-6B61-5013BB7E0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858" y="1780015"/>
              <a:ext cx="3926697" cy="1439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0998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2819C-7217-B36E-429F-115BA4BBE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69E51BC-70E3-E963-B328-A7C977597AE7}"/>
              </a:ext>
            </a:extLst>
          </p:cNvPr>
          <p:cNvGrpSpPr/>
          <p:nvPr/>
        </p:nvGrpSpPr>
        <p:grpSpPr>
          <a:xfrm>
            <a:off x="827314" y="1018009"/>
            <a:ext cx="10537372" cy="5027400"/>
            <a:chOff x="1711731" y="2136710"/>
            <a:chExt cx="21708105" cy="10356980"/>
          </a:xfrm>
        </p:grpSpPr>
        <p:pic>
          <p:nvPicPr>
            <p:cNvPr id="2" name="Content Placeholder 4">
              <a:extLst>
                <a:ext uri="{FF2B5EF4-FFF2-40B4-BE49-F238E27FC236}">
                  <a16:creationId xmlns:a16="http://schemas.microsoft.com/office/drawing/2014/main" id="{A1F3D0BD-F758-3809-7737-C874C3B9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7004" y="2136710"/>
              <a:ext cx="15432832" cy="1035698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3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C56B5F-D552-8876-C980-7B59C00D1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731" y="5331084"/>
              <a:ext cx="4700236" cy="396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384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CBA9A-BB7B-1E69-3AD9-85965F7E7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F876BC-DB32-DA62-BAF0-4658FA3479FC}"/>
              </a:ext>
            </a:extLst>
          </p:cNvPr>
          <p:cNvGrpSpPr/>
          <p:nvPr/>
        </p:nvGrpSpPr>
        <p:grpSpPr>
          <a:xfrm>
            <a:off x="1051421" y="1108696"/>
            <a:ext cx="10089158" cy="4640607"/>
            <a:chOff x="902692" y="2079560"/>
            <a:chExt cx="22517144" cy="10356980"/>
          </a:xfrm>
        </p:grpSpPr>
        <p:pic>
          <p:nvPicPr>
            <p:cNvPr id="2" name="Content Placeholder 4">
              <a:extLst>
                <a:ext uri="{FF2B5EF4-FFF2-40B4-BE49-F238E27FC236}">
                  <a16:creationId xmlns:a16="http://schemas.microsoft.com/office/drawing/2014/main" id="{85EA877D-A305-8AFA-EAA5-12682A8A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7004" y="2079560"/>
              <a:ext cx="15432832" cy="1035698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3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15DC50-7E4E-2420-0FCF-E2279F217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92" y="7854203"/>
              <a:ext cx="5671739" cy="2524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B185F7-050C-6892-2218-35E161BF3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167607"/>
              <a:ext cx="3209925" cy="302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5751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5B98-451B-0738-2FC1-B9F073A5A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B1D4B8-E4D0-3B8D-BA41-C3090265E594}"/>
              </a:ext>
            </a:extLst>
          </p:cNvPr>
          <p:cNvGrpSpPr/>
          <p:nvPr/>
        </p:nvGrpSpPr>
        <p:grpSpPr>
          <a:xfrm>
            <a:off x="1922837" y="624857"/>
            <a:ext cx="8402264" cy="5823818"/>
            <a:chOff x="1332287" y="1975306"/>
            <a:chExt cx="15388170" cy="10665926"/>
          </a:xfrm>
        </p:grpSpPr>
        <p:pic>
          <p:nvPicPr>
            <p:cNvPr id="2" name="Content Placeholder 4">
              <a:extLst>
                <a:ext uri="{FF2B5EF4-FFF2-40B4-BE49-F238E27FC236}">
                  <a16:creationId xmlns:a16="http://schemas.microsoft.com/office/drawing/2014/main" id="{4E643589-2F61-6A5E-38E3-3F3844AAE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21012" y="1975306"/>
              <a:ext cx="7999445" cy="1066592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3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  <p:pic>
          <p:nvPicPr>
            <p:cNvPr id="3" name="Picture 2" descr="A logo with text in a diamond shape&#10;&#10;Description automatically generated">
              <a:extLst>
                <a:ext uri="{FF2B5EF4-FFF2-40B4-BE49-F238E27FC236}">
                  <a16:creationId xmlns:a16="http://schemas.microsoft.com/office/drawing/2014/main" id="{C895C418-74F4-B46E-217A-E0DD9D02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287" y="4482006"/>
              <a:ext cx="5647011" cy="5652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5881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EDEDF-AA25-3DA0-67A8-6AE300EA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184D95-00CD-DA9C-51DD-E797AACF0994}"/>
              </a:ext>
            </a:extLst>
          </p:cNvPr>
          <p:cNvGrpSpPr/>
          <p:nvPr/>
        </p:nvGrpSpPr>
        <p:grpSpPr>
          <a:xfrm>
            <a:off x="937388" y="1117865"/>
            <a:ext cx="10264012" cy="4897758"/>
            <a:chOff x="1715181" y="2117660"/>
            <a:chExt cx="21704655" cy="10356980"/>
          </a:xfrm>
        </p:grpSpPr>
        <p:pic>
          <p:nvPicPr>
            <p:cNvPr id="2" name="Content Placeholder 4">
              <a:extLst>
                <a:ext uri="{FF2B5EF4-FFF2-40B4-BE49-F238E27FC236}">
                  <a16:creationId xmlns:a16="http://schemas.microsoft.com/office/drawing/2014/main" id="{B8AF5871-C0FE-158E-73A8-35ADB7AE8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7004" y="2117660"/>
              <a:ext cx="15432832" cy="1035698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3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DE4875-4865-D9F7-0957-448A709D9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181" y="5167945"/>
              <a:ext cx="4256411" cy="42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5925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C8F72-679D-FCC7-921C-43DC9DE47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357057-EACD-BC78-319E-ACF82D0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6" y="0"/>
            <a:ext cx="10512447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162E2C-0046-DCB5-C48B-B1FC5D3B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326" y="1409700"/>
            <a:ext cx="10096499" cy="4371975"/>
          </a:xfrm>
        </p:spPr>
        <p:txBody>
          <a:bodyPr numCol="2" spcCol="457200">
            <a:normAutofit/>
          </a:bodyPr>
          <a:lstStyle/>
          <a:p>
            <a:pPr marL="532638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Arial Nova" panose="020B0504020202020204" pitchFamily="34" charset="0"/>
              </a:rPr>
              <a:t>100% accurate database 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Categorized by dollar amount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Importance of being tracked</a:t>
            </a:r>
          </a:p>
          <a:p>
            <a:pPr marL="532638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Arial Nova" panose="020B0504020202020204" pitchFamily="34" charset="0"/>
              </a:rPr>
              <a:t>Fast access to find assets with bar code tag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Average time to find the asset information in Max and WO is 9 min</a:t>
            </a:r>
          </a:p>
          <a:p>
            <a:pPr marL="532638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Arial Nova" panose="020B0504020202020204" pitchFamily="34" charset="0"/>
              </a:rPr>
              <a:t>More accurate maintenance tracking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Start/stop times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Faster reaction times</a:t>
            </a:r>
          </a:p>
          <a:p>
            <a:pPr marL="532638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Arial Nova" panose="020B0504020202020204" pitchFamily="34" charset="0"/>
              </a:rPr>
              <a:t>Opportunity to clean-up database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Re-associate physical assets</a:t>
            </a:r>
          </a:p>
          <a:p>
            <a:pPr marL="532638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Arial Nova" panose="020B0504020202020204" pitchFamily="34" charset="0"/>
              </a:rPr>
              <a:t>Tags not lasting, reprints etc.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20+ years</a:t>
            </a:r>
          </a:p>
          <a:p>
            <a:pPr marL="742950" lvl="4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Using the correct tag on the correct asset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90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978A9-90FC-8F56-91B4-975F142B1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38619-199B-2A15-450E-053045E6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38"/>
            <a:ext cx="10515600" cy="1608950"/>
          </a:xfrm>
        </p:spPr>
        <p:txBody>
          <a:bodyPr anchor="t">
            <a:normAutofit/>
          </a:bodyPr>
          <a:lstStyle/>
          <a:p>
            <a:r>
              <a:rPr lang="en-US" b="0" dirty="0"/>
              <a:t>Thank You</a:t>
            </a:r>
            <a:br>
              <a:rPr lang="en-US" b="0" dirty="0"/>
            </a:br>
            <a:r>
              <a:rPr lang="en-US" dirty="0"/>
              <a:t>Any Questions?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C214DB1-84E9-15F4-1275-59957BDBA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24075"/>
            <a:ext cx="6596061" cy="4733925"/>
          </a:xfrm>
        </p:spPr>
        <p:txBody>
          <a:bodyPr numCol="1" spcCol="457200" anchor="ctr">
            <a:norm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</a:pPr>
            <a:r>
              <a:rPr lang="en-US" sz="4000" b="1" dirty="0">
                <a:solidFill>
                  <a:schemeClr val="tx1"/>
                </a:solidFill>
                <a:latin typeface="Arial Nova" panose="020B0504020202020204" pitchFamily="34" charset="0"/>
              </a:rPr>
              <a:t>Lou Peeples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</a:pPr>
            <a:r>
              <a:rPr lang="en-US" sz="2800" dirty="0">
                <a:solidFill>
                  <a:schemeClr val="tx1"/>
                </a:solidFill>
              </a:rPr>
              <a:t>CMMS Market Leader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</a:pPr>
            <a:r>
              <a:rPr lang="en-US" sz="2800" b="1" dirty="0">
                <a:solidFill>
                  <a:schemeClr val="tx1"/>
                </a:solidFill>
              </a:rPr>
              <a:t>Camcode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</a:pPr>
            <a:r>
              <a:rPr lang="en-US" sz="2800" dirty="0">
                <a:solidFill>
                  <a:srgbClr val="3BA40F"/>
                </a:solidFill>
              </a:rPr>
              <a:t>313-506-0481</a:t>
            </a:r>
            <a:br>
              <a:rPr lang="en-US" sz="2800" dirty="0">
                <a:solidFill>
                  <a:srgbClr val="3BA40F"/>
                </a:solidFill>
              </a:rPr>
            </a:br>
            <a:r>
              <a:rPr lang="en-US" sz="2800" dirty="0">
                <a:solidFill>
                  <a:srgbClr val="3BA40F"/>
                </a:solidFill>
              </a:rPr>
              <a:t>Lpeeples@camcode.com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3" name="Picture 1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D3CEAC7-1D81-F27B-97E8-315707A98B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96062" y="2590800"/>
            <a:ext cx="3167863" cy="3167863"/>
          </a:xfrm>
          <a:prstGeom prst="rect">
            <a:avLst/>
          </a:prstGeom>
          <a:ln w="28575">
            <a:solidFill>
              <a:srgbClr val="3BA40F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4E964C-498A-9263-D5F6-A761D8827CC5}"/>
              </a:ext>
            </a:extLst>
          </p:cNvPr>
          <p:cNvSpPr txBox="1"/>
          <p:nvPr/>
        </p:nvSpPr>
        <p:spPr>
          <a:xfrm>
            <a:off x="6096000" y="5938999"/>
            <a:ext cx="41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3BA40F"/>
                </a:solidFill>
              </a:rPr>
              <a:t>SCAN FOR FREE LABEL SAMPLES!</a:t>
            </a:r>
          </a:p>
        </p:txBody>
      </p:sp>
    </p:spTree>
    <p:extLst>
      <p:ext uri="{BB962C8B-B14F-4D97-AF65-F5344CB8AC3E}">
        <p14:creationId xmlns:p14="http://schemas.microsoft.com/office/powerpoint/2010/main" val="277460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E4D82-B04F-8C8F-92A5-552A1FAC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294600-6241-F76E-A4B1-9C9A3B4A4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State of Asset Management</a:t>
            </a:r>
            <a:endParaRPr lang="en-US" sz="4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B42AB4-A59D-2A5D-625A-D90C49A2E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6407173" cy="457200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</a:rPr>
              <a:t>Most companies have poor data quality and poor visibility of their asset database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Multiple legacy database systems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multiple software reporting different information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Poor data acquisition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inability to find what you are looking for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Data entry error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eliminate the issue of human error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Manual systems: no use of automated collection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Asset management is not considered core business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Limited or no data governance policies</a:t>
            </a:r>
          </a:p>
        </p:txBody>
      </p:sp>
      <p:pic>
        <p:nvPicPr>
          <p:cNvPr id="6" name="Picture 5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15F2EB63-5A6C-563A-8F06-87EF2D0C2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713" y="1792589"/>
            <a:ext cx="4381518" cy="36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5229B-0D11-FD0C-EE39-B7F2A501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6BEA1F-398C-00B0-94DA-3D1738BC5633}"/>
              </a:ext>
            </a:extLst>
          </p:cNvPr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vest holding a tablet&#10;&#10;Description automatically generated">
            <a:extLst>
              <a:ext uri="{FF2B5EF4-FFF2-40B4-BE49-F238E27FC236}">
                <a16:creationId xmlns:a16="http://schemas.microsoft.com/office/drawing/2014/main" id="{CB072D18-6D30-E773-EA12-1761958F66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8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2C246-DD7D-B8FF-9130-B159EB33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8288"/>
            <a:ext cx="10515600" cy="6134112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Why Use Bar Codes?</a:t>
            </a:r>
          </a:p>
        </p:txBody>
      </p:sp>
    </p:spTree>
    <p:extLst>
      <p:ext uri="{BB962C8B-B14F-4D97-AF65-F5344CB8AC3E}">
        <p14:creationId xmlns:p14="http://schemas.microsoft.com/office/powerpoint/2010/main" val="4021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75FD9-5536-AD19-E986-43E03CD31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F74B62-3F5A-2AFD-DB23-34D3C228C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58" y="242351"/>
            <a:ext cx="9762718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QR Code Label Benefits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362A99-951B-85FE-ED99-CF47B3801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57" y="1690989"/>
            <a:ext cx="4872686" cy="457200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latin typeface="Arial Nova" panose="020B0504020202020204" pitchFamily="34" charset="0"/>
              </a:rPr>
              <a:t>Understanding a QR Code Label’s Purpose</a:t>
            </a:r>
          </a:p>
          <a:p>
            <a:pPr algn="l"/>
            <a:r>
              <a:rPr lang="en-US" sz="3200" dirty="0"/>
              <a:t>Bar code labels are license plates to access that assets record in your database, </a:t>
            </a:r>
            <a:r>
              <a:rPr lang="en-US" sz="3200" b="1" u="sng" dirty="0"/>
              <a:t>quickly</a:t>
            </a:r>
            <a:r>
              <a:rPr lang="en-US" sz="3200" dirty="0"/>
              <a:t> and </a:t>
            </a:r>
            <a:r>
              <a:rPr lang="en-US" sz="3200" b="1" u="sng" dirty="0"/>
              <a:t>accurately</a:t>
            </a:r>
          </a:p>
        </p:txBody>
      </p:sp>
      <p:pic>
        <p:nvPicPr>
          <p:cNvPr id="3" name="Picture 2" descr="Qr code on a white tag&#10;&#10;Description automatically generated">
            <a:extLst>
              <a:ext uri="{FF2B5EF4-FFF2-40B4-BE49-F238E27FC236}">
                <a16:creationId xmlns:a16="http://schemas.microsoft.com/office/drawing/2014/main" id="{B5E48588-DD68-51AB-C6BB-4D3595D1C9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119" y="2293257"/>
            <a:ext cx="4640457" cy="31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99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831F-2D33-BB95-67BC-A4E06F78F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90B540-17E5-6210-1A2E-BEF1A144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914" y="416522"/>
            <a:ext cx="5579859" cy="1325563"/>
          </a:xfrm>
        </p:spPr>
        <p:txBody>
          <a:bodyPr/>
          <a:lstStyle/>
          <a:p>
            <a:r>
              <a:rPr lang="en-US" sz="4800" b="1" dirty="0">
                <a:latin typeface="Arial Nova" panose="020B0504020202020204" pitchFamily="34" charset="0"/>
                <a:cs typeface="Arial" panose="020B0604020202020204" pitchFamily="34" charset="0"/>
              </a:rPr>
              <a:t>Data Control </a:t>
            </a:r>
            <a:endParaRPr lang="en-US" sz="4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BF175D-8970-CD90-448F-EBF7DCC9D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914" y="1865160"/>
            <a:ext cx="5579859" cy="4572009"/>
          </a:xfrm>
        </p:spPr>
        <p:txBody>
          <a:bodyPr>
            <a:normAutofit/>
          </a:bodyPr>
          <a:lstStyle/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You can manage the information more effectively with an access point to your database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Utilize all of the information available to manage the equipment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Have a visual roadmap of what your inventory looks like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Ability to attach specific documents to an asset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Maintenance Records</a:t>
            </a:r>
          </a:p>
        </p:txBody>
      </p:sp>
      <p:pic>
        <p:nvPicPr>
          <p:cNvPr id="2" name="Picture 1" descr="A person standing next to a large piggy bank&#10;&#10;Description automatically generated">
            <a:extLst>
              <a:ext uri="{FF2B5EF4-FFF2-40B4-BE49-F238E27FC236}">
                <a16:creationId xmlns:a16="http://schemas.microsoft.com/office/drawing/2014/main" id="{82E4ACB2-033A-0A87-EF36-33BCFB814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28" y="1528305"/>
            <a:ext cx="5702086" cy="38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27E68C-08F2-60DC-E810-3D87B03A9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1C56FF73-5B60-A166-68A5-95B0CAEB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555946"/>
            <a:ext cx="6198253" cy="1466669"/>
          </a:xfrm>
        </p:spPr>
        <p:txBody>
          <a:bodyPr anchor="b">
            <a:noAutofit/>
          </a:bodyPr>
          <a:lstStyle/>
          <a:p>
            <a:pPr marL="0" indent="0" algn="l">
              <a:spcBef>
                <a:spcPts val="900"/>
              </a:spcBef>
              <a:buNone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Salt River Project Actual Data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C3B35EC-2234-D0F0-6396-56164E885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8352" y="2231308"/>
            <a:ext cx="4428047" cy="4132167"/>
          </a:xfrm>
        </p:spPr>
        <p:txBody>
          <a:bodyPr>
            <a:normAutofit lnSpcReduction="10000"/>
          </a:bodyPr>
          <a:lstStyle/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Service requests and work orders are written on the correct asset 100% of the time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Average time to write an SR before Camcode asset tags and management system: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7-30 minutes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Average time to write an SR after installing asset tags and management system: 30 seconds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Techs can provide real time updates on services provided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Hydro SR time reduction is 290 manhours for 12 months </a:t>
            </a:r>
          </a:p>
          <a:p>
            <a:pPr marL="304038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BA40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Generation SR time reduction is 4813 manhours for 12 months</a:t>
            </a:r>
          </a:p>
        </p:txBody>
      </p:sp>
      <p:pic>
        <p:nvPicPr>
          <p:cNvPr id="7" name="Picture 2" descr="Salt River Project dam and lake management | SRP">
            <a:extLst>
              <a:ext uri="{FF2B5EF4-FFF2-40B4-BE49-F238E27FC236}">
                <a16:creationId xmlns:a16="http://schemas.microsoft.com/office/drawing/2014/main" id="{03A3DE7F-E8E5-EC0C-6099-73386CFB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7315" y="0"/>
            <a:ext cx="55798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14AF9FF4-74B7-8F73-5BEE-DB453FDF42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00" y="682946"/>
            <a:ext cx="1953513" cy="81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3386F-B5EA-5579-B565-629B7B0A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176F03-54DA-1875-961D-F806D14BFD9E}"/>
              </a:ext>
            </a:extLst>
          </p:cNvPr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vest holding a tablet&#10;&#10;Description automatically generated">
            <a:extLst>
              <a:ext uri="{FF2B5EF4-FFF2-40B4-BE49-F238E27FC236}">
                <a16:creationId xmlns:a16="http://schemas.microsoft.com/office/drawing/2014/main" id="{72ECD454-C5E6-125D-9ACF-CA7FD297C2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8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EF00E-C6B2-484D-F2E1-CEDF71DD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2" y="368288"/>
            <a:ext cx="9318174" cy="6134112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How To Plan &amp; Execute A Labeling Initiative For An Asset Management Program Implementation?</a:t>
            </a:r>
          </a:p>
        </p:txBody>
      </p:sp>
    </p:spTree>
    <p:extLst>
      <p:ext uri="{BB962C8B-B14F-4D97-AF65-F5344CB8AC3E}">
        <p14:creationId xmlns:p14="http://schemas.microsoft.com/office/powerpoint/2010/main" val="2243936260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 2024">
  <a:themeElements>
    <a:clrScheme name="Custom 7">
      <a:dk1>
        <a:srgbClr val="000000"/>
      </a:dk1>
      <a:lt1>
        <a:srgbClr val="FFFFFF"/>
      </a:lt1>
      <a:dk2>
        <a:srgbClr val="153C15"/>
      </a:dk2>
      <a:lt2>
        <a:srgbClr val="FCFFFF"/>
      </a:lt2>
      <a:accent1>
        <a:srgbClr val="153C15"/>
      </a:accent1>
      <a:accent2>
        <a:srgbClr val="1F600B"/>
      </a:accent2>
      <a:accent3>
        <a:srgbClr val="3BA30F"/>
      </a:accent3>
      <a:accent4>
        <a:srgbClr val="69CE40"/>
      </a:accent4>
      <a:accent5>
        <a:srgbClr val="D0E9CD"/>
      </a:accent5>
      <a:accent6>
        <a:srgbClr val="70AD47"/>
      </a:accent6>
      <a:hlink>
        <a:srgbClr val="3BA30F"/>
      </a:hlink>
      <a:folHlink>
        <a:srgbClr val="1F6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3115</TotalTime>
  <Words>1459</Words>
  <Application>Microsoft Office PowerPoint</Application>
  <PresentationFormat>Widescreen</PresentationFormat>
  <Paragraphs>185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Nova</vt:lpstr>
      <vt:lpstr>Arial Nova Light</vt:lpstr>
      <vt:lpstr>Calibri</vt:lpstr>
      <vt:lpstr>Streamline 2024</vt:lpstr>
      <vt:lpstr>Avoid Asset Tagging Pitfalls Considerations to Develop the Optimal  Asset Management Program</vt:lpstr>
      <vt:lpstr>Agenda</vt:lpstr>
      <vt:lpstr>Where Are We Today?</vt:lpstr>
      <vt:lpstr>State of Asset Management</vt:lpstr>
      <vt:lpstr>Why Use Bar Codes?</vt:lpstr>
      <vt:lpstr>QR Code Label Benefits</vt:lpstr>
      <vt:lpstr>Data Control </vt:lpstr>
      <vt:lpstr>Salt River Project Actual Data</vt:lpstr>
      <vt:lpstr>How To Plan &amp; Execute A Labeling Initiative For An Asset Management Program Implementation?</vt:lpstr>
      <vt:lpstr>Who Uses Bar Code Labels?</vt:lpstr>
      <vt:lpstr>Top 5 Label Considerations</vt:lpstr>
      <vt:lpstr>Label Material &amp; Attachment are CRITICAL</vt:lpstr>
      <vt:lpstr>1. Surfaces to be Labeled</vt:lpstr>
      <vt:lpstr>2. Label Material</vt:lpstr>
      <vt:lpstr>Label Materials</vt:lpstr>
      <vt:lpstr>3. The Right Attachment Method Is Critical</vt:lpstr>
      <vt:lpstr>4. Size of Label</vt:lpstr>
      <vt:lpstr>5. How Many Assets And Which Ones?</vt:lpstr>
      <vt:lpstr>Label Content, Kitting and Installation</vt:lpstr>
      <vt:lpstr>What Is The Optimal Plan For The Most Cost-Efficient Installation?</vt:lpstr>
      <vt:lpstr>Label Location is Also Important</vt:lpstr>
      <vt:lpstr>Ensure Tagging Consistency</vt:lpstr>
      <vt:lpstr>What Should Be On  The Labels?</vt:lpstr>
      <vt:lpstr>QR Code vs. Linear Barcode</vt:lpstr>
      <vt:lpstr>Sequential Data </vt:lpstr>
      <vt:lpstr>End User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Ashlynn Fowler</dc:creator>
  <cp:lastModifiedBy>Benko, Brett</cp:lastModifiedBy>
  <cp:revision>14</cp:revision>
  <dcterms:created xsi:type="dcterms:W3CDTF">2023-03-14T15:41:55Z</dcterms:created>
  <dcterms:modified xsi:type="dcterms:W3CDTF">2025-02-18T21:24:54Z</dcterms:modified>
</cp:coreProperties>
</file>