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9" r:id="rId3"/>
    <p:sldId id="288" r:id="rId4"/>
    <p:sldId id="289" r:id="rId5"/>
    <p:sldId id="290" r:id="rId6"/>
    <p:sldId id="279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73" r:id="rId16"/>
    <p:sldId id="285" r:id="rId1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40F"/>
    <a:srgbClr val="1F600A"/>
    <a:srgbClr val="153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96"/>
    <p:restoredTop sz="94694"/>
  </p:normalViewPr>
  <p:slideViewPr>
    <p:cSldViewPr snapToGrid="0">
      <p:cViewPr varScale="1">
        <p:scale>
          <a:sx n="106" d="100"/>
          <a:sy n="106" d="100"/>
        </p:scale>
        <p:origin x="1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176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Galvez" userId="3661ff4a-b932-4613-84d4-f9edf2e1cdaa" providerId="ADAL" clId="{AEDCFE72-1AF8-4C4A-A1F3-41E4157168F7}"/>
    <pc:docChg chg="custSel modSld">
      <pc:chgData name="Diego Galvez" userId="3661ff4a-b932-4613-84d4-f9edf2e1cdaa" providerId="ADAL" clId="{AEDCFE72-1AF8-4C4A-A1F3-41E4157168F7}" dt="2025-02-19T21:59:21.197" v="16" actId="1076"/>
      <pc:docMkLst>
        <pc:docMk/>
      </pc:docMkLst>
      <pc:sldChg chg="modSp mod">
        <pc:chgData name="Diego Galvez" userId="3661ff4a-b932-4613-84d4-f9edf2e1cdaa" providerId="ADAL" clId="{AEDCFE72-1AF8-4C4A-A1F3-41E4157168F7}" dt="2025-02-19T21:59:21.197" v="16" actId="1076"/>
        <pc:sldMkLst>
          <pc:docMk/>
          <pc:sldMk cId="1553078783" sldId="256"/>
        </pc:sldMkLst>
        <pc:spChg chg="mod">
          <ac:chgData name="Diego Galvez" userId="3661ff4a-b932-4613-84d4-f9edf2e1cdaa" providerId="ADAL" clId="{AEDCFE72-1AF8-4C4A-A1F3-41E4157168F7}" dt="2025-02-19T21:59:21.197" v="16" actId="1076"/>
          <ac:spMkLst>
            <pc:docMk/>
            <pc:sldMk cId="1553078783" sldId="256"/>
            <ac:spMk id="2" creationId="{3C077EB2-E736-5D31-5B44-EBFF8D47E7FF}"/>
          </ac:spMkLst>
        </pc:spChg>
      </pc:sldChg>
      <pc:sldChg chg="modSp mod">
        <pc:chgData name="Diego Galvez" userId="3661ff4a-b932-4613-84d4-f9edf2e1cdaa" providerId="ADAL" clId="{AEDCFE72-1AF8-4C4A-A1F3-41E4157168F7}" dt="2025-02-19T21:34:50.175" v="9" actId="20577"/>
        <pc:sldMkLst>
          <pc:docMk/>
          <pc:sldMk cId="276740728" sldId="290"/>
        </pc:sldMkLst>
        <pc:spChg chg="mod">
          <ac:chgData name="Diego Galvez" userId="3661ff4a-b932-4613-84d4-f9edf2e1cdaa" providerId="ADAL" clId="{AEDCFE72-1AF8-4C4A-A1F3-41E4157168F7}" dt="2025-02-19T21:34:50.175" v="9" actId="20577"/>
          <ac:spMkLst>
            <pc:docMk/>
            <pc:sldMk cId="276740728" sldId="290"/>
            <ac:spMk id="2" creationId="{081AB536-9E05-E574-C613-1204564E947C}"/>
          </ac:spMkLst>
        </pc:spChg>
      </pc:sldChg>
      <pc:sldChg chg="modSp mod">
        <pc:chgData name="Diego Galvez" userId="3661ff4a-b932-4613-84d4-f9edf2e1cdaa" providerId="ADAL" clId="{AEDCFE72-1AF8-4C4A-A1F3-41E4157168F7}" dt="2025-02-19T21:47:28.632" v="13" actId="20577"/>
        <pc:sldMkLst>
          <pc:docMk/>
          <pc:sldMk cId="554967603" sldId="296"/>
        </pc:sldMkLst>
        <pc:spChg chg="mod">
          <ac:chgData name="Diego Galvez" userId="3661ff4a-b932-4613-84d4-f9edf2e1cdaa" providerId="ADAL" clId="{AEDCFE72-1AF8-4C4A-A1F3-41E4157168F7}" dt="2025-02-19T21:47:28.632" v="13" actId="20577"/>
          <ac:spMkLst>
            <pc:docMk/>
            <pc:sldMk cId="554967603" sldId="296"/>
            <ac:spMk id="5" creationId="{029DA431-E362-E73B-3EC8-0633C452AD9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66BB3E-BFED-49BB-AF8E-65E5A1400A3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217FDB-801F-4C7F-AA6A-25B3AE4F71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Provides a detailed profile of characteristics that make </a:t>
          </a:r>
          <a:br>
            <a:rPr lang="en-US"/>
          </a:br>
          <a:r>
            <a:rPr lang="en-US"/>
            <a:t>each asset critical.</a:t>
          </a:r>
        </a:p>
      </dgm:t>
    </dgm:pt>
    <dgm:pt modelId="{5226B5C9-297A-4EB6-8FD0-0F9FF047DA60}" type="parTrans" cxnId="{4636E9EB-D16A-45D2-AEDB-8ED71AEFE172}">
      <dgm:prSet/>
      <dgm:spPr/>
      <dgm:t>
        <a:bodyPr/>
        <a:lstStyle/>
        <a:p>
          <a:endParaRPr lang="en-US"/>
        </a:p>
      </dgm:t>
    </dgm:pt>
    <dgm:pt modelId="{61147612-A6B3-4057-BF5A-463565CC23CF}" type="sibTrans" cxnId="{4636E9EB-D16A-45D2-AEDB-8ED71AEFE172}">
      <dgm:prSet/>
      <dgm:spPr/>
      <dgm:t>
        <a:bodyPr/>
        <a:lstStyle/>
        <a:p>
          <a:endParaRPr lang="en-US"/>
        </a:p>
      </dgm:t>
    </dgm:pt>
    <dgm:pt modelId="{38C419E4-CC97-487E-B12F-2FC8A92A5C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Gives focus to ensure that reliability strategies are based on calculated risk rather than perception.</a:t>
          </a:r>
        </a:p>
      </dgm:t>
    </dgm:pt>
    <dgm:pt modelId="{911F2DBA-3F7A-4639-9D43-F7BB1AB5BFD6}" type="parTrans" cxnId="{C522AD36-80C6-49D4-B792-2AC4D583E691}">
      <dgm:prSet/>
      <dgm:spPr/>
      <dgm:t>
        <a:bodyPr/>
        <a:lstStyle/>
        <a:p>
          <a:endParaRPr lang="en-US"/>
        </a:p>
      </dgm:t>
    </dgm:pt>
    <dgm:pt modelId="{DF271A68-2787-4B5E-8152-18FB3A31C104}" type="sibTrans" cxnId="{C522AD36-80C6-49D4-B792-2AC4D583E691}">
      <dgm:prSet/>
      <dgm:spPr/>
      <dgm:t>
        <a:bodyPr/>
        <a:lstStyle/>
        <a:p>
          <a:endParaRPr lang="en-US"/>
        </a:p>
      </dgm:t>
    </dgm:pt>
    <dgm:pt modelId="{02E10413-C0FA-4279-BB17-A3C34F8284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Supports the prioritization of daily CMMS workflow processes such as planning, scheduling and material procurement</a:t>
          </a:r>
        </a:p>
      </dgm:t>
    </dgm:pt>
    <dgm:pt modelId="{FBA3649B-B57B-4BDD-8B67-D74003213FC1}" type="parTrans" cxnId="{BA1946FE-DB20-4327-9679-3AC98216DE08}">
      <dgm:prSet/>
      <dgm:spPr/>
      <dgm:t>
        <a:bodyPr/>
        <a:lstStyle/>
        <a:p>
          <a:endParaRPr lang="en-US"/>
        </a:p>
      </dgm:t>
    </dgm:pt>
    <dgm:pt modelId="{629D556A-4A3E-46D6-9F3E-886A1A3BB16F}" type="sibTrans" cxnId="{BA1946FE-DB20-4327-9679-3AC98216DE08}">
      <dgm:prSet/>
      <dgm:spPr/>
      <dgm:t>
        <a:bodyPr/>
        <a:lstStyle/>
        <a:p>
          <a:endParaRPr lang="en-US"/>
        </a:p>
      </dgm:t>
    </dgm:pt>
    <dgm:pt modelId="{E4279C2F-1C58-4939-9BAE-6A042EE23E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Acts as a primary mechanism for prioritizing </a:t>
          </a:r>
          <a:br>
            <a:rPr lang="en-US"/>
          </a:br>
          <a:r>
            <a:rPr lang="en-US"/>
            <a:t>improvement activities.</a:t>
          </a:r>
        </a:p>
      </dgm:t>
    </dgm:pt>
    <dgm:pt modelId="{CF6E224B-6ABA-4A77-9128-DB89EF927315}" type="parTrans" cxnId="{C53E83F9-7487-4833-A168-01DE49D4DF1C}">
      <dgm:prSet/>
      <dgm:spPr/>
      <dgm:t>
        <a:bodyPr/>
        <a:lstStyle/>
        <a:p>
          <a:endParaRPr lang="en-US"/>
        </a:p>
      </dgm:t>
    </dgm:pt>
    <dgm:pt modelId="{73100734-C6D6-41E5-95E8-470E209BCADF}" type="sibTrans" cxnId="{C53E83F9-7487-4833-A168-01DE49D4DF1C}">
      <dgm:prSet/>
      <dgm:spPr/>
      <dgm:t>
        <a:bodyPr/>
        <a:lstStyle/>
        <a:p>
          <a:endParaRPr lang="en-US"/>
        </a:p>
      </dgm:t>
    </dgm:pt>
    <dgm:pt modelId="{BFF5EDFE-9A3D-4CE5-B434-CABE2B57928C}" type="pres">
      <dgm:prSet presAssocID="{F566BB3E-BFED-49BB-AF8E-65E5A1400A34}" presName="root" presStyleCnt="0">
        <dgm:presLayoutVars>
          <dgm:dir/>
          <dgm:resizeHandles val="exact"/>
        </dgm:presLayoutVars>
      </dgm:prSet>
      <dgm:spPr/>
    </dgm:pt>
    <dgm:pt modelId="{B23A1FF9-D1A2-4CE3-AE9E-F4F8DB6070CD}" type="pres">
      <dgm:prSet presAssocID="{9B217FDB-801F-4C7F-AA6A-25B3AE4F7120}" presName="compNode" presStyleCnt="0"/>
      <dgm:spPr/>
    </dgm:pt>
    <dgm:pt modelId="{8BD3D77F-32A0-4ADC-84AF-080960DA4198}" type="pres">
      <dgm:prSet presAssocID="{9B217FDB-801F-4C7F-AA6A-25B3AE4F7120}" presName="bgRect" presStyleLbl="bgShp" presStyleIdx="0" presStyleCnt="4"/>
      <dgm:spPr/>
    </dgm:pt>
    <dgm:pt modelId="{4644A022-21B8-4AA2-8A4B-F598EABCAE46}" type="pres">
      <dgm:prSet presAssocID="{9B217FDB-801F-4C7F-AA6A-25B3AE4F712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A363B5B5-4D56-4D29-BA3E-A413CD0FAA6C}" type="pres">
      <dgm:prSet presAssocID="{9B217FDB-801F-4C7F-AA6A-25B3AE4F7120}" presName="spaceRect" presStyleCnt="0"/>
      <dgm:spPr/>
    </dgm:pt>
    <dgm:pt modelId="{0268DF9F-E9B6-4C4F-961C-4665304B8FAD}" type="pres">
      <dgm:prSet presAssocID="{9B217FDB-801F-4C7F-AA6A-25B3AE4F7120}" presName="parTx" presStyleLbl="revTx" presStyleIdx="0" presStyleCnt="4">
        <dgm:presLayoutVars>
          <dgm:chMax val="0"/>
          <dgm:chPref val="0"/>
        </dgm:presLayoutVars>
      </dgm:prSet>
      <dgm:spPr/>
    </dgm:pt>
    <dgm:pt modelId="{1634931E-2E02-439B-A789-127860D41948}" type="pres">
      <dgm:prSet presAssocID="{61147612-A6B3-4057-BF5A-463565CC23CF}" presName="sibTrans" presStyleCnt="0"/>
      <dgm:spPr/>
    </dgm:pt>
    <dgm:pt modelId="{0AB8ED4B-0E54-42FF-8D42-3C208EFE3847}" type="pres">
      <dgm:prSet presAssocID="{38C419E4-CC97-487E-B12F-2FC8A92A5C3B}" presName="compNode" presStyleCnt="0"/>
      <dgm:spPr/>
    </dgm:pt>
    <dgm:pt modelId="{F68553A9-39CD-413A-9C69-8A96B847680B}" type="pres">
      <dgm:prSet presAssocID="{38C419E4-CC97-487E-B12F-2FC8A92A5C3B}" presName="bgRect" presStyleLbl="bgShp" presStyleIdx="1" presStyleCnt="4"/>
      <dgm:spPr/>
    </dgm:pt>
    <dgm:pt modelId="{F2CA2787-933C-4902-9287-CBA228F519E9}" type="pres">
      <dgm:prSet presAssocID="{38C419E4-CC97-487E-B12F-2FC8A92A5C3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544BDED-A093-4EA2-B238-AD776F4AB3F8}" type="pres">
      <dgm:prSet presAssocID="{38C419E4-CC97-487E-B12F-2FC8A92A5C3B}" presName="spaceRect" presStyleCnt="0"/>
      <dgm:spPr/>
    </dgm:pt>
    <dgm:pt modelId="{E554C9D1-C4A0-4767-A85A-AE2A3862981A}" type="pres">
      <dgm:prSet presAssocID="{38C419E4-CC97-487E-B12F-2FC8A92A5C3B}" presName="parTx" presStyleLbl="revTx" presStyleIdx="1" presStyleCnt="4">
        <dgm:presLayoutVars>
          <dgm:chMax val="0"/>
          <dgm:chPref val="0"/>
        </dgm:presLayoutVars>
      </dgm:prSet>
      <dgm:spPr/>
    </dgm:pt>
    <dgm:pt modelId="{9B06325E-0C84-412B-8711-7C756B5E381E}" type="pres">
      <dgm:prSet presAssocID="{DF271A68-2787-4B5E-8152-18FB3A31C104}" presName="sibTrans" presStyleCnt="0"/>
      <dgm:spPr/>
    </dgm:pt>
    <dgm:pt modelId="{3514249F-24D9-42A0-9D72-6FF6CE0ECAE4}" type="pres">
      <dgm:prSet presAssocID="{02E10413-C0FA-4279-BB17-A3C34F82846F}" presName="compNode" presStyleCnt="0"/>
      <dgm:spPr/>
    </dgm:pt>
    <dgm:pt modelId="{0181E249-C84D-49A3-92BB-B09D7707C87E}" type="pres">
      <dgm:prSet presAssocID="{02E10413-C0FA-4279-BB17-A3C34F82846F}" presName="bgRect" presStyleLbl="bgShp" presStyleIdx="2" presStyleCnt="4"/>
      <dgm:spPr/>
    </dgm:pt>
    <dgm:pt modelId="{D54FC0F3-9159-4784-B2A1-5868BCB7E474}" type="pres">
      <dgm:prSet presAssocID="{02E10413-C0FA-4279-BB17-A3C34F82846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1077E299-92E1-4226-8BDD-A511A359B8FB}" type="pres">
      <dgm:prSet presAssocID="{02E10413-C0FA-4279-BB17-A3C34F82846F}" presName="spaceRect" presStyleCnt="0"/>
      <dgm:spPr/>
    </dgm:pt>
    <dgm:pt modelId="{668E43F9-4FB9-4629-8AE0-A7AE520751B2}" type="pres">
      <dgm:prSet presAssocID="{02E10413-C0FA-4279-BB17-A3C34F82846F}" presName="parTx" presStyleLbl="revTx" presStyleIdx="2" presStyleCnt="4">
        <dgm:presLayoutVars>
          <dgm:chMax val="0"/>
          <dgm:chPref val="0"/>
        </dgm:presLayoutVars>
      </dgm:prSet>
      <dgm:spPr/>
    </dgm:pt>
    <dgm:pt modelId="{7772C39B-CDEB-45FB-A5DF-BB82159E187C}" type="pres">
      <dgm:prSet presAssocID="{629D556A-4A3E-46D6-9F3E-886A1A3BB16F}" presName="sibTrans" presStyleCnt="0"/>
      <dgm:spPr/>
    </dgm:pt>
    <dgm:pt modelId="{D147754B-BFCC-4402-A24C-2EC6BB259DED}" type="pres">
      <dgm:prSet presAssocID="{E4279C2F-1C58-4939-9BAE-6A042EE23E69}" presName="compNode" presStyleCnt="0"/>
      <dgm:spPr/>
    </dgm:pt>
    <dgm:pt modelId="{5B7FE21E-9DD8-439A-BC5D-2EF70ACE1BC4}" type="pres">
      <dgm:prSet presAssocID="{E4279C2F-1C58-4939-9BAE-6A042EE23E69}" presName="bgRect" presStyleLbl="bgShp" presStyleIdx="3" presStyleCnt="4"/>
      <dgm:spPr/>
    </dgm:pt>
    <dgm:pt modelId="{862878F4-3D3E-44AB-AE91-49C9CD1ED23D}" type="pres">
      <dgm:prSet presAssocID="{E4279C2F-1C58-4939-9BAE-6A042EE23E6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5B02D30-E996-4BF5-84B5-08F2D7EDEEF1}" type="pres">
      <dgm:prSet presAssocID="{E4279C2F-1C58-4939-9BAE-6A042EE23E69}" presName="spaceRect" presStyleCnt="0"/>
      <dgm:spPr/>
    </dgm:pt>
    <dgm:pt modelId="{1F721751-F5D3-4673-BE6B-DFA6D39DB5D4}" type="pres">
      <dgm:prSet presAssocID="{E4279C2F-1C58-4939-9BAE-6A042EE23E6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21E6908-A387-476E-B8B3-896327763BB5}" type="presOf" srcId="{38C419E4-CC97-487E-B12F-2FC8A92A5C3B}" destId="{E554C9D1-C4A0-4767-A85A-AE2A3862981A}" srcOrd="0" destOrd="0" presId="urn:microsoft.com/office/officeart/2018/2/layout/IconVerticalSolidList"/>
    <dgm:cxn modelId="{C522AD36-80C6-49D4-B792-2AC4D583E691}" srcId="{F566BB3E-BFED-49BB-AF8E-65E5A1400A34}" destId="{38C419E4-CC97-487E-B12F-2FC8A92A5C3B}" srcOrd="1" destOrd="0" parTransId="{911F2DBA-3F7A-4639-9D43-F7BB1AB5BFD6}" sibTransId="{DF271A68-2787-4B5E-8152-18FB3A31C104}"/>
    <dgm:cxn modelId="{3549BC64-17B8-41F9-8C4B-21099119F037}" type="presOf" srcId="{F566BB3E-BFED-49BB-AF8E-65E5A1400A34}" destId="{BFF5EDFE-9A3D-4CE5-B434-CABE2B57928C}" srcOrd="0" destOrd="0" presId="urn:microsoft.com/office/officeart/2018/2/layout/IconVerticalSolidList"/>
    <dgm:cxn modelId="{30C8FE58-9B77-45B6-9CF4-517C83D7610C}" type="presOf" srcId="{02E10413-C0FA-4279-BB17-A3C34F82846F}" destId="{668E43F9-4FB9-4629-8AE0-A7AE520751B2}" srcOrd="0" destOrd="0" presId="urn:microsoft.com/office/officeart/2018/2/layout/IconVerticalSolidList"/>
    <dgm:cxn modelId="{415335AC-E369-46D5-9F7C-A3FAD25148F6}" type="presOf" srcId="{9B217FDB-801F-4C7F-AA6A-25B3AE4F7120}" destId="{0268DF9F-E9B6-4C4F-961C-4665304B8FAD}" srcOrd="0" destOrd="0" presId="urn:microsoft.com/office/officeart/2018/2/layout/IconVerticalSolidList"/>
    <dgm:cxn modelId="{1755C8DD-D572-4FB1-A603-FFCEC226753C}" type="presOf" srcId="{E4279C2F-1C58-4939-9BAE-6A042EE23E69}" destId="{1F721751-F5D3-4673-BE6B-DFA6D39DB5D4}" srcOrd="0" destOrd="0" presId="urn:microsoft.com/office/officeart/2018/2/layout/IconVerticalSolidList"/>
    <dgm:cxn modelId="{4636E9EB-D16A-45D2-AEDB-8ED71AEFE172}" srcId="{F566BB3E-BFED-49BB-AF8E-65E5A1400A34}" destId="{9B217FDB-801F-4C7F-AA6A-25B3AE4F7120}" srcOrd="0" destOrd="0" parTransId="{5226B5C9-297A-4EB6-8FD0-0F9FF047DA60}" sibTransId="{61147612-A6B3-4057-BF5A-463565CC23CF}"/>
    <dgm:cxn modelId="{C53E83F9-7487-4833-A168-01DE49D4DF1C}" srcId="{F566BB3E-BFED-49BB-AF8E-65E5A1400A34}" destId="{E4279C2F-1C58-4939-9BAE-6A042EE23E69}" srcOrd="3" destOrd="0" parTransId="{CF6E224B-6ABA-4A77-9128-DB89EF927315}" sibTransId="{73100734-C6D6-41E5-95E8-470E209BCADF}"/>
    <dgm:cxn modelId="{BA1946FE-DB20-4327-9679-3AC98216DE08}" srcId="{F566BB3E-BFED-49BB-AF8E-65E5A1400A34}" destId="{02E10413-C0FA-4279-BB17-A3C34F82846F}" srcOrd="2" destOrd="0" parTransId="{FBA3649B-B57B-4BDD-8B67-D74003213FC1}" sibTransId="{629D556A-4A3E-46D6-9F3E-886A1A3BB16F}"/>
    <dgm:cxn modelId="{D266B6F7-A7ED-49A3-B49C-70F9624541D6}" type="presParOf" srcId="{BFF5EDFE-9A3D-4CE5-B434-CABE2B57928C}" destId="{B23A1FF9-D1A2-4CE3-AE9E-F4F8DB6070CD}" srcOrd="0" destOrd="0" presId="urn:microsoft.com/office/officeart/2018/2/layout/IconVerticalSolidList"/>
    <dgm:cxn modelId="{27BAE0AA-6880-4062-8ABF-4FA3C13EBE9C}" type="presParOf" srcId="{B23A1FF9-D1A2-4CE3-AE9E-F4F8DB6070CD}" destId="{8BD3D77F-32A0-4ADC-84AF-080960DA4198}" srcOrd="0" destOrd="0" presId="urn:microsoft.com/office/officeart/2018/2/layout/IconVerticalSolidList"/>
    <dgm:cxn modelId="{87605936-45EE-4D6A-888B-EC13B86E6734}" type="presParOf" srcId="{B23A1FF9-D1A2-4CE3-AE9E-F4F8DB6070CD}" destId="{4644A022-21B8-4AA2-8A4B-F598EABCAE46}" srcOrd="1" destOrd="0" presId="urn:microsoft.com/office/officeart/2018/2/layout/IconVerticalSolidList"/>
    <dgm:cxn modelId="{1B3942D9-E998-47DE-BC88-831FACEA65B1}" type="presParOf" srcId="{B23A1FF9-D1A2-4CE3-AE9E-F4F8DB6070CD}" destId="{A363B5B5-4D56-4D29-BA3E-A413CD0FAA6C}" srcOrd="2" destOrd="0" presId="urn:microsoft.com/office/officeart/2018/2/layout/IconVerticalSolidList"/>
    <dgm:cxn modelId="{ED7B08E5-A354-45D0-93C4-45BA2A609814}" type="presParOf" srcId="{B23A1FF9-D1A2-4CE3-AE9E-F4F8DB6070CD}" destId="{0268DF9F-E9B6-4C4F-961C-4665304B8FAD}" srcOrd="3" destOrd="0" presId="urn:microsoft.com/office/officeart/2018/2/layout/IconVerticalSolidList"/>
    <dgm:cxn modelId="{A3B89493-788D-40BE-9E09-BC806D6C2E9E}" type="presParOf" srcId="{BFF5EDFE-9A3D-4CE5-B434-CABE2B57928C}" destId="{1634931E-2E02-439B-A789-127860D41948}" srcOrd="1" destOrd="0" presId="urn:microsoft.com/office/officeart/2018/2/layout/IconVerticalSolidList"/>
    <dgm:cxn modelId="{21502FFF-2C4C-4715-867A-2BA36233D1E3}" type="presParOf" srcId="{BFF5EDFE-9A3D-4CE5-B434-CABE2B57928C}" destId="{0AB8ED4B-0E54-42FF-8D42-3C208EFE3847}" srcOrd="2" destOrd="0" presId="urn:microsoft.com/office/officeart/2018/2/layout/IconVerticalSolidList"/>
    <dgm:cxn modelId="{4E832EE0-EA2B-473C-87C3-0BF9844FEC8B}" type="presParOf" srcId="{0AB8ED4B-0E54-42FF-8D42-3C208EFE3847}" destId="{F68553A9-39CD-413A-9C69-8A96B847680B}" srcOrd="0" destOrd="0" presId="urn:microsoft.com/office/officeart/2018/2/layout/IconVerticalSolidList"/>
    <dgm:cxn modelId="{651F2F14-E678-477D-8EC8-AA853C5566FE}" type="presParOf" srcId="{0AB8ED4B-0E54-42FF-8D42-3C208EFE3847}" destId="{F2CA2787-933C-4902-9287-CBA228F519E9}" srcOrd="1" destOrd="0" presId="urn:microsoft.com/office/officeart/2018/2/layout/IconVerticalSolidList"/>
    <dgm:cxn modelId="{D1D2423E-055C-42A1-B05D-91EE8C09AFD9}" type="presParOf" srcId="{0AB8ED4B-0E54-42FF-8D42-3C208EFE3847}" destId="{2544BDED-A093-4EA2-B238-AD776F4AB3F8}" srcOrd="2" destOrd="0" presId="urn:microsoft.com/office/officeart/2018/2/layout/IconVerticalSolidList"/>
    <dgm:cxn modelId="{3D1A82AE-EC62-4D4B-98A2-3F27DEFEC108}" type="presParOf" srcId="{0AB8ED4B-0E54-42FF-8D42-3C208EFE3847}" destId="{E554C9D1-C4A0-4767-A85A-AE2A3862981A}" srcOrd="3" destOrd="0" presId="urn:microsoft.com/office/officeart/2018/2/layout/IconVerticalSolidList"/>
    <dgm:cxn modelId="{1E088A71-174A-4259-B63F-755105C4AF04}" type="presParOf" srcId="{BFF5EDFE-9A3D-4CE5-B434-CABE2B57928C}" destId="{9B06325E-0C84-412B-8711-7C756B5E381E}" srcOrd="3" destOrd="0" presId="urn:microsoft.com/office/officeart/2018/2/layout/IconVerticalSolidList"/>
    <dgm:cxn modelId="{D2E7F2F6-4D64-42DD-9141-85405603E135}" type="presParOf" srcId="{BFF5EDFE-9A3D-4CE5-B434-CABE2B57928C}" destId="{3514249F-24D9-42A0-9D72-6FF6CE0ECAE4}" srcOrd="4" destOrd="0" presId="urn:microsoft.com/office/officeart/2018/2/layout/IconVerticalSolidList"/>
    <dgm:cxn modelId="{D5670223-1C36-44CD-8D50-D7E6205BD0EB}" type="presParOf" srcId="{3514249F-24D9-42A0-9D72-6FF6CE0ECAE4}" destId="{0181E249-C84D-49A3-92BB-B09D7707C87E}" srcOrd="0" destOrd="0" presId="urn:microsoft.com/office/officeart/2018/2/layout/IconVerticalSolidList"/>
    <dgm:cxn modelId="{3E943AE4-616B-4A46-A1B6-F3BF37EB9DA0}" type="presParOf" srcId="{3514249F-24D9-42A0-9D72-6FF6CE0ECAE4}" destId="{D54FC0F3-9159-4784-B2A1-5868BCB7E474}" srcOrd="1" destOrd="0" presId="urn:microsoft.com/office/officeart/2018/2/layout/IconVerticalSolidList"/>
    <dgm:cxn modelId="{31C0DF77-7C0F-4F74-A83D-A107D5F990DC}" type="presParOf" srcId="{3514249F-24D9-42A0-9D72-6FF6CE0ECAE4}" destId="{1077E299-92E1-4226-8BDD-A511A359B8FB}" srcOrd="2" destOrd="0" presId="urn:microsoft.com/office/officeart/2018/2/layout/IconVerticalSolidList"/>
    <dgm:cxn modelId="{DA353FDE-392C-49DA-8CC3-2B2A0CF82612}" type="presParOf" srcId="{3514249F-24D9-42A0-9D72-6FF6CE0ECAE4}" destId="{668E43F9-4FB9-4629-8AE0-A7AE520751B2}" srcOrd="3" destOrd="0" presId="urn:microsoft.com/office/officeart/2018/2/layout/IconVerticalSolidList"/>
    <dgm:cxn modelId="{1A3EBEBA-3590-41BA-BB31-C1B24F04A9D8}" type="presParOf" srcId="{BFF5EDFE-9A3D-4CE5-B434-CABE2B57928C}" destId="{7772C39B-CDEB-45FB-A5DF-BB82159E187C}" srcOrd="5" destOrd="0" presId="urn:microsoft.com/office/officeart/2018/2/layout/IconVerticalSolidList"/>
    <dgm:cxn modelId="{4C3249DC-E279-4B65-B524-F754FDB098FB}" type="presParOf" srcId="{BFF5EDFE-9A3D-4CE5-B434-CABE2B57928C}" destId="{D147754B-BFCC-4402-A24C-2EC6BB259DED}" srcOrd="6" destOrd="0" presId="urn:microsoft.com/office/officeart/2018/2/layout/IconVerticalSolidList"/>
    <dgm:cxn modelId="{D3F7C21A-AAA9-425F-B62F-3D883DB28A73}" type="presParOf" srcId="{D147754B-BFCC-4402-A24C-2EC6BB259DED}" destId="{5B7FE21E-9DD8-439A-BC5D-2EF70ACE1BC4}" srcOrd="0" destOrd="0" presId="urn:microsoft.com/office/officeart/2018/2/layout/IconVerticalSolidList"/>
    <dgm:cxn modelId="{1826ACF3-F08F-461E-B737-77C1C8D17AC9}" type="presParOf" srcId="{D147754B-BFCC-4402-A24C-2EC6BB259DED}" destId="{862878F4-3D3E-44AB-AE91-49C9CD1ED23D}" srcOrd="1" destOrd="0" presId="urn:microsoft.com/office/officeart/2018/2/layout/IconVerticalSolidList"/>
    <dgm:cxn modelId="{58E86E55-C312-4BA5-A71E-1F3BD01798B1}" type="presParOf" srcId="{D147754B-BFCC-4402-A24C-2EC6BB259DED}" destId="{E5B02D30-E996-4BF5-84B5-08F2D7EDEEF1}" srcOrd="2" destOrd="0" presId="urn:microsoft.com/office/officeart/2018/2/layout/IconVerticalSolidList"/>
    <dgm:cxn modelId="{DC76A690-4106-4646-B7CA-95B54F09302C}" type="presParOf" srcId="{D147754B-BFCC-4402-A24C-2EC6BB259DED}" destId="{1F721751-F5D3-4673-BE6B-DFA6D39DB5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3D77F-32A0-4ADC-84AF-080960DA4198}">
      <dsp:nvSpPr>
        <dsp:cNvPr id="0" name=""/>
        <dsp:cNvSpPr/>
      </dsp:nvSpPr>
      <dsp:spPr>
        <a:xfrm>
          <a:off x="0" y="1550"/>
          <a:ext cx="6155476" cy="7857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4A022-21B8-4AA2-8A4B-F598EABCAE46}">
      <dsp:nvSpPr>
        <dsp:cNvPr id="0" name=""/>
        <dsp:cNvSpPr/>
      </dsp:nvSpPr>
      <dsp:spPr>
        <a:xfrm>
          <a:off x="237687" y="178342"/>
          <a:ext cx="432159" cy="4321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8DF9F-E9B6-4C4F-961C-4665304B8FAD}">
      <dsp:nvSpPr>
        <dsp:cNvPr id="0" name=""/>
        <dsp:cNvSpPr/>
      </dsp:nvSpPr>
      <dsp:spPr>
        <a:xfrm>
          <a:off x="907535" y="1550"/>
          <a:ext cx="5247940" cy="78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58" tIns="83158" rIns="83158" bIns="8315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Provides a detailed profile of characteristics that make </a:t>
          </a:r>
          <a:br>
            <a:rPr lang="en-US" sz="1400" kern="1200"/>
          </a:br>
          <a:r>
            <a:rPr lang="en-US" sz="1400" kern="1200"/>
            <a:t>each asset critical.</a:t>
          </a:r>
        </a:p>
      </dsp:txBody>
      <dsp:txXfrm>
        <a:off x="907535" y="1550"/>
        <a:ext cx="5247940" cy="785745"/>
      </dsp:txXfrm>
    </dsp:sp>
    <dsp:sp modelId="{F68553A9-39CD-413A-9C69-8A96B847680B}">
      <dsp:nvSpPr>
        <dsp:cNvPr id="0" name=""/>
        <dsp:cNvSpPr/>
      </dsp:nvSpPr>
      <dsp:spPr>
        <a:xfrm>
          <a:off x="0" y="983731"/>
          <a:ext cx="6155476" cy="7857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A2787-933C-4902-9287-CBA228F519E9}">
      <dsp:nvSpPr>
        <dsp:cNvPr id="0" name=""/>
        <dsp:cNvSpPr/>
      </dsp:nvSpPr>
      <dsp:spPr>
        <a:xfrm>
          <a:off x="237687" y="1160524"/>
          <a:ext cx="432159" cy="4321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4C9D1-C4A0-4767-A85A-AE2A3862981A}">
      <dsp:nvSpPr>
        <dsp:cNvPr id="0" name=""/>
        <dsp:cNvSpPr/>
      </dsp:nvSpPr>
      <dsp:spPr>
        <a:xfrm>
          <a:off x="907535" y="983731"/>
          <a:ext cx="5247940" cy="78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58" tIns="83158" rIns="83158" bIns="8315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Gives focus to ensure that reliability strategies are based on calculated risk rather than perception.</a:t>
          </a:r>
        </a:p>
      </dsp:txBody>
      <dsp:txXfrm>
        <a:off x="907535" y="983731"/>
        <a:ext cx="5247940" cy="785745"/>
      </dsp:txXfrm>
    </dsp:sp>
    <dsp:sp modelId="{0181E249-C84D-49A3-92BB-B09D7707C87E}">
      <dsp:nvSpPr>
        <dsp:cNvPr id="0" name=""/>
        <dsp:cNvSpPr/>
      </dsp:nvSpPr>
      <dsp:spPr>
        <a:xfrm>
          <a:off x="0" y="1965913"/>
          <a:ext cx="6155476" cy="7857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FC0F3-9159-4784-B2A1-5868BCB7E474}">
      <dsp:nvSpPr>
        <dsp:cNvPr id="0" name=""/>
        <dsp:cNvSpPr/>
      </dsp:nvSpPr>
      <dsp:spPr>
        <a:xfrm>
          <a:off x="237687" y="2142705"/>
          <a:ext cx="432159" cy="4321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E43F9-4FB9-4629-8AE0-A7AE520751B2}">
      <dsp:nvSpPr>
        <dsp:cNvPr id="0" name=""/>
        <dsp:cNvSpPr/>
      </dsp:nvSpPr>
      <dsp:spPr>
        <a:xfrm>
          <a:off x="907535" y="1965913"/>
          <a:ext cx="5247940" cy="78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58" tIns="83158" rIns="83158" bIns="8315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Supports the prioritization of daily CMMS workflow processes such as planning, scheduling and material procurement</a:t>
          </a:r>
        </a:p>
      </dsp:txBody>
      <dsp:txXfrm>
        <a:off x="907535" y="1965913"/>
        <a:ext cx="5247940" cy="785745"/>
      </dsp:txXfrm>
    </dsp:sp>
    <dsp:sp modelId="{5B7FE21E-9DD8-439A-BC5D-2EF70ACE1BC4}">
      <dsp:nvSpPr>
        <dsp:cNvPr id="0" name=""/>
        <dsp:cNvSpPr/>
      </dsp:nvSpPr>
      <dsp:spPr>
        <a:xfrm>
          <a:off x="0" y="2948094"/>
          <a:ext cx="6155476" cy="7857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878F4-3D3E-44AB-AE91-49C9CD1ED23D}">
      <dsp:nvSpPr>
        <dsp:cNvPr id="0" name=""/>
        <dsp:cNvSpPr/>
      </dsp:nvSpPr>
      <dsp:spPr>
        <a:xfrm>
          <a:off x="237687" y="3124887"/>
          <a:ext cx="432159" cy="4321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21751-F5D3-4673-BE6B-DFA6D39DB5D4}">
      <dsp:nvSpPr>
        <dsp:cNvPr id="0" name=""/>
        <dsp:cNvSpPr/>
      </dsp:nvSpPr>
      <dsp:spPr>
        <a:xfrm>
          <a:off x="907535" y="2948094"/>
          <a:ext cx="5247940" cy="78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58" tIns="83158" rIns="83158" bIns="8315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Acts as a primary mechanism for prioritizing </a:t>
          </a:r>
          <a:br>
            <a:rPr lang="en-US" sz="1400" kern="1200"/>
          </a:br>
          <a:r>
            <a:rPr lang="en-US" sz="1400" kern="1200"/>
            <a:t>improvement activities.</a:t>
          </a:r>
        </a:p>
      </dsp:txBody>
      <dsp:txXfrm>
        <a:off x="907535" y="2948094"/>
        <a:ext cx="5247940" cy="78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ED5EB-8AC0-4E81-52A5-0B9835D5D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86C61-A49A-B74E-536D-D24A4DE026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51C7DE0-9006-BC48-B1C9-F842553CB5D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F803A-620C-25EA-717D-8954B07B69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82040-2078-8C3E-DFF3-FB95B8BF62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D00AB84-DC3C-4545-A455-0FCC9628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1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A94EE3A-C750-5044-A5FB-6440F894EC8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03DB4F8-2C13-7345-8E95-4DC681F1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1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B69D-B886-EFA5-6C77-8A1C969DE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700" y="1341438"/>
            <a:ext cx="10642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93084-E1CB-1664-E8F3-F4B6ED86C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068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Name(s)</a:t>
            </a:r>
          </a:p>
          <a:p>
            <a:r>
              <a:rPr lang="en-US" dirty="0"/>
              <a:t>Speaker Title(s)</a:t>
            </a:r>
          </a:p>
          <a:p>
            <a:r>
              <a:rPr lang="en-US" dirty="0"/>
              <a:t>Speaker Company</a:t>
            </a:r>
          </a:p>
        </p:txBody>
      </p:sp>
    </p:spTree>
    <p:extLst>
      <p:ext uri="{BB962C8B-B14F-4D97-AF65-F5344CB8AC3E}">
        <p14:creationId xmlns:p14="http://schemas.microsoft.com/office/powerpoint/2010/main" val="331661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6FA2-E487-7A09-F8BD-42D20CDD4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4E7F1-AEBB-61BD-2DB7-099E2A519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43B66-FF68-7B4F-C328-5BFA3FAFF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7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5D48-7FFF-18DD-0965-E14A2DA2D4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084" y="197746"/>
            <a:ext cx="938348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81B8B-6AFF-ED6D-638E-1E6EB09F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83" y="1665505"/>
            <a:ext cx="9383487" cy="4572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22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242351"/>
            <a:ext cx="1089080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1B20-D16A-6592-5C4D-BA650A3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10890806" cy="4572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45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DAD65-F97D-0096-6A60-3D19CAA86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165088"/>
            <a:ext cx="10890806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0B58-6F33-3882-58A3-FED32373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10890806" cy="4572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12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242351"/>
            <a:ext cx="10890806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1B20-D16A-6592-5C4D-BA650A3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964" y="1690989"/>
            <a:ext cx="10004611" cy="4572009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1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4B6E-93B9-6B11-CE53-6530FED492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8288"/>
            <a:ext cx="10515600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DC390-E3B9-6005-5A66-859792C26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1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12B3B-8002-9A7A-61E1-DDA85B505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1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5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1077174"/>
            <a:ext cx="4097758" cy="2351826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880540-6CB4-174C-909B-34AFEE0315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24498" y="321205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4B928B4-D47D-5255-C730-C10770C7CA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24498" y="159091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3EEA61-9290-0891-8867-52CC438AEF9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524493" y="485869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9AC5DF3-6498-FABC-629F-DED6A30852A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524495" y="113775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3FA54C8-06B2-64AE-44FD-52184F5680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24494" y="277048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9BB8CBE-0775-D94C-D743-4C9CBDB70CC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24493" y="440321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27543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2BA8D-6767-27C8-F4F7-FB7B5C299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8CD01-1551-1120-F476-3B8939830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7EDA3-6916-DED8-9390-74583B93F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E3D18-D1FA-38C8-6F4F-FC3F4B877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F8D30-EEB3-A951-A7C7-8C15367C2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91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77A6-5EA0-5C54-15AF-C1EB8E691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172" y="457200"/>
            <a:ext cx="42168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F83BD-45E1-6B30-D5F0-A296F5D7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937" y="457201"/>
            <a:ext cx="617220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CA35E-8665-9618-C785-C2A50C5D0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172" y="2057400"/>
            <a:ext cx="4216854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95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95082-BD06-9352-CB76-A0F3E7B7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50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E41F7-183F-19E2-6F33-6FC415ED5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81834"/>
            <a:ext cx="10515600" cy="398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33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8" r:id="rId5"/>
    <p:sldLayoutId id="2147483652" r:id="rId6"/>
    <p:sldLayoutId id="2147483659" r:id="rId7"/>
    <p:sldLayoutId id="2147483653" r:id="rId8"/>
    <p:sldLayoutId id="2147483656" r:id="rId9"/>
    <p:sldLayoutId id="2147483657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18288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1pPr>
      <a:lvl2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linkedin.com/company/absgrou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gilmer@absconsulting.com" TargetMode="External"/><Relationship Id="rId5" Type="http://schemas.openxmlformats.org/officeDocument/2006/relationships/image" Target="../media/image34.png"/><Relationship Id="rId4" Type="http://schemas.openxmlformats.org/officeDocument/2006/relationships/hyperlink" Target="https://twitter.com/_absgrou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77EB2-E736-5D31-5B44-EBFF8D47E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679" y="1668414"/>
            <a:ext cx="10794642" cy="3050392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Asset Management Success with Effective MRO Strategies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2A8FC2-D0F4-DFF2-C44B-5E4010B31C00}"/>
              </a:ext>
            </a:extLst>
          </p:cNvPr>
          <p:cNvSpPr txBox="1"/>
          <p:nvPr/>
        </p:nvSpPr>
        <p:spPr>
          <a:xfrm>
            <a:off x="5229963" y="5405324"/>
            <a:ext cx="5991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Tim Gilmer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Director of Reliability Services - ABS Consulting</a:t>
            </a:r>
          </a:p>
        </p:txBody>
      </p:sp>
    </p:spTree>
    <p:extLst>
      <p:ext uri="{BB962C8B-B14F-4D97-AF65-F5344CB8AC3E}">
        <p14:creationId xmlns:p14="http://schemas.microsoft.com/office/powerpoint/2010/main" val="155307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B8578-6B79-29CA-CC0C-13FE1E753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9A01B50-D479-E0E3-0185-03C4C5A6C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74" y="125713"/>
            <a:ext cx="7078372" cy="1063191"/>
          </a:xfrm>
        </p:spPr>
        <p:txBody>
          <a:bodyPr anchor="b">
            <a:noAutofit/>
          </a:bodyPr>
          <a:lstStyle/>
          <a:p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Spare Parts Analysis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EA6C81-1E6C-1010-6CB2-63EAE652D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981" y="2435614"/>
            <a:ext cx="5879205" cy="2573033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9B40BB6-C09B-4E5A-6019-CDDF06D24DAF}"/>
              </a:ext>
            </a:extLst>
          </p:cNvPr>
          <p:cNvSpPr txBox="1">
            <a:spLocks/>
          </p:cNvSpPr>
          <p:nvPr/>
        </p:nvSpPr>
        <p:spPr>
          <a:xfrm>
            <a:off x="400836" y="1461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Criticality of the maintainable asset to which it belongs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Potential loss of function asset that the part failure (or absence of) can cause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Determine Stocking Strategy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Determine EOQ and ROP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Assess Potential Insurance Spares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BOM development for Critical Assets</a:t>
            </a:r>
          </a:p>
          <a:p>
            <a:endParaRPr lang="en-US" sz="2800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932766B3-2E21-8E5A-4E15-6960DE5B7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577" y="5814197"/>
            <a:ext cx="3929675" cy="293143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189754FF-AB7B-A994-4C8F-ECF974248213}"/>
              </a:ext>
            </a:extLst>
          </p:cNvPr>
          <p:cNvSpPr/>
          <p:nvPr/>
        </p:nvSpPr>
        <p:spPr>
          <a:xfrm>
            <a:off x="5725615" y="5617525"/>
            <a:ext cx="731750" cy="66185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9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96418-6B15-0E7A-253C-26A86B9C9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3A44A92-EE4E-32FB-5835-D6EE6EDF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25" y="3151"/>
            <a:ext cx="7078372" cy="1063191"/>
          </a:xfrm>
        </p:spPr>
        <p:txBody>
          <a:bodyPr anchor="b">
            <a:noAutofit/>
          </a:bodyPr>
          <a:lstStyle/>
          <a:p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Other Considerations</a:t>
            </a:r>
          </a:p>
        </p:txBody>
      </p:sp>
      <p:pic>
        <p:nvPicPr>
          <p:cNvPr id="2" name="Picture 1" descr="A person using a tablet&#10;&#10;Description automatically generated">
            <a:extLst>
              <a:ext uri="{FF2B5EF4-FFF2-40B4-BE49-F238E27FC236}">
                <a16:creationId xmlns:a16="http://schemas.microsoft.com/office/drawing/2014/main" id="{3B7C5DAB-0CE0-ABDE-34A4-B042999E1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773" y="1228977"/>
            <a:ext cx="5073719" cy="44000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E8C8A-0943-9160-41E8-E48FB2C55563}"/>
              </a:ext>
            </a:extLst>
          </p:cNvPr>
          <p:cNvSpPr txBox="1">
            <a:spLocks/>
          </p:cNvSpPr>
          <p:nvPr/>
        </p:nvSpPr>
        <p:spPr>
          <a:xfrm>
            <a:off x="496910" y="1391612"/>
            <a:ext cx="6470863" cy="5233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Asset Lifecycle Program</a:t>
            </a:r>
          </a:p>
          <a:p>
            <a:pPr lvl="1"/>
            <a:r>
              <a:rPr lang="en-US" dirty="0"/>
              <a:t>	Identify Critical Spares</a:t>
            </a:r>
          </a:p>
          <a:p>
            <a:pPr lvl="1"/>
            <a:r>
              <a:rPr lang="en-US" dirty="0"/>
              <a:t>	Identify Existing Parts</a:t>
            </a:r>
          </a:p>
          <a:p>
            <a:pPr lvl="1"/>
            <a:r>
              <a:rPr lang="en-US" dirty="0"/>
              <a:t>	Asset Retirement &amp; Parts Removal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Storeroom layout / security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Implement Planners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Technology (entry / checkout / return)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Leverage CMMS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Cycle Counts – Critical parts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Obsolescence Analysis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075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E9D17-2891-34AD-8807-628A2C4D1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E9CFEB0E-0671-DC3C-3115-E19A15A9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25" y="3151"/>
            <a:ext cx="8604398" cy="1063191"/>
          </a:xfrm>
        </p:spPr>
        <p:txBody>
          <a:bodyPr anchor="b">
            <a:noAutofit/>
          </a:bodyPr>
          <a:lstStyle/>
          <a:p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Procurement Improvements</a:t>
            </a:r>
          </a:p>
        </p:txBody>
      </p:sp>
      <p:pic>
        <p:nvPicPr>
          <p:cNvPr id="4" name="Picture 3" descr="A person touching a screen with icons&#10;&#10;Description automatically generated">
            <a:extLst>
              <a:ext uri="{FF2B5EF4-FFF2-40B4-BE49-F238E27FC236}">
                <a16:creationId xmlns:a16="http://schemas.microsoft.com/office/drawing/2014/main" id="{70658E4A-2F9C-70AA-3D1F-1CF3510AC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424" y="1734882"/>
            <a:ext cx="5081359" cy="338823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9DA431-E362-E73B-3EC8-0633C452AD9F}"/>
              </a:ext>
            </a:extLst>
          </p:cNvPr>
          <p:cNvSpPr txBox="1">
            <a:spLocks/>
          </p:cNvSpPr>
          <p:nvPr/>
        </p:nvSpPr>
        <p:spPr>
          <a:xfrm>
            <a:off x="282025" y="1465452"/>
            <a:ext cx="6697399" cy="4912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Relationships are Key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Local storage (team with local companies)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Share Information across sites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Track vendor performance - especially for critical parts, adjust contracts as often as necessary to improve your position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Update Lead-Times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4967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EA90F-F62D-FCB7-7942-F12E5A7B4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02B9C502-FDFD-6F32-4D9C-9E80DE2CF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43" y="0"/>
            <a:ext cx="7572778" cy="1063191"/>
          </a:xfrm>
        </p:spPr>
        <p:txBody>
          <a:bodyPr anchor="b">
            <a:noAutofit/>
          </a:bodyPr>
          <a:lstStyle/>
          <a:p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Reporting and Metrics</a:t>
            </a:r>
          </a:p>
        </p:txBody>
      </p:sp>
      <p:pic>
        <p:nvPicPr>
          <p:cNvPr id="2" name="Picture 1" descr="A person holding a virtual screen with graphs and charts&#10;&#10;Description automatically generated">
            <a:extLst>
              <a:ext uri="{FF2B5EF4-FFF2-40B4-BE49-F238E27FC236}">
                <a16:creationId xmlns:a16="http://schemas.microsoft.com/office/drawing/2014/main" id="{1FBBA272-2B37-662E-4199-C549DB3E7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326" y="1226642"/>
            <a:ext cx="5452056" cy="47298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F2E79-68FB-D868-A74C-60C234522A98}"/>
              </a:ext>
            </a:extLst>
          </p:cNvPr>
          <p:cNvSpPr txBox="1">
            <a:spLocks/>
          </p:cNvSpPr>
          <p:nvPr/>
        </p:nvSpPr>
        <p:spPr>
          <a:xfrm>
            <a:off x="524784" y="12266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Start with Baseline Reports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Leverage CMMS Data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Integrate into Key SOPs 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Tie to Performance Goals</a:t>
            </a:r>
          </a:p>
          <a:p>
            <a:pPr lvl="1"/>
            <a:r>
              <a:rPr lang="en-US" dirty="0"/>
              <a:t>	Department / Site / Corporate</a:t>
            </a:r>
          </a:p>
          <a:p>
            <a:pPr lvl="1"/>
            <a:r>
              <a:rPr lang="en-US" dirty="0"/>
              <a:t>	Personnel</a:t>
            </a:r>
          </a:p>
          <a:p>
            <a:pPr lvl="1"/>
            <a:r>
              <a:rPr lang="en-US" dirty="0"/>
              <a:t>	Vendors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Leverage Visualization Tactics</a:t>
            </a:r>
          </a:p>
        </p:txBody>
      </p:sp>
    </p:spTree>
    <p:extLst>
      <p:ext uri="{BB962C8B-B14F-4D97-AF65-F5344CB8AC3E}">
        <p14:creationId xmlns:p14="http://schemas.microsoft.com/office/powerpoint/2010/main" val="1921786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930E0-8EFE-E6FB-3ADF-93F834D4F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4D8EE84F-9FA4-B71D-C7B0-749976EE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159"/>
            <a:ext cx="6568225" cy="1063191"/>
          </a:xfrm>
        </p:spPr>
        <p:txBody>
          <a:bodyPr anchor="b">
            <a:noAutofit/>
          </a:bodyPr>
          <a:lstStyle/>
          <a:p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Key Takeaways</a:t>
            </a:r>
          </a:p>
        </p:txBody>
      </p:sp>
      <p:pic>
        <p:nvPicPr>
          <p:cNvPr id="4" name="Picture 3" descr="A person touching a screen&#10;&#10;Description automatically generated">
            <a:extLst>
              <a:ext uri="{FF2B5EF4-FFF2-40B4-BE49-F238E27FC236}">
                <a16:creationId xmlns:a16="http://schemas.microsoft.com/office/drawing/2014/main" id="{56377B09-78AB-B241-132F-1D7CEE545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288" y="1159419"/>
            <a:ext cx="5557736" cy="473406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3D2C22-DDE9-B239-3EA7-AC6B8303498D}"/>
              </a:ext>
            </a:extLst>
          </p:cNvPr>
          <p:cNvSpPr txBox="1">
            <a:spLocks/>
          </p:cNvSpPr>
          <p:nvPr/>
        </p:nvSpPr>
        <p:spPr>
          <a:xfrm>
            <a:off x="596537" y="139767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Risk-Based Approach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Focus Efforts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Criticality</a:t>
            </a:r>
          </a:p>
          <a:p>
            <a:pPr lvl="1"/>
            <a:r>
              <a:rPr lang="en-US" dirty="0"/>
              <a:t>	Assets</a:t>
            </a:r>
          </a:p>
          <a:p>
            <a:pPr lvl="1"/>
            <a:r>
              <a:rPr lang="en-US" dirty="0"/>
              <a:t>	Strategies</a:t>
            </a:r>
          </a:p>
          <a:p>
            <a:pPr lvl="1"/>
            <a:r>
              <a:rPr lang="en-US" dirty="0"/>
              <a:t>	Parts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Procurement Improvements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Reporting / Metrics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 dirty="0"/>
              <a:t>Continuous Improvement</a:t>
            </a:r>
          </a:p>
        </p:txBody>
      </p:sp>
    </p:spTree>
    <p:extLst>
      <p:ext uri="{BB962C8B-B14F-4D97-AF65-F5344CB8AC3E}">
        <p14:creationId xmlns:p14="http://schemas.microsoft.com/office/powerpoint/2010/main" val="2279331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741A9-A104-0B6A-1352-F61AF746C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417A15B-D6DB-3B07-7B15-68A92E965FD1}"/>
              </a:ext>
            </a:extLst>
          </p:cNvPr>
          <p:cNvSpPr txBox="1">
            <a:spLocks/>
          </p:cNvSpPr>
          <p:nvPr/>
        </p:nvSpPr>
        <p:spPr>
          <a:xfrm>
            <a:off x="2762690" y="2834156"/>
            <a:ext cx="6888303" cy="11896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73574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EA714F-A757-25DA-2B47-ADE070CBB5B5}"/>
              </a:ext>
            </a:extLst>
          </p:cNvPr>
          <p:cNvSpPr/>
          <p:nvPr/>
        </p:nvSpPr>
        <p:spPr>
          <a:xfrm>
            <a:off x="-1" y="2260575"/>
            <a:ext cx="12192001" cy="2540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14A9C1-934C-5B09-C72E-9CB5851A4152}"/>
              </a:ext>
            </a:extLst>
          </p:cNvPr>
          <p:cNvSpPr/>
          <p:nvPr/>
        </p:nvSpPr>
        <p:spPr>
          <a:xfrm>
            <a:off x="-1" y="2260575"/>
            <a:ext cx="12192001" cy="2540025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33548C-2233-38F7-0607-36AD45F44717}"/>
              </a:ext>
            </a:extLst>
          </p:cNvPr>
          <p:cNvSpPr txBox="1"/>
          <p:nvPr/>
        </p:nvSpPr>
        <p:spPr>
          <a:xfrm>
            <a:off x="971550" y="2478508"/>
            <a:ext cx="278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465BAC-DF97-D693-9FD9-2450E79010C8}"/>
              </a:ext>
            </a:extLst>
          </p:cNvPr>
          <p:cNvSpPr txBox="1"/>
          <p:nvPr/>
        </p:nvSpPr>
        <p:spPr>
          <a:xfrm>
            <a:off x="838200" y="3165039"/>
            <a:ext cx="278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www.abs-group.com</a:t>
            </a:r>
          </a:p>
        </p:txBody>
      </p:sp>
      <p:pic>
        <p:nvPicPr>
          <p:cNvPr id="8" name="Picture 2" descr="https://lh3.googleusercontent.com/00APBMVQh3yraN704gKCeM63KzeQ-zHUi5wK6E9TjRQ26McyqYBt-zy__4i8GXDAfeys=w300">
            <a:hlinkClick r:id="rId2"/>
            <a:extLst>
              <a:ext uri="{FF2B5EF4-FFF2-40B4-BE49-F238E27FC236}">
                <a16:creationId xmlns:a16="http://schemas.microsoft.com/office/drawing/2014/main" id="{CCAF5C3E-A194-234F-0CD2-1FB214160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95" y="3747098"/>
            <a:ext cx="298440" cy="2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socialflow.com/wp-content/uploads/2016/04/twitter1.png">
            <a:hlinkClick r:id="rId4"/>
            <a:extLst>
              <a:ext uri="{FF2B5EF4-FFF2-40B4-BE49-F238E27FC236}">
                <a16:creationId xmlns:a16="http://schemas.microsoft.com/office/drawing/2014/main" id="{6C225439-556F-3152-145A-6D5DE9AF0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681" y="4220902"/>
            <a:ext cx="326019" cy="32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6C7007-4AAB-2918-EAFE-40D2E3B364FE}"/>
              </a:ext>
            </a:extLst>
          </p:cNvPr>
          <p:cNvSpPr txBox="1"/>
          <p:nvPr/>
        </p:nvSpPr>
        <p:spPr>
          <a:xfrm>
            <a:off x="1489014" y="3734018"/>
            <a:ext cx="3124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linkedin.com/company/absgroup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4701C2-322F-913A-B23F-B398CBC44BEE}"/>
              </a:ext>
            </a:extLst>
          </p:cNvPr>
          <p:cNvSpPr txBox="1"/>
          <p:nvPr/>
        </p:nvSpPr>
        <p:spPr>
          <a:xfrm>
            <a:off x="1489014" y="4177590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@_absgroup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174B0DA7-6CD9-DE0A-2C7B-393B985BDC3B}"/>
              </a:ext>
            </a:extLst>
          </p:cNvPr>
          <p:cNvSpPr txBox="1">
            <a:spLocks/>
          </p:cNvSpPr>
          <p:nvPr/>
        </p:nvSpPr>
        <p:spPr>
          <a:xfrm>
            <a:off x="6577238" y="3186394"/>
            <a:ext cx="5463696" cy="14356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2F6C"/>
              </a:buClr>
              <a:buFont typeface="Arial" panose="020B0604020202020204" pitchFamily="34" charset="0"/>
              <a:buChar char="•"/>
              <a:defRPr sz="2400" kern="1200">
                <a:solidFill>
                  <a:srgbClr val="3B3C3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F6C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B3C3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F6C"/>
              </a:buClr>
              <a:buFont typeface="Arial" panose="020B0604020202020204" pitchFamily="34" charset="0"/>
              <a:buChar char="­"/>
              <a:defRPr sz="1800" kern="1200">
                <a:solidFill>
                  <a:srgbClr val="3B3C3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F6C"/>
              </a:buClr>
              <a:buFont typeface="Arial" panose="020B0604020202020204" pitchFamily="34" charset="0"/>
              <a:buChar char="­"/>
              <a:defRPr sz="1600" kern="1200">
                <a:solidFill>
                  <a:srgbClr val="3B3C3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F6C"/>
              </a:buClr>
              <a:buFont typeface="Arial" panose="020B0604020202020204" pitchFamily="34" charset="0"/>
              <a:buChar char="­"/>
              <a:defRPr sz="1400" kern="1200">
                <a:solidFill>
                  <a:srgbClr val="3B3C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Tim Gilmer</a:t>
            </a:r>
            <a:endParaRPr lang="en-US" sz="1800" b="1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Director – Reliability Services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ABS Consulting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+1 864-237-3360</a:t>
            </a:r>
            <a:endParaRPr lang="en-US" sz="1600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tgilmer@absconsulting.com</a:t>
            </a:r>
            <a:endParaRPr lang="en-US" sz="1600" u="sng" dirty="0">
              <a:solidFill>
                <a:srgbClr val="FFFFFF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8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0EE46-F7A7-20FE-EA54-C9507A92F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A46BBA-45A5-027C-7CCE-156040C19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97" y="312160"/>
            <a:ext cx="10890806" cy="92035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3" name="Picture 2" descr="A warehouse with many boxes&#10;&#10;Description automatically generated">
            <a:extLst>
              <a:ext uri="{FF2B5EF4-FFF2-40B4-BE49-F238E27FC236}">
                <a16:creationId xmlns:a16="http://schemas.microsoft.com/office/drawing/2014/main" id="{A678E7DF-E831-C610-1052-30F8222C1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969" y="1037097"/>
            <a:ext cx="5101123" cy="49958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808CD2-4C4F-DD00-4BD3-E7B7AAB43C9A}"/>
              </a:ext>
            </a:extLst>
          </p:cNvPr>
          <p:cNvSpPr txBox="1"/>
          <p:nvPr/>
        </p:nvSpPr>
        <p:spPr>
          <a:xfrm>
            <a:off x="1099942" y="1631368"/>
            <a:ext cx="4749247" cy="377867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4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Why is MRO Important?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085CD-2ADF-A575-E298-EA3C31E323EF}"/>
              </a:ext>
            </a:extLst>
          </p:cNvPr>
          <p:cNvSpPr txBox="1"/>
          <p:nvPr/>
        </p:nvSpPr>
        <p:spPr>
          <a:xfrm>
            <a:off x="1099942" y="2111658"/>
            <a:ext cx="4749247" cy="377867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4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Risk-Based Approach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3A43A-8DB0-9CF3-07D7-2DBDF2D7AE2F}"/>
              </a:ext>
            </a:extLst>
          </p:cNvPr>
          <p:cNvSpPr txBox="1"/>
          <p:nvPr/>
        </p:nvSpPr>
        <p:spPr>
          <a:xfrm>
            <a:off x="1100972" y="2575395"/>
            <a:ext cx="5350613" cy="377867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4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Reliability Based Maintenance (RBM)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A9A509-5046-A49D-7B94-6611D5B7DA05}"/>
              </a:ext>
            </a:extLst>
          </p:cNvPr>
          <p:cNvSpPr txBox="1"/>
          <p:nvPr/>
        </p:nvSpPr>
        <p:spPr>
          <a:xfrm>
            <a:off x="1099942" y="3055685"/>
            <a:ext cx="4749247" cy="377867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4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Asset Criticality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9C9261-3DD5-8799-8D9B-44D2D1B986F7}"/>
              </a:ext>
            </a:extLst>
          </p:cNvPr>
          <p:cNvSpPr txBox="1"/>
          <p:nvPr/>
        </p:nvSpPr>
        <p:spPr>
          <a:xfrm>
            <a:off x="1104212" y="3543824"/>
            <a:ext cx="4749247" cy="377867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4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Asset Strategy Optimization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DF02D6-A1FC-8583-8C24-41AA441B37D4}"/>
              </a:ext>
            </a:extLst>
          </p:cNvPr>
          <p:cNvCxnSpPr>
            <a:cxnSpLocks/>
          </p:cNvCxnSpPr>
          <p:nvPr/>
        </p:nvCxnSpPr>
        <p:spPr>
          <a:xfrm>
            <a:off x="1239430" y="1992065"/>
            <a:ext cx="5290159" cy="89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E8B62E6-E2AC-1BC6-ECE9-682D2D566DA1}"/>
              </a:ext>
            </a:extLst>
          </p:cNvPr>
          <p:cNvSpPr txBox="1"/>
          <p:nvPr/>
        </p:nvSpPr>
        <p:spPr>
          <a:xfrm>
            <a:off x="1090445" y="4032297"/>
            <a:ext cx="4749247" cy="377867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4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Spare Parts Analysis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C0FB22-ABC8-6B64-93C8-8150C4B7DD80}"/>
              </a:ext>
            </a:extLst>
          </p:cNvPr>
          <p:cNvSpPr txBox="1"/>
          <p:nvPr/>
        </p:nvSpPr>
        <p:spPr>
          <a:xfrm>
            <a:off x="1090446" y="4520102"/>
            <a:ext cx="4749247" cy="377867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4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Other Considerations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87EA4E-8391-A650-B93F-1B7995DF3BB5}"/>
              </a:ext>
            </a:extLst>
          </p:cNvPr>
          <p:cNvSpPr txBox="1"/>
          <p:nvPr/>
        </p:nvSpPr>
        <p:spPr>
          <a:xfrm>
            <a:off x="1090447" y="5004898"/>
            <a:ext cx="4749247" cy="377867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4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Procurement Improvements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8763FF-F37B-D460-DF36-71F193F13ED9}"/>
              </a:ext>
            </a:extLst>
          </p:cNvPr>
          <p:cNvSpPr txBox="1"/>
          <p:nvPr/>
        </p:nvSpPr>
        <p:spPr>
          <a:xfrm>
            <a:off x="1090448" y="5488531"/>
            <a:ext cx="4749247" cy="377867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4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Reporting Metrics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057798-E5B1-9CD7-4545-C252963A1691}"/>
              </a:ext>
            </a:extLst>
          </p:cNvPr>
          <p:cNvSpPr txBox="1"/>
          <p:nvPr/>
        </p:nvSpPr>
        <p:spPr>
          <a:xfrm>
            <a:off x="1104212" y="5974491"/>
            <a:ext cx="4749247" cy="377867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4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Key Takeaways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D3F8E3-1467-2537-608B-84979A14B4C0}"/>
              </a:ext>
            </a:extLst>
          </p:cNvPr>
          <p:cNvCxnSpPr>
            <a:cxnSpLocks/>
          </p:cNvCxnSpPr>
          <p:nvPr/>
        </p:nvCxnSpPr>
        <p:spPr>
          <a:xfrm>
            <a:off x="1239430" y="2452446"/>
            <a:ext cx="5290159" cy="89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16A3D3-5294-E74A-B93E-613EEDDEB4C3}"/>
              </a:ext>
            </a:extLst>
          </p:cNvPr>
          <p:cNvCxnSpPr>
            <a:cxnSpLocks/>
          </p:cNvCxnSpPr>
          <p:nvPr/>
        </p:nvCxnSpPr>
        <p:spPr>
          <a:xfrm>
            <a:off x="1239430" y="2931628"/>
            <a:ext cx="5290159" cy="89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B5E18BE-BD70-E877-AAC2-A4460890C924}"/>
              </a:ext>
            </a:extLst>
          </p:cNvPr>
          <p:cNvCxnSpPr>
            <a:cxnSpLocks/>
          </p:cNvCxnSpPr>
          <p:nvPr/>
        </p:nvCxnSpPr>
        <p:spPr>
          <a:xfrm>
            <a:off x="1239429" y="3406316"/>
            <a:ext cx="5290159" cy="89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8200CC-5BE1-26CD-CEE0-28B4912BFCBB}"/>
              </a:ext>
            </a:extLst>
          </p:cNvPr>
          <p:cNvCxnSpPr>
            <a:cxnSpLocks/>
          </p:cNvCxnSpPr>
          <p:nvPr/>
        </p:nvCxnSpPr>
        <p:spPr>
          <a:xfrm>
            <a:off x="1239429" y="3899253"/>
            <a:ext cx="5290159" cy="89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18E8ED-C3F4-4428-F7FD-C9692B06BE54}"/>
              </a:ext>
            </a:extLst>
          </p:cNvPr>
          <p:cNvCxnSpPr>
            <a:cxnSpLocks/>
          </p:cNvCxnSpPr>
          <p:nvPr/>
        </p:nvCxnSpPr>
        <p:spPr>
          <a:xfrm>
            <a:off x="1239429" y="4378405"/>
            <a:ext cx="5290159" cy="89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6E0311-21DC-6999-C22A-F7C33A77DE8E}"/>
              </a:ext>
            </a:extLst>
          </p:cNvPr>
          <p:cNvCxnSpPr>
            <a:cxnSpLocks/>
          </p:cNvCxnSpPr>
          <p:nvPr/>
        </p:nvCxnSpPr>
        <p:spPr>
          <a:xfrm>
            <a:off x="1239429" y="4866878"/>
            <a:ext cx="5290159" cy="89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FB169E-F582-07B5-1977-F1C8B3B14C11}"/>
              </a:ext>
            </a:extLst>
          </p:cNvPr>
          <p:cNvCxnSpPr>
            <a:cxnSpLocks/>
          </p:cNvCxnSpPr>
          <p:nvPr/>
        </p:nvCxnSpPr>
        <p:spPr>
          <a:xfrm>
            <a:off x="1235170" y="5358134"/>
            <a:ext cx="5290159" cy="89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24FE8C-FB93-7E1B-22AF-60CB41E5404C}"/>
              </a:ext>
            </a:extLst>
          </p:cNvPr>
          <p:cNvCxnSpPr>
            <a:cxnSpLocks/>
          </p:cNvCxnSpPr>
          <p:nvPr/>
        </p:nvCxnSpPr>
        <p:spPr>
          <a:xfrm>
            <a:off x="1235170" y="5840403"/>
            <a:ext cx="5290159" cy="89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214EF7-8F85-C3E4-B4C9-CFAC77BFA73B}"/>
              </a:ext>
            </a:extLst>
          </p:cNvPr>
          <p:cNvCxnSpPr>
            <a:cxnSpLocks/>
          </p:cNvCxnSpPr>
          <p:nvPr/>
        </p:nvCxnSpPr>
        <p:spPr>
          <a:xfrm>
            <a:off x="1235170" y="6348951"/>
            <a:ext cx="5290159" cy="89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3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C1544-A555-445E-225F-D7B503D52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490746-76B3-3A6D-477A-CD0C2E88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MRO Important?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D3296E3-B775-7912-BDA4-D27FCBB02294}"/>
              </a:ext>
            </a:extLst>
          </p:cNvPr>
          <p:cNvSpPr txBox="1">
            <a:spLocks/>
          </p:cNvSpPr>
          <p:nvPr/>
        </p:nvSpPr>
        <p:spPr>
          <a:xfrm>
            <a:off x="748048" y="2141148"/>
            <a:ext cx="9522854" cy="4117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182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182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82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dirty="0"/>
              <a:t>Average losses due to downtime </a:t>
            </a:r>
          </a:p>
          <a:p>
            <a:pPr lvl="2"/>
            <a:r>
              <a:rPr lang="en-US" dirty="0"/>
              <a:t>	Power Plant = $160K/hr</a:t>
            </a:r>
          </a:p>
          <a:p>
            <a:pPr lvl="1"/>
            <a:r>
              <a:rPr lang="en-US" dirty="0"/>
              <a:t>	Oil Refinery (400K b/d) = $100K/hr (margin)</a:t>
            </a:r>
          </a:p>
          <a:p>
            <a:pPr lvl="1"/>
            <a:r>
              <a:rPr lang="en-US" dirty="0"/>
              <a:t>	Auto Assembly Line = $500K/hr</a:t>
            </a:r>
          </a:p>
          <a:p>
            <a:pPr lvl="1"/>
            <a:r>
              <a:rPr lang="en-US" dirty="0"/>
              <a:t>	Manufacturing Plant = $250K/hr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dirty="0"/>
              <a:t>At this rate, if you are down one 8-hour shift it will cost between $1.2 and $4.0 million.  After just a few shifts, you would reach the value of the entire Spare Parts Inventory.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dirty="0"/>
              <a:t>Why don’t we just purchase enough spares so that we would never have a lengthy outage?</a:t>
            </a:r>
          </a:p>
        </p:txBody>
      </p:sp>
    </p:spTree>
    <p:extLst>
      <p:ext uri="{BB962C8B-B14F-4D97-AF65-F5344CB8AC3E}">
        <p14:creationId xmlns:p14="http://schemas.microsoft.com/office/powerpoint/2010/main" val="130707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099D4-D134-D40C-E8C5-20CF5AE50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 descr="A person in a white coat and hard hat looking at a shelf&#10;&#10;Description automatically generated">
            <a:extLst>
              <a:ext uri="{FF2B5EF4-FFF2-40B4-BE49-F238E27FC236}">
                <a16:creationId xmlns:a16="http://schemas.microsoft.com/office/drawing/2014/main" id="{AAA30EF2-4CAB-EC77-A8D8-5F1DABF05B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88" r="12988"/>
          <a:stretch/>
        </p:blipFill>
        <p:spPr>
          <a:xfrm>
            <a:off x="6627032" y="1734923"/>
            <a:ext cx="5486184" cy="38909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18B5F1-F282-F28A-1F83-DEDB440F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48" y="323180"/>
            <a:ext cx="8375543" cy="15133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dirty="0"/>
              <a:t>Why is MRO Important?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8007B9-1335-DAE0-EDD8-5676002A0454}"/>
              </a:ext>
            </a:extLst>
          </p:cNvPr>
          <p:cNvSpPr txBox="1">
            <a:spLocks/>
          </p:cNvSpPr>
          <p:nvPr/>
        </p:nvSpPr>
        <p:spPr>
          <a:xfrm>
            <a:off x="148521" y="1836549"/>
            <a:ext cx="6554496" cy="4324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188" indent="-228600">
              <a:buFont typeface="Arial" panose="020B0604020202020204" pitchFamily="34" charset="0"/>
              <a:buChar char="•"/>
            </a:pPr>
            <a:r>
              <a:rPr lang="en-US" sz="2400" dirty="0"/>
              <a:t>Excess Inventory Risks</a:t>
            </a:r>
          </a:p>
          <a:p>
            <a:pPr marL="361188" indent="-228600">
              <a:buFont typeface="Arial" panose="020B0604020202020204" pitchFamily="34" charset="0"/>
              <a:buChar char="•"/>
            </a:pPr>
            <a:r>
              <a:rPr lang="en-US" sz="2400" dirty="0"/>
              <a:t>Carrying Costs – can add up to 20% or more!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Insurance costs (~ 5% of total inventory) 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State tax (depends on the state)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Loss of access to capital (~ 5% of total inventory value)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Embedded costs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	Buildings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	Utilities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	Wages / Salaries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	Increase of Satellite Stores</a:t>
            </a:r>
          </a:p>
        </p:txBody>
      </p:sp>
    </p:spTree>
    <p:extLst>
      <p:ext uri="{BB962C8B-B14F-4D97-AF65-F5344CB8AC3E}">
        <p14:creationId xmlns:p14="http://schemas.microsoft.com/office/powerpoint/2010/main" val="117676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A7070-A351-CA98-E32B-59AB99479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82D2C0-11DD-4DD0-1EB2-0CF30DB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554" y="1169597"/>
            <a:ext cx="5061180" cy="3795885"/>
          </a:xfrm>
          <a:prstGeom prst="rect">
            <a:avLst/>
          </a:prstGeom>
        </p:spPr>
      </p:pic>
      <p:pic>
        <p:nvPicPr>
          <p:cNvPr id="9" name="Picture 8" descr="A room full of boxes and other objects&#10;&#10;Description automatically generated">
            <a:extLst>
              <a:ext uri="{FF2B5EF4-FFF2-40B4-BE49-F238E27FC236}">
                <a16:creationId xmlns:a16="http://schemas.microsoft.com/office/drawing/2014/main" id="{E28649CA-5348-6927-0FE6-52106182C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09" y="3665348"/>
            <a:ext cx="3870558" cy="302671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7F9BCBB-C7FB-715F-8544-2C109A77B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6" y="124907"/>
            <a:ext cx="8375543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dirty="0"/>
              <a:t>Why is MRO Important?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81AB536-9E05-E574-C613-1204564E947C}"/>
              </a:ext>
            </a:extLst>
          </p:cNvPr>
          <p:cNvSpPr txBox="1">
            <a:spLocks/>
          </p:cNvSpPr>
          <p:nvPr/>
        </p:nvSpPr>
        <p:spPr>
          <a:xfrm>
            <a:off x="424840" y="1502890"/>
            <a:ext cx="6554496" cy="4324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400" dirty="0"/>
              <a:t>Additional Risks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Poor space allocation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Overstocking causes unnecessary moves 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Part deterioration over time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Obsolescence</a:t>
            </a:r>
          </a:p>
        </p:txBody>
      </p:sp>
    </p:spTree>
    <p:extLst>
      <p:ext uri="{BB962C8B-B14F-4D97-AF65-F5344CB8AC3E}">
        <p14:creationId xmlns:p14="http://schemas.microsoft.com/office/powerpoint/2010/main" val="27674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3583E5F-9347-F192-0E6E-A8FEC01C6D14}"/>
              </a:ext>
            </a:extLst>
          </p:cNvPr>
          <p:cNvGrpSpPr/>
          <p:nvPr/>
        </p:nvGrpSpPr>
        <p:grpSpPr>
          <a:xfrm>
            <a:off x="2274435" y="4068308"/>
            <a:ext cx="1799794" cy="1909940"/>
            <a:chOff x="1238061" y="2497733"/>
            <a:chExt cx="1497298" cy="83183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E33FD6-5676-3F2A-145D-064445E75A46}"/>
                </a:ext>
              </a:extLst>
            </p:cNvPr>
            <p:cNvSpPr/>
            <p:nvPr/>
          </p:nvSpPr>
          <p:spPr>
            <a:xfrm>
              <a:off x="1238061" y="2497733"/>
              <a:ext cx="1497298" cy="831832"/>
            </a:xfrm>
            <a:prstGeom prst="roundRect">
              <a:avLst>
                <a:gd name="adj" fmla="val 10000"/>
              </a:avLst>
            </a:prstGeom>
            <a:ln w="22225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45D60717-9AA5-90C4-44D1-C0690C9FD578}"/>
                </a:ext>
              </a:extLst>
            </p:cNvPr>
            <p:cNvSpPr txBox="1"/>
            <p:nvPr/>
          </p:nvSpPr>
          <p:spPr>
            <a:xfrm>
              <a:off x="1357947" y="2522097"/>
              <a:ext cx="1353047" cy="783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0" numCol="1" spcCol="1270" anchor="b" anchorCtr="1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dirty="0"/>
                <a:t>Asset Criticality</a:t>
              </a:r>
              <a:endParaRPr lang="en-US" sz="2000" b="1" kern="12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7FDC91-26F0-37E6-DF62-A59D0BC24AE9}"/>
              </a:ext>
            </a:extLst>
          </p:cNvPr>
          <p:cNvGrpSpPr/>
          <p:nvPr/>
        </p:nvGrpSpPr>
        <p:grpSpPr>
          <a:xfrm>
            <a:off x="7894739" y="4074599"/>
            <a:ext cx="1891920" cy="1941725"/>
            <a:chOff x="1238061" y="2497733"/>
            <a:chExt cx="1497298" cy="83183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3985C25-B4E6-CDE6-B30A-12AFC98E6BF4}"/>
                </a:ext>
              </a:extLst>
            </p:cNvPr>
            <p:cNvSpPr/>
            <p:nvPr/>
          </p:nvSpPr>
          <p:spPr>
            <a:xfrm>
              <a:off x="1238061" y="2497733"/>
              <a:ext cx="1497298" cy="831832"/>
            </a:xfrm>
            <a:prstGeom prst="roundRect">
              <a:avLst>
                <a:gd name="adj" fmla="val 10000"/>
              </a:avLst>
            </a:prstGeom>
            <a:ln w="22225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2DD1C6EA-02D3-C633-8561-D34CA05CCB48}"/>
                </a:ext>
              </a:extLst>
            </p:cNvPr>
            <p:cNvSpPr txBox="1"/>
            <p:nvPr/>
          </p:nvSpPr>
          <p:spPr>
            <a:xfrm>
              <a:off x="1357947" y="2522097"/>
              <a:ext cx="1353047" cy="783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0" numCol="1" spcCol="1270" anchor="b" anchorCtr="1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dirty="0"/>
                <a:t>Spare Part Criticality</a:t>
              </a:r>
              <a:endParaRPr lang="en-US" sz="2000" b="1" kern="1200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BD636-69FD-E50E-710E-A635CA526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88" y="1397570"/>
            <a:ext cx="11010364" cy="4351338"/>
          </a:xfrm>
        </p:spPr>
        <p:txBody>
          <a:bodyPr/>
          <a:lstStyle/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dirty="0"/>
              <a:t>Risk-Based Focused Approach to Improve Asset Reliability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dirty="0"/>
              <a:t>Logic-Based and Financially Responsible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dirty="0"/>
              <a:t>Reduce Downtime and Focus Time and Energy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dirty="0"/>
              <a:t>Assigning </a:t>
            </a:r>
            <a:r>
              <a:rPr lang="en-US" b="1" dirty="0"/>
              <a:t>Criticality</a:t>
            </a:r>
            <a:r>
              <a:rPr lang="en-US" dirty="0"/>
              <a:t> is the Key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dirty="0"/>
              <a:t>Assets / Strategies / Parts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45D95B-0672-EE12-B952-79EA687B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06" y="265770"/>
            <a:ext cx="11010363" cy="729579"/>
          </a:xfrm>
        </p:spPr>
        <p:txBody>
          <a:bodyPr>
            <a:noAutofit/>
          </a:bodyPr>
          <a:lstStyle/>
          <a:p>
            <a:r>
              <a:rPr lang="en-US" sz="4400" dirty="0"/>
              <a:t>Reliability Based Maintenance (RBM)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28E98C-B9A9-28A3-4E96-8799FC356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2605899" y="4317504"/>
            <a:ext cx="1118888" cy="106474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D1BAB02-C000-BF68-6435-01222CC6A674}"/>
              </a:ext>
            </a:extLst>
          </p:cNvPr>
          <p:cNvGrpSpPr/>
          <p:nvPr/>
        </p:nvGrpSpPr>
        <p:grpSpPr>
          <a:xfrm>
            <a:off x="4998953" y="4074599"/>
            <a:ext cx="1961193" cy="1909940"/>
            <a:chOff x="1238061" y="2497733"/>
            <a:chExt cx="1497298" cy="83183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046DEAF-C548-7F99-6E01-DC795F5C4F0D}"/>
                </a:ext>
              </a:extLst>
            </p:cNvPr>
            <p:cNvSpPr/>
            <p:nvPr/>
          </p:nvSpPr>
          <p:spPr>
            <a:xfrm>
              <a:off x="1238061" y="2497733"/>
              <a:ext cx="1497298" cy="831832"/>
            </a:xfrm>
            <a:prstGeom prst="roundRect">
              <a:avLst>
                <a:gd name="adj" fmla="val 10000"/>
              </a:avLst>
            </a:prstGeom>
            <a:ln w="22225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0FA6375E-5A75-DA23-D8D3-6A76F17A01A3}"/>
                </a:ext>
              </a:extLst>
            </p:cNvPr>
            <p:cNvSpPr txBox="1"/>
            <p:nvPr/>
          </p:nvSpPr>
          <p:spPr>
            <a:xfrm>
              <a:off x="1262425" y="2522097"/>
              <a:ext cx="1448570" cy="783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0" numCol="1" spcCol="1270" anchor="b" anchorCtr="1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Reliability Strategies</a:t>
              </a:r>
            </a:p>
          </p:txBody>
        </p:sp>
      </p:grpSp>
      <p:pic>
        <p:nvPicPr>
          <p:cNvPr id="16" name="Graphic 15" descr="Monthly calendar with solid fill">
            <a:extLst>
              <a:ext uri="{FF2B5EF4-FFF2-40B4-BE49-F238E27FC236}">
                <a16:creationId xmlns:a16="http://schemas.microsoft.com/office/drawing/2014/main" id="{4F1A0C2C-69E8-5923-A129-C3AE56B66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7781" y="4084726"/>
            <a:ext cx="1321214" cy="1321214"/>
          </a:xfrm>
          <a:prstGeom prst="rect">
            <a:avLst/>
          </a:prstGeom>
        </p:spPr>
      </p:pic>
      <p:pic>
        <p:nvPicPr>
          <p:cNvPr id="17" name="Graphic 16" descr="Tools with solid fill">
            <a:extLst>
              <a:ext uri="{FF2B5EF4-FFF2-40B4-BE49-F238E27FC236}">
                <a16:creationId xmlns:a16="http://schemas.microsoft.com/office/drawing/2014/main" id="{A2A35497-1DC7-0EB8-55C2-9E30EB8AF4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0883" y="4597560"/>
            <a:ext cx="789133" cy="78913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8378659-C33C-6973-A4C8-7ABD81EE658F}"/>
              </a:ext>
            </a:extLst>
          </p:cNvPr>
          <p:cNvGrpSpPr/>
          <p:nvPr/>
        </p:nvGrpSpPr>
        <p:grpSpPr>
          <a:xfrm rot="16200000">
            <a:off x="7288500" y="4825091"/>
            <a:ext cx="374324" cy="396377"/>
            <a:chOff x="1799549" y="886057"/>
            <a:chExt cx="374324" cy="311937"/>
          </a:xfrm>
          <a:solidFill>
            <a:srgbClr val="0070C0"/>
          </a:solidFill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8669FAB4-F824-03B7-40FA-243DC3F3D74D}"/>
                </a:ext>
              </a:extLst>
            </p:cNvPr>
            <p:cNvSpPr/>
            <p:nvPr/>
          </p:nvSpPr>
          <p:spPr>
            <a:xfrm rot="5400000">
              <a:off x="1830742" y="854864"/>
              <a:ext cx="311937" cy="37432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Arrow: Right 4">
              <a:extLst>
                <a:ext uri="{FF2B5EF4-FFF2-40B4-BE49-F238E27FC236}">
                  <a16:creationId xmlns:a16="http://schemas.microsoft.com/office/drawing/2014/main" id="{4E1DDC58-AAA3-4ABA-A876-99F45CB7F2A5}"/>
                </a:ext>
              </a:extLst>
            </p:cNvPr>
            <p:cNvSpPr txBox="1"/>
            <p:nvPr/>
          </p:nvSpPr>
          <p:spPr>
            <a:xfrm>
              <a:off x="1874414" y="886058"/>
              <a:ext cx="224594" cy="2183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500" kern="1200"/>
            </a:p>
          </p:txBody>
        </p:sp>
      </p:grpSp>
      <p:pic>
        <p:nvPicPr>
          <p:cNvPr id="21" name="Graphic 20" descr="Continuous Improvement with solid fill">
            <a:extLst>
              <a:ext uri="{FF2B5EF4-FFF2-40B4-BE49-F238E27FC236}">
                <a16:creationId xmlns:a16="http://schemas.microsoft.com/office/drawing/2014/main" id="{DD0D2C2C-4604-27B9-490D-3F94F40D9B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41059" y="4048393"/>
            <a:ext cx="1412037" cy="141203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75FEC55-5D00-DBA4-10D3-3609DF07D02D}"/>
              </a:ext>
            </a:extLst>
          </p:cNvPr>
          <p:cNvGrpSpPr/>
          <p:nvPr/>
        </p:nvGrpSpPr>
        <p:grpSpPr>
          <a:xfrm rot="16200000">
            <a:off x="4395306" y="4854134"/>
            <a:ext cx="374324" cy="396377"/>
            <a:chOff x="1799549" y="886057"/>
            <a:chExt cx="374324" cy="311937"/>
          </a:xfrm>
          <a:solidFill>
            <a:srgbClr val="0070C0"/>
          </a:solidFill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14E8CEB7-9E41-8F1B-1CE9-9AA5F19703B1}"/>
                </a:ext>
              </a:extLst>
            </p:cNvPr>
            <p:cNvSpPr/>
            <p:nvPr/>
          </p:nvSpPr>
          <p:spPr>
            <a:xfrm rot="5400000">
              <a:off x="1830742" y="854864"/>
              <a:ext cx="311937" cy="37432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Arrow: Right 4">
              <a:extLst>
                <a:ext uri="{FF2B5EF4-FFF2-40B4-BE49-F238E27FC236}">
                  <a16:creationId xmlns:a16="http://schemas.microsoft.com/office/drawing/2014/main" id="{BF882430-7C50-2CF4-031F-40F38C6F62CD}"/>
                </a:ext>
              </a:extLst>
            </p:cNvPr>
            <p:cNvSpPr txBox="1"/>
            <p:nvPr/>
          </p:nvSpPr>
          <p:spPr>
            <a:xfrm>
              <a:off x="1874414" y="886058"/>
              <a:ext cx="224594" cy="2183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024885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9A6F7-AD7D-1E07-D206-CF53DDD60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E3A6DA5-56EE-B95B-4CE8-0BA0E4FF6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08" y="188055"/>
            <a:ext cx="10146989" cy="729579"/>
          </a:xfrm>
        </p:spPr>
        <p:txBody>
          <a:bodyPr>
            <a:noAutofit/>
          </a:bodyPr>
          <a:lstStyle/>
          <a:p>
            <a:r>
              <a:rPr lang="en-US" sz="4400" dirty="0"/>
              <a:t>Reliability Based Maintenance (RBM)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639186-EC66-9AF3-3C72-3D59416C64F1}"/>
              </a:ext>
            </a:extLst>
          </p:cNvPr>
          <p:cNvSpPr txBox="1"/>
          <p:nvPr/>
        </p:nvSpPr>
        <p:spPr>
          <a:xfrm>
            <a:off x="302162" y="3407083"/>
            <a:ext cx="10957932" cy="2553630"/>
          </a:xfrm>
          <a:prstGeom prst="rect">
            <a:avLst/>
          </a:prstGeom>
          <a:noFill/>
          <a:ln w="19050">
            <a:solidFill>
              <a:srgbClr val="002F6D"/>
            </a:solidFill>
          </a:ln>
        </p:spPr>
        <p:txBody>
          <a:bodyPr wrap="square" tIns="137160" rtlCol="0">
            <a:noAutofit/>
          </a:bodyPr>
          <a:lstStyle/>
          <a:p>
            <a:pPr algn="ctr"/>
            <a:r>
              <a:rPr lang="en-US" sz="2800" b="1" dirty="0">
                <a:solidFill>
                  <a:srgbClr val="002F6C"/>
                </a:solidFill>
              </a:rPr>
              <a:t>Reliability</a:t>
            </a:r>
            <a:r>
              <a:rPr lang="en-US" sz="2800" b="1" baseline="0" dirty="0">
                <a:solidFill>
                  <a:srgbClr val="002F6C"/>
                </a:solidFill>
              </a:rPr>
              <a:t> Based Maintenance Methodology</a:t>
            </a:r>
            <a:endParaRPr lang="en-US" sz="2800" b="1" baseline="30000" dirty="0">
              <a:solidFill>
                <a:srgbClr val="002F6C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A53FFD-335D-C823-83E3-0ACA270C6699}"/>
              </a:ext>
            </a:extLst>
          </p:cNvPr>
          <p:cNvGrpSpPr/>
          <p:nvPr/>
        </p:nvGrpSpPr>
        <p:grpSpPr>
          <a:xfrm>
            <a:off x="496449" y="4479830"/>
            <a:ext cx="10477273" cy="1188720"/>
            <a:chOff x="192024" y="3291840"/>
            <a:chExt cx="7543800" cy="1188720"/>
          </a:xfrm>
        </p:grpSpPr>
        <p:sp>
          <p:nvSpPr>
            <p:cNvPr id="11" name="Chevron 22">
              <a:extLst>
                <a:ext uri="{FF2B5EF4-FFF2-40B4-BE49-F238E27FC236}">
                  <a16:creationId xmlns:a16="http://schemas.microsoft.com/office/drawing/2014/main" id="{5CA9B5E8-0311-1126-B8F6-EED6374079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024" y="3291840"/>
              <a:ext cx="1463040" cy="585216"/>
            </a:xfrm>
            <a:prstGeom prst="chevron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sz="2400" b="1" dirty="0"/>
                <a:t>MAL</a:t>
              </a:r>
            </a:p>
          </p:txBody>
        </p:sp>
        <p:sp>
          <p:nvSpPr>
            <p:cNvPr id="12" name="Chevron 30">
              <a:extLst>
                <a:ext uri="{FF2B5EF4-FFF2-40B4-BE49-F238E27FC236}">
                  <a16:creationId xmlns:a16="http://schemas.microsoft.com/office/drawing/2014/main" id="{C95ECC93-C6B0-CAE3-BB48-6D56F518B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08176" y="3291840"/>
              <a:ext cx="1463040" cy="585216"/>
            </a:xfrm>
            <a:prstGeom prst="chevron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sz="2400" b="1" dirty="0"/>
                <a:t>ACR</a:t>
              </a:r>
            </a:p>
          </p:txBody>
        </p:sp>
        <p:sp>
          <p:nvSpPr>
            <p:cNvPr id="13" name="Chevron 31">
              <a:extLst>
                <a:ext uri="{FF2B5EF4-FFF2-40B4-BE49-F238E27FC236}">
                  <a16:creationId xmlns:a16="http://schemas.microsoft.com/office/drawing/2014/main" id="{4E210E46-A8CF-0755-6676-5D6A4B5C2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24328" y="3291840"/>
              <a:ext cx="1463040" cy="585216"/>
            </a:xfrm>
            <a:prstGeom prst="chevron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sz="2400" b="1" dirty="0"/>
                <a:t>ASO</a:t>
              </a:r>
            </a:p>
          </p:txBody>
        </p:sp>
        <p:sp>
          <p:nvSpPr>
            <p:cNvPr id="14" name="Chevron 32">
              <a:extLst>
                <a:ext uri="{FF2B5EF4-FFF2-40B4-BE49-F238E27FC236}">
                  <a16:creationId xmlns:a16="http://schemas.microsoft.com/office/drawing/2014/main" id="{FA328BD4-D816-9BD5-A739-B00199EA7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0480" y="3291840"/>
              <a:ext cx="1463040" cy="585216"/>
            </a:xfrm>
            <a:prstGeom prst="chevron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sz="2400" b="1" dirty="0"/>
                <a:t>SPA</a:t>
              </a:r>
            </a:p>
          </p:txBody>
        </p:sp>
        <p:sp>
          <p:nvSpPr>
            <p:cNvPr id="15" name="Chevron 33">
              <a:extLst>
                <a:ext uri="{FF2B5EF4-FFF2-40B4-BE49-F238E27FC236}">
                  <a16:creationId xmlns:a16="http://schemas.microsoft.com/office/drawing/2014/main" id="{B9433C52-E97C-C742-F807-F5DA5A1177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6632" y="3291840"/>
              <a:ext cx="1463040" cy="585216"/>
            </a:xfrm>
            <a:prstGeom prst="chevron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sz="2400" b="1" dirty="0"/>
                <a:t>MRA</a:t>
              </a:r>
            </a:p>
          </p:txBody>
        </p:sp>
        <p:sp>
          <p:nvSpPr>
            <p:cNvPr id="16" name="Chevron 34">
              <a:extLst>
                <a:ext uri="{FF2B5EF4-FFF2-40B4-BE49-F238E27FC236}">
                  <a16:creationId xmlns:a16="http://schemas.microsoft.com/office/drawing/2014/main" id="{93E0D4A9-A9B1-A495-0850-B117AD48C8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72784" y="3291840"/>
              <a:ext cx="1463040" cy="585216"/>
            </a:xfrm>
            <a:prstGeom prst="chevron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sz="2400" b="1" dirty="0"/>
                <a:t>CIP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7B6017-E848-C72D-5B6B-E59CB462B437}"/>
                </a:ext>
              </a:extLst>
            </p:cNvPr>
            <p:cNvSpPr txBox="1"/>
            <p:nvPr/>
          </p:nvSpPr>
          <p:spPr>
            <a:xfrm>
              <a:off x="283464" y="3931920"/>
              <a:ext cx="1280160" cy="548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002F6C"/>
                  </a:solidFill>
                </a:rPr>
                <a:t>Identify</a:t>
              </a:r>
            </a:p>
            <a:p>
              <a:pPr algn="ctr"/>
              <a:r>
                <a:rPr lang="en-US" sz="1600" b="1" baseline="0" dirty="0">
                  <a:solidFill>
                    <a:srgbClr val="002F6C"/>
                  </a:solidFill>
                </a:rPr>
                <a:t>Assets</a:t>
              </a:r>
              <a:endParaRPr lang="en-US" sz="1600" b="1" dirty="0">
                <a:solidFill>
                  <a:srgbClr val="002F6C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BDC727-D0B0-3580-8960-A20FF4B89272}"/>
                </a:ext>
              </a:extLst>
            </p:cNvPr>
            <p:cNvSpPr txBox="1"/>
            <p:nvPr/>
          </p:nvSpPr>
          <p:spPr>
            <a:xfrm>
              <a:off x="1499616" y="3931920"/>
              <a:ext cx="1280160" cy="548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002F6C"/>
                  </a:solidFill>
                </a:rPr>
                <a:t>Prioritize</a:t>
              </a:r>
            </a:p>
            <a:p>
              <a:pPr algn="ctr"/>
              <a:r>
                <a:rPr lang="en-US" sz="1600" b="1" baseline="0" dirty="0">
                  <a:solidFill>
                    <a:srgbClr val="002F6C"/>
                  </a:solidFill>
                </a:rPr>
                <a:t>Assets</a:t>
              </a:r>
              <a:endParaRPr lang="en-US" sz="1600" b="1" dirty="0">
                <a:solidFill>
                  <a:srgbClr val="002F6C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F4D7FA-4A9E-2A78-036A-A16552D47C01}"/>
                </a:ext>
              </a:extLst>
            </p:cNvPr>
            <p:cNvSpPr txBox="1"/>
            <p:nvPr/>
          </p:nvSpPr>
          <p:spPr>
            <a:xfrm>
              <a:off x="2715768" y="3931920"/>
              <a:ext cx="1280160" cy="548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002F6C"/>
                  </a:solidFill>
                </a:rPr>
                <a:t>Optimize</a:t>
              </a:r>
            </a:p>
            <a:p>
              <a:pPr algn="ctr"/>
              <a:r>
                <a:rPr lang="en-US" sz="1600" b="1" dirty="0">
                  <a:solidFill>
                    <a:srgbClr val="002F6C"/>
                  </a:solidFill>
                </a:rPr>
                <a:t>Asset Strategy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F691C5-DE6D-E3CB-2984-BD7C16934D1E}"/>
                </a:ext>
              </a:extLst>
            </p:cNvPr>
            <p:cNvSpPr txBox="1"/>
            <p:nvPr/>
          </p:nvSpPr>
          <p:spPr>
            <a:xfrm>
              <a:off x="3931920" y="3931920"/>
              <a:ext cx="1280160" cy="548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002F6C"/>
                  </a:solidFill>
                </a:rPr>
                <a:t>Analyze</a:t>
              </a:r>
            </a:p>
            <a:p>
              <a:pPr algn="ctr"/>
              <a:r>
                <a:rPr lang="en-US" sz="1600" b="1" dirty="0">
                  <a:solidFill>
                    <a:srgbClr val="002F6C"/>
                  </a:solidFill>
                </a:rPr>
                <a:t>Spare Parts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F6BF6A-8266-3CA0-00DB-A0B0B23BABB5}"/>
                </a:ext>
              </a:extLst>
            </p:cNvPr>
            <p:cNvSpPr txBox="1"/>
            <p:nvPr/>
          </p:nvSpPr>
          <p:spPr>
            <a:xfrm>
              <a:off x="5148072" y="3931920"/>
              <a:ext cx="1280160" cy="548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002F6C"/>
                  </a:solidFill>
                </a:rPr>
                <a:t>Monitor</a:t>
              </a:r>
            </a:p>
            <a:p>
              <a:pPr algn="ctr"/>
              <a:r>
                <a:rPr lang="en-US" sz="1600" b="1" dirty="0">
                  <a:solidFill>
                    <a:srgbClr val="002F6C"/>
                  </a:solidFill>
                </a:rPr>
                <a:t>Analytics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3AF4AF-0DBE-F2C0-F7AA-655D1519DB52}"/>
                </a:ext>
              </a:extLst>
            </p:cNvPr>
            <p:cNvSpPr txBox="1"/>
            <p:nvPr/>
          </p:nvSpPr>
          <p:spPr>
            <a:xfrm>
              <a:off x="6364224" y="3931920"/>
              <a:ext cx="1280160" cy="548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002F6C"/>
                  </a:solidFill>
                </a:rPr>
                <a:t>Continuous</a:t>
              </a:r>
            </a:p>
            <a:p>
              <a:pPr algn="ctr"/>
              <a:r>
                <a:rPr lang="en-US" sz="1600" b="1" dirty="0">
                  <a:solidFill>
                    <a:srgbClr val="002F6C"/>
                  </a:solidFill>
                </a:rPr>
                <a:t>Improvement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3B7BDAB-FF63-0D8F-C2DA-655A91B5364B}"/>
              </a:ext>
            </a:extLst>
          </p:cNvPr>
          <p:cNvSpPr txBox="1"/>
          <p:nvPr/>
        </p:nvSpPr>
        <p:spPr>
          <a:xfrm>
            <a:off x="404167" y="1124909"/>
            <a:ext cx="10781134" cy="17309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dirty="0">
                <a:latin typeface="Arial Nova Light" panose="020B0304020202020204" pitchFamily="34" charset="0"/>
              </a:rPr>
              <a:t>A prescriptive, standardized approach to develop and sustain an effective maintenance program that ensures optimal asset reliability and availability</a:t>
            </a:r>
          </a:p>
        </p:txBody>
      </p:sp>
    </p:spTree>
    <p:extLst>
      <p:ext uri="{BB962C8B-B14F-4D97-AF65-F5344CB8AC3E}">
        <p14:creationId xmlns:p14="http://schemas.microsoft.com/office/powerpoint/2010/main" val="260762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56CA3-A8C9-1B96-2804-5C57D06C2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ACA088-37C5-F227-E5A8-2F4706965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33" y="616329"/>
            <a:ext cx="10645438" cy="769513"/>
          </a:xfrm>
        </p:spPr>
        <p:txBody>
          <a:bodyPr>
            <a:noAutofit/>
          </a:bodyPr>
          <a:lstStyle/>
          <a:p>
            <a:r>
              <a:rPr lang="en-US" sz="4800" dirty="0"/>
              <a:t>Why is Asset Criticality Important?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0398EEC1-9956-CC5A-5C36-370D76F31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226070"/>
              </p:ext>
            </p:extLst>
          </p:nvPr>
        </p:nvGraphicFramePr>
        <p:xfrm>
          <a:off x="222833" y="1813988"/>
          <a:ext cx="6155476" cy="373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chart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E481EBF4-98A1-F466-230D-FA9F32F408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2234" y="2210454"/>
            <a:ext cx="5582025" cy="2437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DB21E8-49C7-2108-0361-2C3B493D0B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1162" y="6095099"/>
            <a:ext cx="3929675" cy="29314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7AD49D4-D3E2-0497-9AAA-342FE2DA7493}"/>
              </a:ext>
            </a:extLst>
          </p:cNvPr>
          <p:cNvSpPr/>
          <p:nvPr/>
        </p:nvSpPr>
        <p:spPr>
          <a:xfrm>
            <a:off x="4780098" y="5889400"/>
            <a:ext cx="731750" cy="66185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9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3AB0F-F2AA-BFB9-C880-608B31B18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35319A6-573A-7C98-48CF-69501DE4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49" y="122845"/>
            <a:ext cx="8705958" cy="1063191"/>
          </a:xfrm>
        </p:spPr>
        <p:txBody>
          <a:bodyPr anchor="b">
            <a:noAutofit/>
          </a:bodyPr>
          <a:lstStyle/>
          <a:p>
            <a:r>
              <a:rPr lang="en-US" sz="4800" b="1" dirty="0">
                <a:latin typeface="Arial Nova" panose="020B0504020202020204" pitchFamily="34" charset="0"/>
                <a:cs typeface="Arial" panose="020B0604020202020204" pitchFamily="34" charset="0"/>
              </a:rPr>
              <a:t>Asset Strategy Optimization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771D7D-1667-185C-DB2A-2EADD1C43B00}"/>
              </a:ext>
            </a:extLst>
          </p:cNvPr>
          <p:cNvGrpSpPr/>
          <p:nvPr/>
        </p:nvGrpSpPr>
        <p:grpSpPr>
          <a:xfrm>
            <a:off x="5743903" y="1747748"/>
            <a:ext cx="6533205" cy="2649039"/>
            <a:chOff x="0" y="0"/>
            <a:chExt cx="6317127" cy="25511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D4A109E-B26A-5ED4-E3FB-C31A01265739}"/>
                </a:ext>
              </a:extLst>
            </p:cNvPr>
            <p:cNvGrpSpPr/>
            <p:nvPr/>
          </p:nvGrpSpPr>
          <p:grpSpPr>
            <a:xfrm>
              <a:off x="0" y="0"/>
              <a:ext cx="6317127" cy="2551176"/>
              <a:chOff x="0" y="0"/>
              <a:chExt cx="6317127" cy="255117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731D13E-DDA1-BC43-4863-78FAACF940A9}"/>
                  </a:ext>
                </a:extLst>
              </p:cNvPr>
              <p:cNvGrpSpPr/>
              <p:nvPr/>
            </p:nvGrpSpPr>
            <p:grpSpPr>
              <a:xfrm>
                <a:off x="0" y="0"/>
                <a:ext cx="6317127" cy="2551176"/>
                <a:chOff x="0" y="0"/>
                <a:chExt cx="6317127" cy="2551176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4AE5B851-56FC-A6FF-5BD8-4AA1FC104899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6317127" cy="2551176"/>
                  <a:chOff x="0" y="0"/>
                  <a:chExt cx="6317127" cy="2551176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77C64498-28E5-98F6-0BC6-60F9CF68F5B4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6317127" cy="2551176"/>
                    <a:chOff x="0" y="0"/>
                    <a:chExt cx="6317127" cy="2551176"/>
                  </a:xfrm>
                </p:grpSpPr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331479ED-AF30-7777-C18B-FF0F3E41A5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6317127" cy="2551176"/>
                      <a:chOff x="0" y="0"/>
                      <a:chExt cx="6317127" cy="2551176"/>
                    </a:xfrm>
                  </p:grpSpPr>
                  <p:grpSp>
                    <p:nvGrpSpPr>
                      <p:cNvPr id="23" name="Group 22">
                        <a:extLst>
                          <a:ext uri="{FF2B5EF4-FFF2-40B4-BE49-F238E27FC236}">
                            <a16:creationId xmlns:a16="http://schemas.microsoft.com/office/drawing/2014/main" id="{07401F0E-FD69-FF7F-5050-6089AC92979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0"/>
                        <a:ext cx="6317127" cy="2551176"/>
                        <a:chOff x="0" y="0"/>
                        <a:chExt cx="6317127" cy="2551176"/>
                      </a:xfrm>
                    </p:grpSpPr>
                    <p:grpSp>
                      <p:nvGrpSpPr>
                        <p:cNvPr id="26" name="Group 25">
                          <a:extLst>
                            <a:ext uri="{FF2B5EF4-FFF2-40B4-BE49-F238E27FC236}">
                              <a16:creationId xmlns:a16="http://schemas.microsoft.com/office/drawing/2014/main" id="{2C7090C1-CD79-4858-299C-EC1DF1E6D1B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0" y="0"/>
                          <a:ext cx="6317127" cy="2551176"/>
                          <a:chOff x="0" y="0"/>
                          <a:chExt cx="6184691" cy="2551176"/>
                        </a:xfrm>
                      </p:grpSpPr>
                      <p:grpSp>
                        <p:nvGrpSpPr>
                          <p:cNvPr id="30" name="Group 29">
                            <a:extLst>
                              <a:ext uri="{FF2B5EF4-FFF2-40B4-BE49-F238E27FC236}">
                                <a16:creationId xmlns:a16="http://schemas.microsoft.com/office/drawing/2014/main" id="{3A1A0051-B841-D1E1-0136-1C114ECDB4D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0" y="0"/>
                            <a:ext cx="6032082" cy="2551176"/>
                            <a:chOff x="0" y="0"/>
                            <a:chExt cx="6032082" cy="2551176"/>
                          </a:xfrm>
                        </p:grpSpPr>
                        <p:grpSp>
                          <p:nvGrpSpPr>
                            <p:cNvPr id="32" name="Group 31">
                              <a:extLst>
                                <a:ext uri="{FF2B5EF4-FFF2-40B4-BE49-F238E27FC236}">
                                  <a16:creationId xmlns:a16="http://schemas.microsoft.com/office/drawing/2014/main" id="{AD6D9BC3-E55A-F8BC-0966-4163B8A4E7C8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6032082" cy="2551176"/>
                              <a:chOff x="0" y="0"/>
                              <a:chExt cx="6032082" cy="2551176"/>
                            </a:xfrm>
                          </p:grpSpPr>
                          <p:grpSp>
                            <p:nvGrpSpPr>
                              <p:cNvPr id="35" name="Group 34">
                                <a:extLst>
                                  <a:ext uri="{FF2B5EF4-FFF2-40B4-BE49-F238E27FC236}">
                                    <a16:creationId xmlns:a16="http://schemas.microsoft.com/office/drawing/2014/main" id="{A1609C59-12A9-8F12-864B-41C4A7B74DB8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0" y="0"/>
                                <a:ext cx="6032082" cy="2551176"/>
                                <a:chOff x="0" y="0"/>
                                <a:chExt cx="6032082" cy="2551176"/>
                              </a:xfrm>
                            </p:grpSpPr>
                            <p:grpSp>
                              <p:nvGrpSpPr>
                                <p:cNvPr id="37" name="Group 36">
                                  <a:extLst>
                                    <a:ext uri="{FF2B5EF4-FFF2-40B4-BE49-F238E27FC236}">
                                      <a16:creationId xmlns:a16="http://schemas.microsoft.com/office/drawing/2014/main" id="{4DBA61DA-2D33-5C96-F46F-4E460E305D12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0" y="0"/>
                                  <a:ext cx="6032082" cy="2551176"/>
                                  <a:chOff x="0" y="0"/>
                                  <a:chExt cx="6032082" cy="2551176"/>
                                </a:xfrm>
                              </p:grpSpPr>
                              <p:grpSp>
                                <p:nvGrpSpPr>
                                  <p:cNvPr id="39" name="Group 38">
                                    <a:extLst>
                                      <a:ext uri="{FF2B5EF4-FFF2-40B4-BE49-F238E27FC236}">
                                        <a16:creationId xmlns:a16="http://schemas.microsoft.com/office/drawing/2014/main" id="{E12D257E-9907-FE8F-1D04-937A7EDE06C2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0" y="0"/>
                                    <a:ext cx="6032082" cy="2551176"/>
                                    <a:chOff x="0" y="0"/>
                                    <a:chExt cx="6032082" cy="2551176"/>
                                  </a:xfrm>
                                </p:grpSpPr>
                                <p:grpSp>
                                  <p:nvGrpSpPr>
                                    <p:cNvPr id="41" name="Group 40">
                                      <a:extLst>
                                        <a:ext uri="{FF2B5EF4-FFF2-40B4-BE49-F238E27FC236}">
                                          <a16:creationId xmlns:a16="http://schemas.microsoft.com/office/drawing/2014/main" id="{B2BF7609-F137-0034-8448-2A6144F760E3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0" y="0"/>
                                      <a:ext cx="6032082" cy="2551176"/>
                                      <a:chOff x="0" y="0"/>
                                      <a:chExt cx="6032082" cy="2551176"/>
                                    </a:xfrm>
                                  </p:grpSpPr>
                                  <p:grpSp>
                                    <p:nvGrpSpPr>
                                      <p:cNvPr id="47" name="Group 46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891949BD-F400-EDA1-0528-96286D6D5B0C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0" y="0"/>
                                        <a:ext cx="6032082" cy="2551176"/>
                                        <a:chOff x="0" y="0"/>
                                        <a:chExt cx="6032082" cy="2551176"/>
                                      </a:xfrm>
                                    </p:grpSpPr>
                                    <p:grpSp>
                                      <p:nvGrpSpPr>
                                        <p:cNvPr id="52" name="Group 51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1BE619FC-DF22-5677-AE41-D1A5393399B5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0" y="0"/>
                                          <a:ext cx="6032082" cy="2551176"/>
                                          <a:chOff x="0" y="0"/>
                                          <a:chExt cx="6032082" cy="2551176"/>
                                        </a:xfrm>
                                      </p:grpSpPr>
                                      <p:grpSp>
                                        <p:nvGrpSpPr>
                                          <p:cNvPr id="54" name="Group 53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68F46D3A-3BB5-A21C-36F6-94E4351D8C32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0" y="0"/>
                                            <a:ext cx="6032082" cy="2551176"/>
                                            <a:chOff x="0" y="0"/>
                                            <a:chExt cx="6032082" cy="2551176"/>
                                          </a:xfrm>
                                        </p:grpSpPr>
                                        <p:grpSp>
                                          <p:nvGrpSpPr>
                                            <p:cNvPr id="56" name="Group 55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3CC78E17-F942-510B-EFE6-D5CCABA2917B}"/>
                                                </a:ext>
                                              </a:extLst>
                                            </p:cNvPr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0" y="0"/>
                                              <a:ext cx="6032082" cy="2551176"/>
                                              <a:chOff x="0" y="0"/>
                                              <a:chExt cx="6032082" cy="2551176"/>
                                            </a:xfrm>
                                          </p:grpSpPr>
                                          <p:sp>
                                            <p:nvSpPr>
                                              <p:cNvPr id="58" name="Rectangle 57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77F08E3B-52FE-3653-C1B1-CF3F5BF96912}"/>
                                                  </a:ext>
                                                </a:extLst>
                                              </p:cNvPr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0" y="0"/>
                                                <a:ext cx="6032081" cy="850392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solidFill>
                                                <a:srgbClr val="E97132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ln w="19050" cap="flat" cmpd="sng" algn="ctr">
                                                <a:noFill/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59" name="Rectangle 58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B54EFA66-DDEE-D3F8-DBCF-C1CE7915416F}"/>
                                                  </a:ext>
                                                </a:extLst>
                                              </p:cNvPr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0" y="843468"/>
                                                <a:ext cx="6032081" cy="850392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solidFill>
                                                <a:srgbClr val="156082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ln w="19050" cap="flat" cmpd="sng" algn="ctr">
                                                <a:noFill/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60" name="Rectangle 59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682AC4ED-4C91-91E2-C344-EEEF0EBCFDDA}"/>
                                                  </a:ext>
                                                </a:extLst>
                                              </p:cNvPr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0" y="1700784"/>
                                                <a:ext cx="6032082" cy="850392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solidFill>
                                                <a:srgbClr val="E8E8E8">
                                                  <a:lumMod val="90000"/>
                                                </a:srgbClr>
                                              </a:solidFill>
                                              <a:ln w="19050" cap="flat" cmpd="sng" algn="ctr">
                                                <a:noFill/>
                                                <a:prstDash val="solid"/>
                                                <a:miter lim="800000"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57" name="TextBox 7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02C8A35E-5846-00D7-B8E2-7CF1CBE7D272}"/>
                                                </a:ext>
                                              </a:extLst>
                                            </p:cNvPr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0" y="7839"/>
                                              <a:ext cx="1378281" cy="617220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square" rtlCol="0">
                                              <a:spAutoFit/>
                                            </a:bodyPr>
                                            <a:lstStyle/>
                                            <a:p>
                                              <a:pPr marL="0" marR="0"/>
                                              <a:r>
                                                <a:rPr lang="en-US" sz="900" b="1" kern="1200">
                                                  <a:solidFill>
                                                    <a:srgbClr val="C0504D"/>
                                                  </a:solidFill>
                                                  <a:effectLst/>
                                                  <a:latin typeface="Arial" panose="020B0604020202020204" pitchFamily="34" charset="0"/>
                                                  <a:ea typeface="Arial" panose="020B0604020202020204" pitchFamily="34" charset="0"/>
                                                </a:rPr>
                                                <a:t>PROBABLE</a:t>
                                              </a:r>
                                              <a:endParaRPr lang="en-US" sz="1100">
                                                <a:effectLst/>
                                                <a:latin typeface="Arial" panose="020B0604020202020204" pitchFamily="34" charset="0"/>
                                                <a:ea typeface="Arial" panose="020B0604020202020204" pitchFamily="34" charset="0"/>
                                              </a:endParaRPr>
                                            </a:p>
                                            <a:p>
                                              <a:pPr marL="0" marR="0"/>
                                              <a:r>
                                                <a:rPr lang="en-US" sz="900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Arial" panose="020B0604020202020204" pitchFamily="34" charset="0"/>
                                                  <a:ea typeface="Arial" panose="020B0604020202020204" pitchFamily="34" charset="0"/>
                                                </a:rPr>
                                                <a:t>Establish the </a:t>
                                              </a:r>
                                              <a:endParaRPr lang="en-US" sz="1100">
                                                <a:effectLst/>
                                                <a:latin typeface="Arial" panose="020B0604020202020204" pitchFamily="34" charset="0"/>
                                                <a:ea typeface="Arial" panose="020B0604020202020204" pitchFamily="34" charset="0"/>
                                              </a:endParaRPr>
                                            </a:p>
                                            <a:p>
                                              <a:pPr marL="0" marR="0"/>
                                              <a:r>
                                                <a:rPr lang="en-US" sz="900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Arial" panose="020B0604020202020204" pitchFamily="34" charset="0"/>
                                                  <a:ea typeface="Arial" panose="020B0604020202020204" pitchFamily="34" charset="0"/>
                                                </a:rPr>
                                                <a:t>Need for </a:t>
                                              </a:r>
                                              <a:endParaRPr lang="en-US" sz="1100">
                                                <a:effectLst/>
                                                <a:latin typeface="Arial" panose="020B0604020202020204" pitchFamily="34" charset="0"/>
                                                <a:ea typeface="Arial" panose="020B0604020202020204" pitchFamily="34" charset="0"/>
                                              </a:endParaRPr>
                                            </a:p>
                                            <a:p>
                                              <a:pPr marL="0" marR="0"/>
                                              <a:r>
                                                <a:rPr lang="en-US" sz="900" kern="120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Arial" panose="020B0604020202020204" pitchFamily="34" charset="0"/>
                                                  <a:ea typeface="Arial" panose="020B0604020202020204" pitchFamily="34" charset="0"/>
                                                </a:rPr>
                                                <a:t>Maintenance</a:t>
                                              </a:r>
                                              <a:endParaRPr lang="en-US" sz="1100">
                                                <a:effectLst/>
                                                <a:latin typeface="Arial" panose="020B0604020202020204" pitchFamily="34" charset="0"/>
                                                <a:ea typeface="Arial" panose="020B0604020202020204" pitchFamily="34" charset="0"/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55" name="Rectangle: Rounded Corners 54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F6E7E256-15A4-13B3-C83F-57C32532F51B}"/>
                                              </a:ext>
                                            </a:extLst>
                                          </p:cNvPr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1132764" y="47767"/>
                                            <a:ext cx="764274" cy="620973"/>
                                          </a:xfrm>
                                          <a:prstGeom prst="roundRect">
                                            <a:avLst/>
                                          </a:prstGeom>
                                          <a:solidFill>
                                            <a:srgbClr val="E97132"/>
                                          </a:solidFill>
                                          <a:ln w="19050" cap="flat" cmpd="sng" algn="ctr">
                                            <a:noFill/>
                                            <a:prstDash val="solid"/>
                                            <a:miter lim="800000"/>
                                          </a:ln>
                                          <a:effectLst/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algn="ctr"/>
                                            <a:r>
                                              <a:rPr lang="en-US" sz="800" kern="1200">
                                                <a:solidFill>
                                                  <a:srgbClr val="FFFFFF"/>
                                                </a:solidFill>
                                                <a:effectLst/>
                                                <a:latin typeface="Arial" panose="020B0604020202020204" pitchFamily="34" charset="0"/>
                                                <a:ea typeface="Arial" panose="020B0604020202020204" pitchFamily="34" charset="0"/>
                                              </a:rPr>
                                              <a:t>Identify Failure Mode and Strategy</a:t>
                                            </a:r>
                                            <a:endParaRPr lang="en-US" sz="1100">
                                              <a:effectLst/>
                                              <a:latin typeface="Arial" panose="020B0604020202020204" pitchFamily="34" charset="0"/>
                                              <a:ea typeface="Arial" panose="020B0604020202020204" pitchFamily="34" charset="0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53" name="Rectangle: Rounded Corners 5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059FE465-89BF-D021-8F37-72444BF90A25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115403" y="47767"/>
                                          <a:ext cx="1037229" cy="620973"/>
                                        </a:xfrm>
                                        <a:prstGeom prst="roundRect">
                                          <a:avLst/>
                                        </a:prstGeom>
                                        <a:solidFill>
                                          <a:srgbClr val="E97132"/>
                                        </a:solidFill>
                                        <a:ln w="19050" cap="flat" cmpd="sng" algn="ctr">
                                          <a:noFill/>
                                          <a:prstDash val="solid"/>
                                          <a:miter lim="800000"/>
                                        </a:ln>
                                        <a:effectLst/>
                                      </p:spPr>
                                      <p:txBody>
                                        <a:bodyPr rtlCol="0" anchor="ctr"/>
                                        <a:lstStyle/>
                                        <a:p>
                                          <a:pPr marL="0" marR="0" algn="ctr"/>
                                          <a:r>
                                            <a:rPr lang="en-US" sz="800" kern="1200">
                                              <a:solidFill>
                                                <a:srgbClr val="FFFFFF"/>
                                              </a:solidFill>
                                              <a:effectLst/>
                                              <a:latin typeface="Arial" panose="020B0604020202020204" pitchFamily="34" charset="0"/>
                                              <a:ea typeface="Arial" panose="020B0604020202020204" pitchFamily="34" charset="0"/>
                                            </a:rPr>
                                            <a:t>Does the condition occur in the equipment service life?</a:t>
                                          </a:r>
                                          <a:endParaRPr lang="en-US" sz="1100">
                                            <a:effectLst/>
                                            <a:latin typeface="Arial" panose="020B0604020202020204" pitchFamily="34" charset="0"/>
                                            <a:ea typeface="Arial" panose="020B0604020202020204" pitchFamily="34" charset="0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8" name="Rectangle 47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F817C3EE-E118-FF9D-DB9C-A6B8F1A64F41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3678071" y="24247"/>
                                        <a:ext cx="848436" cy="204717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E97132"/>
                                      </a:solidFill>
                                      <a:ln w="19050" cap="flat" cmpd="sng" algn="ctr">
                                        <a:noFill/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  <p:txBody>
                                      <a:bodyPr rtlCol="0" anchor="ctr"/>
                                      <a:lstStyle/>
                                      <a:p>
                                        <a:pPr marL="0" marR="0" algn="ctr"/>
                                        <a:r>
                                          <a:rPr lang="en-US" sz="700" kern="1200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Arial" panose="020B0604020202020204" pitchFamily="34" charset="0"/>
                                            <a:ea typeface="Arial" panose="020B0604020202020204" pitchFamily="34" charset="0"/>
                                          </a:rPr>
                                          <a:t>Wrong Condition</a:t>
                                        </a:r>
                                        <a:endParaRPr lang="en-US" sz="1100">
                                          <a:effectLst/>
                                          <a:latin typeface="Arial" panose="020B0604020202020204" pitchFamily="34" charset="0"/>
                                          <a:ea typeface="Arial" panose="020B0604020202020204" pitchFamily="34" charset="0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49" name="Rectangle 48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3807E2BF-F821-B443-5EED-19019EED4A72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3678071" y="272651"/>
                                        <a:ext cx="848436" cy="204717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E97132"/>
                                      </a:solidFill>
                                      <a:ln w="19050" cap="flat" cmpd="sng" algn="ctr">
                                        <a:noFill/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  <p:txBody>
                                      <a:bodyPr rtlCol="0" anchor="ctr"/>
                                      <a:lstStyle/>
                                      <a:p>
                                        <a:pPr marL="0" marR="0" algn="ctr"/>
                                        <a:r>
                                          <a:rPr lang="en-US" sz="800" kern="1200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Arial" panose="020B0604020202020204" pitchFamily="34" charset="0"/>
                                            <a:ea typeface="Arial" panose="020B0604020202020204" pitchFamily="34" charset="0"/>
                                          </a:rPr>
                                          <a:t>No</a:t>
                                        </a:r>
                                        <a:endParaRPr lang="en-US" sz="1100">
                                          <a:effectLst/>
                                          <a:latin typeface="Arial" panose="020B0604020202020204" pitchFamily="34" charset="0"/>
                                          <a:ea typeface="Arial" panose="020B0604020202020204" pitchFamily="34" charset="0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50" name="Rectangle 49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D5D955DF-061F-4481-4012-6388B7155FA2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3678071" y="575405"/>
                                        <a:ext cx="848436" cy="204717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E97132"/>
                                      </a:solidFill>
                                      <a:ln w="19050" cap="flat" cmpd="sng" algn="ctr">
                                        <a:noFill/>
                                        <a:prstDash val="solid"/>
                                        <a:miter lim="800000"/>
                                      </a:ln>
                                      <a:effectLst/>
                                    </p:spPr>
                                    <p:txBody>
                                      <a:bodyPr rtlCol="0" anchor="ctr"/>
                                      <a:lstStyle/>
                                      <a:p>
                                        <a:pPr marL="0" marR="0" algn="ctr"/>
                                        <a:r>
                                          <a:rPr lang="en-US" sz="800" kern="1200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Arial" panose="020B0604020202020204" pitchFamily="34" charset="0"/>
                                            <a:ea typeface="Arial" panose="020B0604020202020204" pitchFamily="34" charset="0"/>
                                          </a:rPr>
                                          <a:t>Yes</a:t>
                                        </a:r>
                                        <a:endParaRPr lang="en-US" sz="1100">
                                          <a:effectLst/>
                                          <a:latin typeface="Arial" panose="020B0604020202020204" pitchFamily="34" charset="0"/>
                                          <a:ea typeface="Arial" panose="020B0604020202020204" pitchFamily="34" charset="0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51" name="TextBox 16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97DCB57B-55B9-FC57-6E68-64C922470DD3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4605334" y="9697"/>
                                        <a:ext cx="892743" cy="295910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spAutoFit/>
                                      </a:bodyPr>
                                      <a:lstStyle/>
                                      <a:p>
                                        <a:pPr marL="0" marR="0"/>
                                        <a:r>
                                          <a:rPr lang="en-US" sz="700" kern="1200">
                                            <a:solidFill>
                                              <a:srgbClr val="C0504D"/>
                                            </a:solidFill>
                                            <a:effectLst/>
                                            <a:latin typeface="Arial" panose="020B0604020202020204" pitchFamily="34" charset="0"/>
                                            <a:ea typeface="Arial" panose="020B0604020202020204" pitchFamily="34" charset="0"/>
                                          </a:rPr>
                                          <a:t>Design New Task</a:t>
                                        </a:r>
                                        <a:endParaRPr lang="en-US" sz="1100">
                                          <a:effectLst/>
                                          <a:latin typeface="Arial" panose="020B0604020202020204" pitchFamily="34" charset="0"/>
                                          <a:ea typeface="Arial" panose="020B0604020202020204" pitchFamily="34" charset="0"/>
                                        </a:endParaRPr>
                                      </a:p>
                                      <a:p>
                                        <a:pPr marL="0" marR="0"/>
                                        <a:r>
                                          <a:rPr lang="en-US" sz="700" kern="1200">
                                            <a:solidFill>
                                              <a:srgbClr val="C0504D"/>
                                            </a:solidFill>
                                            <a:effectLst/>
                                            <a:latin typeface="Arial" panose="020B0604020202020204" pitchFamily="34" charset="0"/>
                                            <a:ea typeface="Arial" panose="020B0604020202020204" pitchFamily="34" charset="0"/>
                                          </a:rPr>
                                          <a:t>Remove Task</a:t>
                                        </a:r>
                                        <a:endParaRPr lang="en-US" sz="1100">
                                          <a:effectLst/>
                                          <a:latin typeface="Arial" panose="020B0604020202020204" pitchFamily="34" charset="0"/>
                                          <a:ea typeface="Arial" panose="020B0604020202020204" pitchFamily="34" charset="0"/>
                                        </a:endParaRPr>
                                      </a:p>
                                    </p:txBody>
                                  </p:sp>
                                </p:grpSp>
                                <p:cxnSp>
                                  <p:nvCxnSpPr>
                                    <p:cNvPr id="42" name="Straight Arrow Connector 41">
                                      <a:extLst>
                                        <a:ext uri="{FF2B5EF4-FFF2-40B4-BE49-F238E27FC236}">
                                          <a16:creationId xmlns:a16="http://schemas.microsoft.com/office/drawing/2014/main" id="{E64D9C47-CEDF-1A20-86ED-C55167B414E7}"/>
                                        </a:ext>
                                      </a:extLst>
                                    </p:cNvPr>
                                    <p:cNvCxnSpPr>
                                      <a:stCxn id="55" idx="3"/>
                                      <a:endCxn id="53" idx="1"/>
                                    </p:cNvCxnSpPr>
                                    <p:nvPr/>
                                  </p:nvCxnSpPr>
                                  <p:spPr>
                                    <a:xfrm>
                                      <a:off x="1897038" y="358254"/>
                                      <a:ext cx="218365" cy="0"/>
                                    </a:xfrm>
                                    <a:prstGeom prst="straightConnector1">
                                      <a:avLst/>
                                    </a:prstGeom>
                                    <a:noFill/>
                                    <a:ln w="9525" cap="flat" cmpd="sng" algn="ctr">
                                      <a:solidFill>
                                        <a:srgbClr val="E97132"/>
                                      </a:solidFill>
                                      <a:prstDash val="solid"/>
                                      <a:miter lim="800000"/>
                                      <a:tailEnd type="triangle"/>
                                    </a:ln>
                                    <a:effectLst/>
                                  </p:spPr>
                                </p:cxnSp>
                                <p:cxnSp>
                                  <p:nvCxnSpPr>
                                    <p:cNvPr id="43" name="Straight Connector 42">
                                      <a:extLst>
                                        <a:ext uri="{FF2B5EF4-FFF2-40B4-BE49-F238E27FC236}">
                                          <a16:creationId xmlns:a16="http://schemas.microsoft.com/office/drawing/2014/main" id="{909BA1B1-5ED0-B5EE-9DAD-63D5145DB260}"/>
                                        </a:ext>
                                      </a:extLst>
                                    </p:cNvPr>
                                    <p:cNvCxnSpPr>
                                      <a:cxnSpLocks/>
                                    </p:cNvCxnSpPr>
                                    <p:nvPr/>
                                  </p:nvCxnSpPr>
                                  <p:spPr>
                                    <a:xfrm>
                                      <a:off x="3415351" y="126415"/>
                                      <a:ext cx="0" cy="57793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 cap="flat" cmpd="sng" algn="ctr">
                                      <a:solidFill>
                                        <a:srgbClr val="E97132"/>
                                      </a:solidFill>
                                      <a:prstDash val="solid"/>
                                      <a:miter lim="800000"/>
                                    </a:ln>
                                    <a:effectLst/>
                                  </p:spPr>
                                </p:cxnSp>
                                <p:cxnSp>
                                  <p:nvCxnSpPr>
                                    <p:cNvPr id="44" name="Straight Arrow Connector 43">
                                      <a:extLst>
                                        <a:ext uri="{FF2B5EF4-FFF2-40B4-BE49-F238E27FC236}">
                                          <a16:creationId xmlns:a16="http://schemas.microsoft.com/office/drawing/2014/main" id="{0A80FF52-6C58-4860-C5CC-1A52BA3ABE68}"/>
                                        </a:ext>
                                      </a:extLst>
                                    </p:cNvPr>
                                    <p:cNvCxnSpPr>
                                      <a:cxnSpLocks/>
                                      <a:endCxn id="48" idx="1"/>
                                    </p:cNvCxnSpPr>
                                    <p:nvPr/>
                                  </p:nvCxnSpPr>
                                  <p:spPr>
                                    <a:xfrm>
                                      <a:off x="3414991" y="126415"/>
                                      <a:ext cx="263080" cy="191"/>
                                    </a:xfrm>
                                    <a:prstGeom prst="straightConnector1">
                                      <a:avLst/>
                                    </a:prstGeom>
                                    <a:noFill/>
                                    <a:ln w="9525" cap="flat" cmpd="sng" algn="ctr">
                                      <a:solidFill>
                                        <a:srgbClr val="E97132"/>
                                      </a:solidFill>
                                      <a:prstDash val="solid"/>
                                      <a:miter lim="800000"/>
                                      <a:tailEnd type="triangle"/>
                                    </a:ln>
                                    <a:effectLst/>
                                  </p:spPr>
                                </p:cxnSp>
                                <p:cxnSp>
                                  <p:nvCxnSpPr>
                                    <p:cNvPr id="45" name="Straight Arrow Connector 44">
                                      <a:extLst>
                                        <a:ext uri="{FF2B5EF4-FFF2-40B4-BE49-F238E27FC236}">
                                          <a16:creationId xmlns:a16="http://schemas.microsoft.com/office/drawing/2014/main" id="{B206EC68-4A34-7FC7-D89D-27AB0016A3CC}"/>
                                        </a:ext>
                                      </a:extLst>
                                    </p:cNvPr>
                                    <p:cNvCxnSpPr>
                                      <a:cxnSpLocks/>
                                    </p:cNvCxnSpPr>
                                    <p:nvPr/>
                                  </p:nvCxnSpPr>
                                  <p:spPr>
                                    <a:xfrm>
                                      <a:off x="3414991" y="704345"/>
                                      <a:ext cx="263080" cy="0"/>
                                    </a:xfrm>
                                    <a:prstGeom prst="straightConnector1">
                                      <a:avLst/>
                                    </a:prstGeom>
                                    <a:noFill/>
                                    <a:ln w="12700" cap="flat" cmpd="sng" algn="ctr">
                                      <a:solidFill>
                                        <a:srgbClr val="E97132"/>
                                      </a:solidFill>
                                      <a:prstDash val="solid"/>
                                      <a:miter lim="800000"/>
                                      <a:tailEnd type="triangle"/>
                                    </a:ln>
                                    <a:effectLst/>
                                  </p:spPr>
                                </p:cxnSp>
                                <p:cxnSp>
                                  <p:nvCxnSpPr>
                                    <p:cNvPr id="46" name="Straight Arrow Connector 45">
                                      <a:extLst>
                                        <a:ext uri="{FF2B5EF4-FFF2-40B4-BE49-F238E27FC236}">
                                          <a16:creationId xmlns:a16="http://schemas.microsoft.com/office/drawing/2014/main" id="{3CA073B2-E107-C678-044B-937B1A611F20}"/>
                                        </a:ext>
                                      </a:extLst>
                                    </p:cNvPr>
                                    <p:cNvCxnSpPr>
                                      <a:stCxn id="53" idx="3"/>
                                    </p:cNvCxnSpPr>
                                    <p:nvPr/>
                                  </p:nvCxnSpPr>
                                  <p:spPr>
                                    <a:xfrm flipV="1">
                                      <a:off x="3152632" y="352303"/>
                                      <a:ext cx="525439" cy="5951"/>
                                    </a:xfrm>
                                    <a:prstGeom prst="straightConnector1">
                                      <a:avLst/>
                                    </a:prstGeom>
                                    <a:noFill/>
                                    <a:ln w="9525" cap="flat" cmpd="sng" algn="ctr">
                                      <a:solidFill>
                                        <a:srgbClr val="E97132"/>
                                      </a:solidFill>
                                      <a:prstDash val="solid"/>
                                      <a:miter lim="800000"/>
                                      <a:tailEnd type="triangle"/>
                                    </a:ln>
                                    <a:effectLst/>
                                  </p:spPr>
                                </p:cxnSp>
                              </p:grpSp>
                              <p:sp>
                                <p:nvSpPr>
                                  <p:cNvPr id="40" name="TextBox 42">
                                    <a:extLst>
                                      <a:ext uri="{FF2B5EF4-FFF2-40B4-BE49-F238E27FC236}">
                                        <a16:creationId xmlns:a16="http://schemas.microsoft.com/office/drawing/2014/main" id="{9BB7398B-A026-F40B-480C-64E8C52C8E9C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0" y="904576"/>
                                    <a:ext cx="1446667" cy="61722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pPr marL="0" marR="0"/>
                                    <a:r>
                                      <a:rPr lang="en-US" sz="900" b="1" kern="1200">
                                        <a:solidFill>
                                          <a:srgbClr val="4F81BD"/>
                                        </a:solidFill>
                                        <a:effectLst/>
                                        <a:latin typeface="Arial" panose="020B0604020202020204" pitchFamily="34" charset="0"/>
                                        <a:ea typeface="Arial" panose="020B0604020202020204" pitchFamily="34" charset="0"/>
                                      </a:rPr>
                                      <a:t>APPLICABLE</a:t>
                                    </a:r>
                                    <a:endParaRPr lang="en-US" sz="1100">
                                      <a:effectLst/>
                                      <a:latin typeface="Arial" panose="020B0604020202020204" pitchFamily="34" charset="0"/>
                                      <a:ea typeface="Arial" panose="020B0604020202020204" pitchFamily="34" charset="0"/>
                                    </a:endParaRPr>
                                  </a:p>
                                  <a:p>
                                    <a:pPr marL="0" marR="0"/>
                                    <a:r>
                                      <a:rPr lang="en-US" sz="900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Arial" panose="020B0604020202020204" pitchFamily="34" charset="0"/>
                                        <a:ea typeface="Arial" panose="020B0604020202020204" pitchFamily="34" charset="0"/>
                                      </a:rPr>
                                      <a:t>Task is Beneficial in Restoring or Maintaining Inherent Reliability</a:t>
                                    </a:r>
                                    <a:endParaRPr lang="en-US" sz="1100">
                                      <a:effectLst/>
                                      <a:latin typeface="Arial" panose="020B0604020202020204" pitchFamily="34" charset="0"/>
                                      <a:ea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8" name="TextBox 46">
                                  <a:extLst>
                                    <a:ext uri="{FF2B5EF4-FFF2-40B4-BE49-F238E27FC236}">
                                      <a16:creationId xmlns:a16="http://schemas.microsoft.com/office/drawing/2014/main" id="{582D3F0E-20BA-48F9-B808-82F23B2C5067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0" y="1756944"/>
                                  <a:ext cx="1462209" cy="354330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pPr marL="0" marR="0"/>
                                  <a:r>
                                    <a:rPr lang="en-US" sz="900" b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Arial" panose="020B0604020202020204" pitchFamily="34" charset="0"/>
                                      <a:ea typeface="Arial" panose="020B0604020202020204" pitchFamily="34" charset="0"/>
                                    </a:rPr>
                                    <a:t>REASONABLE</a:t>
                                  </a:r>
                                  <a:endParaRPr lang="en-US" sz="1100">
                                    <a:effectLst/>
                                    <a:latin typeface="Arial" panose="020B0604020202020204" pitchFamily="34" charset="0"/>
                                    <a:ea typeface="Arial" panose="020B0604020202020204" pitchFamily="34" charset="0"/>
                                  </a:endParaRPr>
                                </a:p>
                                <a:p>
                                  <a:pPr marL="0" marR="0"/>
                                  <a:r>
                                    <a:rPr lang="en-US" sz="90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Arial" panose="020B0604020202020204" pitchFamily="34" charset="0"/>
                                      <a:ea typeface="Arial" panose="020B0604020202020204" pitchFamily="34" charset="0"/>
                                    </a:rPr>
                                    <a:t>Ensure Task is Justified</a:t>
                                  </a:r>
                                  <a:endParaRPr lang="en-US" sz="1100">
                                    <a:effectLst/>
                                    <a:latin typeface="Arial" panose="020B0604020202020204" pitchFamily="34" charset="0"/>
                                    <a:ea typeface="Arial" panose="020B0604020202020204" pitchFamily="34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36" name="Rectangle: Rounded Corners 35">
                                <a:extLst>
                                  <a:ext uri="{FF2B5EF4-FFF2-40B4-BE49-F238E27FC236}">
                                    <a16:creationId xmlns:a16="http://schemas.microsoft.com/office/drawing/2014/main" id="{98BC4815-C1A8-B5CD-FC8C-C65C7BC161E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738818" y="979227"/>
                                <a:ext cx="1232982" cy="640080"/>
                              </a:xfrm>
                              <a:prstGeom prst="roundRect">
                                <a:avLst/>
                              </a:prstGeom>
                              <a:solidFill>
                                <a:srgbClr val="156082">
                                  <a:lumMod val="60000"/>
                                  <a:lumOff val="40000"/>
                                </a:srgbClr>
                              </a:solidFill>
                              <a:ln w="19050" cap="flat" cmpd="sng" algn="ctr">
                                <a:noFill/>
                                <a:prstDash val="solid"/>
                                <a:miter lim="800000"/>
                              </a:ln>
                              <a:effectLst/>
                            </p:spPr>
                            <p:txBody>
                              <a:bodyPr rtlCol="0" anchor="ctr"/>
                              <a:lstStyle/>
                              <a:p>
                                <a:pPr marL="0" marR="0" algn="ctr"/>
                                <a:r>
                                  <a:rPr lang="en-US" sz="900" kern="1200">
                                    <a:solidFill>
                                      <a:srgbClr val="FFFFFF"/>
                                    </a:solidFill>
                                    <a:effectLst/>
                                    <a:latin typeface="Arial" panose="020B0604020202020204" pitchFamily="34" charset="0"/>
                                    <a:ea typeface="Arial" panose="020B0604020202020204" pitchFamily="34" charset="0"/>
                                  </a:rPr>
                                  <a:t>Does the Task Correctly Address the Failure Mode?</a:t>
                                </a:r>
                                <a:endParaRPr lang="en-US" sz="1100">
                                  <a:effectLst/>
                                  <a:latin typeface="Arial" panose="020B0604020202020204" pitchFamily="34" charset="0"/>
                                  <a:ea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3" name="Rectangle 32">
                              <a:extLst>
                                <a:ext uri="{FF2B5EF4-FFF2-40B4-BE49-F238E27FC236}">
                                  <a16:creationId xmlns:a16="http://schemas.microsoft.com/office/drawing/2014/main" id="{0D9B90C6-1C4C-9B81-507E-F70568E427E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263953" y="1364269"/>
                              <a:ext cx="1341421" cy="204717"/>
                            </a:xfrm>
                            <a:prstGeom prst="rect">
                              <a:avLst/>
                            </a:prstGeom>
                            <a:solidFill>
                              <a:srgbClr val="156082">
                                <a:lumMod val="60000"/>
                                <a:lumOff val="40000"/>
                              </a:srgbClr>
                            </a:solidFill>
                            <a:ln w="19050" cap="flat" cmpd="sng" algn="ctr">
                              <a:noFill/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algn="ctr"/>
                              <a:r>
                                <a:rPr lang="en-US" sz="800" kern="1200">
                                  <a:solidFill>
                                    <a:srgbClr val="FFFFFF"/>
                                  </a:solidFill>
                                  <a:effectLst/>
                                  <a:latin typeface="Arial" panose="020B0604020202020204" pitchFamily="34" charset="0"/>
                                  <a:ea typeface="Arial" panose="020B0604020202020204" pitchFamily="34" charset="0"/>
                                </a:rPr>
                                <a:t>Task is Applicable</a:t>
                              </a:r>
                              <a:endParaRPr lang="en-US" sz="1100">
                                <a:effectLst/>
                                <a:latin typeface="Arial" panose="020B0604020202020204" pitchFamily="34" charset="0"/>
                                <a:ea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" name="Rectangle 33">
                              <a:extLst>
                                <a:ext uri="{FF2B5EF4-FFF2-40B4-BE49-F238E27FC236}">
                                  <a16:creationId xmlns:a16="http://schemas.microsoft.com/office/drawing/2014/main" id="{FA48F0BA-015D-0A67-C726-4B87174EB1F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263956" y="975010"/>
                              <a:ext cx="1341422" cy="204717"/>
                            </a:xfrm>
                            <a:prstGeom prst="rect">
                              <a:avLst/>
                            </a:prstGeom>
                            <a:solidFill>
                              <a:srgbClr val="156082">
                                <a:lumMod val="60000"/>
                                <a:lumOff val="40000"/>
                              </a:srgbClr>
                            </a:solidFill>
                            <a:ln w="19050" cap="flat" cmpd="sng" algn="ctr">
                              <a:noFill/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algn="ctr"/>
                              <a:r>
                                <a:rPr lang="en-US" sz="800" kern="1200">
                                  <a:solidFill>
                                    <a:srgbClr val="FFFFFF"/>
                                  </a:solidFill>
                                  <a:effectLst/>
                                  <a:latin typeface="Arial" panose="020B0604020202020204" pitchFamily="34" charset="0"/>
                                  <a:ea typeface="Arial" panose="020B0604020202020204" pitchFamily="34" charset="0"/>
                                </a:rPr>
                                <a:t>Task is Not Applicable</a:t>
                              </a:r>
                              <a:endParaRPr lang="en-US" sz="1100">
                                <a:effectLst/>
                                <a:latin typeface="Arial" panose="020B0604020202020204" pitchFamily="34" charset="0"/>
                                <a:ea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1" name="TextBox 53">
                            <a:extLst>
                              <a:ext uri="{FF2B5EF4-FFF2-40B4-BE49-F238E27FC236}">
                                <a16:creationId xmlns:a16="http://schemas.microsoft.com/office/drawing/2014/main" id="{5FEF1A2A-9D9C-F9A4-6E1A-9FDF5ABF2E7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577007" y="891516"/>
                            <a:ext cx="1607684" cy="44196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marL="0" marR="0"/>
                            <a:r>
                              <a:rPr lang="en-US" sz="600" kern="1200">
                                <a:solidFill>
                                  <a:srgbClr val="4F81BD"/>
                                </a:solidFill>
                                <a:effectLst/>
                                <a:latin typeface="Arial" panose="020B0604020202020204" pitchFamily="34" charset="0"/>
                                <a:ea typeface="Arial" panose="020B0604020202020204" pitchFamily="34" charset="0"/>
                              </a:rPr>
                              <a:t>Change Strategy</a:t>
                            </a:r>
                            <a:endParaRPr lang="en-US" sz="1100"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</a:endParaRPr>
                          </a:p>
                          <a:p>
                            <a:pPr marL="0" marR="0"/>
                            <a:r>
                              <a:rPr lang="en-US" sz="600" kern="1200">
                                <a:solidFill>
                                  <a:srgbClr val="4F81BD"/>
                                </a:solidFill>
                                <a:effectLst/>
                                <a:latin typeface="Arial" panose="020B0604020202020204" pitchFamily="34" charset="0"/>
                                <a:ea typeface="Arial" panose="020B0604020202020204" pitchFamily="34" charset="0"/>
                              </a:rPr>
                              <a:t>Re-Write task steps</a:t>
                            </a:r>
                            <a:endParaRPr lang="en-US" sz="1100"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</a:endParaRPr>
                          </a:p>
                          <a:p>
                            <a:pPr marL="0" marR="0"/>
                            <a:r>
                              <a:rPr lang="en-US" sz="600" kern="1200">
                                <a:solidFill>
                                  <a:srgbClr val="4F81BD"/>
                                </a:solidFill>
                                <a:effectLst/>
                                <a:latin typeface="Arial" panose="020B0604020202020204" pitchFamily="34" charset="0"/>
                                <a:ea typeface="Arial" panose="020B0604020202020204" pitchFamily="34" charset="0"/>
                              </a:rPr>
                              <a:t>Accept No Planned Maintenance</a:t>
                            </a:r>
                            <a:endParaRPr lang="en-US" sz="1100"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</a:endParaRPr>
                          </a:p>
                          <a:p>
                            <a:pPr marL="0" marR="0"/>
                            <a:r>
                              <a:rPr lang="en-US" sz="600" kern="1200">
                                <a:solidFill>
                                  <a:srgbClr val="4F81BD"/>
                                </a:solidFill>
                                <a:effectLst/>
                                <a:latin typeface="Arial" panose="020B0604020202020204" pitchFamily="34" charset="0"/>
                                <a:ea typeface="Arial" panose="020B0604020202020204" pitchFamily="34" charset="0"/>
                              </a:rPr>
                              <a:t>Other Options</a:t>
                            </a:r>
                            <a:endParaRPr lang="en-US" sz="1100"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7" name="Rectangle: Rounded Corners 26">
                          <a:extLst>
                            <a:ext uri="{FF2B5EF4-FFF2-40B4-BE49-F238E27FC236}">
                              <a16:creationId xmlns:a16="http://schemas.microsoft.com/office/drawing/2014/main" id="{7ACE6CB4-8B50-34D5-D7E4-DAF59C8840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76052" y="1805940"/>
                          <a:ext cx="1259384" cy="640080"/>
                        </a:xfrm>
                        <a:prstGeom prst="roundRect">
                          <a:avLst/>
                        </a:prstGeom>
                        <a:solidFill>
                          <a:sysClr val="windowText" lastClr="000000">
                            <a:lumMod val="50000"/>
                            <a:lumOff val="50000"/>
                          </a:sysClr>
                        </a:solidFill>
                        <a:ln w="1905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algn="ctr"/>
                          <a:r>
                            <a:rPr lang="en-US" sz="900" kern="120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</a:rPr>
                            <a:t>Is the Task Reasonable?</a:t>
                          </a:r>
                          <a:endParaRPr lang="en-US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4" name="Rectangle 23">
                        <a:extLst>
                          <a:ext uri="{FF2B5EF4-FFF2-40B4-BE49-F238E27FC236}">
                            <a16:creationId xmlns:a16="http://schemas.microsoft.com/office/drawing/2014/main" id="{9D4419DF-B9F1-3B74-AC79-80127218DF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32612" y="2125980"/>
                        <a:ext cx="1371380" cy="204717"/>
                      </a:xfrm>
                      <a:prstGeom prst="rect">
                        <a:avLst/>
                      </a:prstGeom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algn="ctr"/>
                        <a:r>
                          <a:rPr lang="en-US" sz="800" kern="1200"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rPr>
                          <a:t>Task is Reasonable</a:t>
                        </a:r>
                        <a:endParaRPr lang="en-US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5" name="Rectangle 24">
                        <a:extLst>
                          <a:ext uri="{FF2B5EF4-FFF2-40B4-BE49-F238E27FC236}">
                            <a16:creationId xmlns:a16="http://schemas.microsoft.com/office/drawing/2014/main" id="{3B53B145-2130-C4B8-6FE5-54718C5041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32612" y="1806404"/>
                        <a:ext cx="1371381" cy="204717"/>
                      </a:xfrm>
                      <a:prstGeom prst="rect">
                        <a:avLst/>
                      </a:prstGeom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ln w="1905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algn="ctr"/>
                        <a:r>
                          <a:rPr lang="en-US" sz="800" kern="1200"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rPr>
                          <a:t>Task is Not Reasonable</a:t>
                        </a:r>
                        <a:endParaRPr lang="en-US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22" name="TextBox 67">
                      <a:extLst>
                        <a:ext uri="{FF2B5EF4-FFF2-40B4-BE49-F238E27FC236}">
                          <a16:creationId xmlns:a16="http://schemas.microsoft.com/office/drawing/2014/main" id="{366F6516-B3A2-5EF5-E81B-9B7644939AB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23327" y="1721814"/>
                      <a:ext cx="1649095" cy="5003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/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Extend Intervals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0" marR="0"/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Make conditional v. calendar based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0" marR="0"/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Other options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0" marR="0"/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Schedule and Perform Task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E9CFC827-743B-AAFD-03B4-6787863B40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301632" y="843468"/>
                    <a:ext cx="1897911" cy="692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E97132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7" name="Straight Arrow Connector 16">
                    <a:extLst>
                      <a:ext uri="{FF2B5EF4-FFF2-40B4-BE49-F238E27FC236}">
                        <a16:creationId xmlns:a16="http://schemas.microsoft.com/office/drawing/2014/main" id="{8EB7480A-0FAF-BC35-AC3A-A1092F8B3B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301632" y="843468"/>
                    <a:ext cx="1" cy="13154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E9713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EA171C35-812E-6E19-FAD3-CEBE2D6CD526}"/>
                      </a:ext>
                    </a:extLst>
                  </p:cNvPr>
                  <p:cNvCxnSpPr>
                    <a:stCxn id="36" idx="3"/>
                  </p:cNvCxnSpPr>
                  <p:nvPr/>
                </p:nvCxnSpPr>
                <p:spPr>
                  <a:xfrm>
                    <a:off x="3035436" y="1299267"/>
                    <a:ext cx="184705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B0F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BFF11DEF-1C9A-F09C-2297-707D545E2ED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220141" y="1077368"/>
                    <a:ext cx="0" cy="22189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B0F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47415A5A-B667-5ECA-5710-DF270350F5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20141" y="1299267"/>
                    <a:ext cx="0" cy="167361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B0F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6F1B46C6-F1C6-66C7-5CEF-AA6BCBE24C3E}"/>
                    </a:ext>
                  </a:extLst>
                </p:cNvPr>
                <p:cNvGrpSpPr/>
                <p:nvPr/>
              </p:nvGrpSpPr>
              <p:grpSpPr>
                <a:xfrm>
                  <a:off x="3035436" y="1920604"/>
                  <a:ext cx="297176" cy="344433"/>
                  <a:chOff x="3035436" y="1920604"/>
                  <a:chExt cx="297176" cy="344433"/>
                </a:xfrm>
              </p:grpSpPr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BFC6C3C7-4EB3-C6D2-8120-F81B61AB6DFC}"/>
                      </a:ext>
                    </a:extLst>
                  </p:cNvPr>
                  <p:cNvCxnSpPr>
                    <a:cxnSpLocks/>
                    <a:stCxn id="27" idx="3"/>
                  </p:cNvCxnSpPr>
                  <p:nvPr/>
                </p:nvCxnSpPr>
                <p:spPr>
                  <a:xfrm>
                    <a:off x="3035436" y="2125980"/>
                    <a:ext cx="132749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id="{9B1FBEAC-CB4D-DF5C-E307-10B601B693F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168185" y="1920604"/>
                    <a:ext cx="0" cy="20537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" name="Straight Arrow Connector 12">
                    <a:extLst>
                      <a:ext uri="{FF2B5EF4-FFF2-40B4-BE49-F238E27FC236}">
                        <a16:creationId xmlns:a16="http://schemas.microsoft.com/office/drawing/2014/main" id="{458F4327-7D48-3527-C80D-6D2079D75958}"/>
                      </a:ext>
                    </a:extLst>
                  </p:cNvPr>
                  <p:cNvCxnSpPr/>
                  <p:nvPr/>
                </p:nvCxnSpPr>
                <p:spPr>
                  <a:xfrm>
                    <a:off x="3168185" y="1920604"/>
                    <a:ext cx="164427" cy="0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4" name="Straight Arrow Connector 13">
                    <a:extLst>
                      <a:ext uri="{FF2B5EF4-FFF2-40B4-BE49-F238E27FC236}">
                        <a16:creationId xmlns:a16="http://schemas.microsoft.com/office/drawing/2014/main" id="{1A29C1E5-E309-840F-BAF6-32845F51D64C}"/>
                      </a:ext>
                    </a:extLst>
                  </p:cNvPr>
                  <p:cNvCxnSpPr/>
                  <p:nvPr/>
                </p:nvCxnSpPr>
                <p:spPr>
                  <a:xfrm>
                    <a:off x="3168185" y="2265037"/>
                    <a:ext cx="164427" cy="0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</p:grpSp>
          </p:grp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8235E5AC-7FF9-81B3-0EA9-3FAE5BFE9883}"/>
                  </a:ext>
                </a:extLst>
              </p:cNvPr>
              <p:cNvCxnSpPr/>
              <p:nvPr/>
            </p:nvCxnSpPr>
            <p:spPr>
              <a:xfrm>
                <a:off x="3220141" y="1077368"/>
                <a:ext cx="112471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FFC346CE-AF3B-E020-777C-59308A8BB6EA}"/>
                  </a:ext>
                </a:extLst>
              </p:cNvPr>
              <p:cNvCxnSpPr/>
              <p:nvPr/>
            </p:nvCxnSpPr>
            <p:spPr>
              <a:xfrm>
                <a:off x="3220141" y="1452772"/>
                <a:ext cx="112471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C8382EE-53BB-0663-1C53-27A73A9E2F67}"/>
                </a:ext>
              </a:extLst>
            </p:cNvPr>
            <p:cNvCxnSpPr>
              <a:cxnSpLocks/>
            </p:cNvCxnSpPr>
            <p:nvPr/>
          </p:nvCxnSpPr>
          <p:spPr>
            <a:xfrm>
              <a:off x="3168185" y="2125980"/>
              <a:ext cx="0" cy="13905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2FED4B93-D3E8-2D17-71DB-93EC13EB0296}"/>
              </a:ext>
            </a:extLst>
          </p:cNvPr>
          <p:cNvSpPr txBox="1">
            <a:spLocks/>
          </p:cNvSpPr>
          <p:nvPr/>
        </p:nvSpPr>
        <p:spPr>
          <a:xfrm>
            <a:off x="211438" y="15540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/>
              <a:t>Leverage Critical Assets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/>
              <a:t>Identify Dominant Failure Modes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/>
              <a:t>Identify Maintenance Tasks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/>
              <a:t>Identify Critical Parts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/>
              <a:t>Identify Predictive Indicators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/>
              <a:t>Develop Justification for Change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US" sz="2800"/>
              <a:t>Develop Reporting / Metrics</a:t>
            </a:r>
          </a:p>
          <a:p>
            <a:endParaRPr lang="en-US" sz="2800"/>
          </a:p>
          <a:p>
            <a:endParaRPr lang="en-US" sz="2800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27539C1-840E-75BE-0362-61B0DB012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053" y="6043209"/>
            <a:ext cx="3929675" cy="293143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17A375AE-71A5-1087-CC4E-B6EDFAC718F7}"/>
              </a:ext>
            </a:extLst>
          </p:cNvPr>
          <p:cNvSpPr/>
          <p:nvPr/>
        </p:nvSpPr>
        <p:spPr>
          <a:xfrm>
            <a:off x="5316187" y="5851066"/>
            <a:ext cx="731750" cy="66185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83640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 2024">
  <a:themeElements>
    <a:clrScheme name="Custom 7">
      <a:dk1>
        <a:srgbClr val="000000"/>
      </a:dk1>
      <a:lt1>
        <a:srgbClr val="FFFFFF"/>
      </a:lt1>
      <a:dk2>
        <a:srgbClr val="153C15"/>
      </a:dk2>
      <a:lt2>
        <a:srgbClr val="FCFFFF"/>
      </a:lt2>
      <a:accent1>
        <a:srgbClr val="153C15"/>
      </a:accent1>
      <a:accent2>
        <a:srgbClr val="1F600B"/>
      </a:accent2>
      <a:accent3>
        <a:srgbClr val="3BA30F"/>
      </a:accent3>
      <a:accent4>
        <a:srgbClr val="69CE40"/>
      </a:accent4>
      <a:accent5>
        <a:srgbClr val="D0E9CD"/>
      </a:accent5>
      <a:accent6>
        <a:srgbClr val="70AD47"/>
      </a:accent6>
      <a:hlink>
        <a:srgbClr val="3BA30F"/>
      </a:hlink>
      <a:folHlink>
        <a:srgbClr val="1F600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</TotalTime>
  <Words>728</Words>
  <Application>Microsoft Office PowerPoint</Application>
  <PresentationFormat>Widescreen</PresentationFormat>
  <Paragraphs>164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Nova</vt:lpstr>
      <vt:lpstr>Arial Nova Light</vt:lpstr>
      <vt:lpstr>Calibri</vt:lpstr>
      <vt:lpstr>Times New Roman</vt:lpstr>
      <vt:lpstr>Streamline 2024</vt:lpstr>
      <vt:lpstr>Driving Asset Management Success with Effective MRO Strategies</vt:lpstr>
      <vt:lpstr>Agenda</vt:lpstr>
      <vt:lpstr>Why is MRO Important?</vt:lpstr>
      <vt:lpstr>Why is MRO Important?</vt:lpstr>
      <vt:lpstr>Why is MRO Important?</vt:lpstr>
      <vt:lpstr>Reliability Based Maintenance (RBM)</vt:lpstr>
      <vt:lpstr>Reliability Based Maintenance (RBM)</vt:lpstr>
      <vt:lpstr>Why is Asset Criticality Important?</vt:lpstr>
      <vt:lpstr>Asset Strategy Optimization</vt:lpstr>
      <vt:lpstr>Spare Parts Analysis</vt:lpstr>
      <vt:lpstr>Other Considerations</vt:lpstr>
      <vt:lpstr>Procurement Improvements</vt:lpstr>
      <vt:lpstr>Reporting and Metrics</vt:lpstr>
      <vt:lpstr>Key Takeaways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Ashlynn Fowler</dc:creator>
  <cp:lastModifiedBy>Diego Galvez</cp:lastModifiedBy>
  <cp:revision>6</cp:revision>
  <cp:lastPrinted>2025-02-19T18:56:49Z</cp:lastPrinted>
  <dcterms:created xsi:type="dcterms:W3CDTF">2023-03-14T15:41:55Z</dcterms:created>
  <dcterms:modified xsi:type="dcterms:W3CDTF">2025-02-19T21:59:25Z</dcterms:modified>
</cp:coreProperties>
</file>