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26"/>
  </p:notesMasterIdLst>
  <p:sldIdLst>
    <p:sldId id="256" r:id="rId3"/>
    <p:sldId id="312" r:id="rId4"/>
    <p:sldId id="683" r:id="rId5"/>
    <p:sldId id="711" r:id="rId6"/>
    <p:sldId id="706" r:id="rId7"/>
    <p:sldId id="705" r:id="rId8"/>
    <p:sldId id="707" r:id="rId9"/>
    <p:sldId id="298" r:id="rId10"/>
    <p:sldId id="311" r:id="rId11"/>
    <p:sldId id="299" r:id="rId12"/>
    <p:sldId id="305" r:id="rId13"/>
    <p:sldId id="300" r:id="rId14"/>
    <p:sldId id="278" r:id="rId15"/>
    <p:sldId id="302" r:id="rId16"/>
    <p:sldId id="713" r:id="rId17"/>
    <p:sldId id="304" r:id="rId18"/>
    <p:sldId id="274" r:id="rId19"/>
    <p:sldId id="276" r:id="rId20"/>
    <p:sldId id="259" r:id="rId21"/>
    <p:sldId id="310" r:id="rId22"/>
    <p:sldId id="715" r:id="rId23"/>
    <p:sldId id="275" r:id="rId24"/>
    <p:sldId id="704" r:id="rId25"/>
  </p:sldIdLst>
  <p:sldSz cx="12192000" cy="6858000"/>
  <p:notesSz cx="6797675" cy="9872663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8" autoAdjust="0"/>
    <p:restoredTop sz="94694"/>
  </p:normalViewPr>
  <p:slideViewPr>
    <p:cSldViewPr snapToGrid="0">
      <p:cViewPr varScale="1">
        <p:scale>
          <a:sx n="114" d="100"/>
          <a:sy n="114" d="100"/>
        </p:scale>
        <p:origin x="120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761D9-218B-4942-9EAB-ECEC1303461A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AF9D9C-684A-4369-BEB8-D2CC600F484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7F1C6524-A11B-4C7A-B874-F8250B9120BB}" type="parTrans" cxnId="{650AC8A8-C340-4AC1-A15D-6B607EEEFE2C}">
      <dgm:prSet/>
      <dgm:spPr/>
      <dgm:t>
        <a:bodyPr/>
        <a:lstStyle/>
        <a:p>
          <a:endParaRPr lang="en-GB"/>
        </a:p>
      </dgm:t>
    </dgm:pt>
    <dgm:pt modelId="{91124AF5-4B8C-486E-814E-2AA028289B56}" type="sibTrans" cxnId="{650AC8A8-C340-4AC1-A15D-6B607EEEFE2C}">
      <dgm:prSet/>
      <dgm:spPr/>
      <dgm:t>
        <a:bodyPr/>
        <a:lstStyle/>
        <a:p>
          <a:endParaRPr lang="en-GB"/>
        </a:p>
      </dgm:t>
    </dgm:pt>
    <dgm:pt modelId="{F93A5F49-30CD-4598-A37E-E033D68E5A5E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Checklists</a:t>
          </a:r>
        </a:p>
      </dgm:t>
    </dgm:pt>
    <dgm:pt modelId="{990633CA-AE8F-4C1B-AA0A-B373D153D3A5}" type="parTrans" cxnId="{1613CCEF-8FDA-4C9F-BC82-4F6F74052FDC}">
      <dgm:prSet/>
      <dgm:spPr/>
      <dgm:t>
        <a:bodyPr/>
        <a:lstStyle/>
        <a:p>
          <a:endParaRPr lang="en-GB"/>
        </a:p>
      </dgm:t>
    </dgm:pt>
    <dgm:pt modelId="{8B22130B-1D69-4EE1-B2EF-BAB7424639AA}" type="sibTrans" cxnId="{1613CCEF-8FDA-4C9F-BC82-4F6F74052FDC}">
      <dgm:prSet/>
      <dgm:spPr/>
      <dgm:t>
        <a:bodyPr/>
        <a:lstStyle/>
        <a:p>
          <a:endParaRPr lang="en-GB"/>
        </a:p>
      </dgm:t>
    </dgm:pt>
    <dgm:pt modelId="{4271B675-56CF-4E51-BDBC-55707C46674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Comments</a:t>
          </a:r>
          <a:r>
            <a:rPr lang="en-GB">
              <a:solidFill>
                <a:schemeClr val="bg1"/>
              </a:solidFill>
            </a:rPr>
            <a:t>, Documents</a:t>
          </a:r>
          <a:endParaRPr lang="en-GB" dirty="0">
            <a:solidFill>
              <a:schemeClr val="bg1"/>
            </a:solidFill>
          </a:endParaRPr>
        </a:p>
      </dgm:t>
    </dgm:pt>
    <dgm:pt modelId="{C88E2365-BE2B-47DE-9BA8-664EE22D541C}" type="parTrans" cxnId="{5DD87A5F-2044-41BD-8041-752B653A1957}">
      <dgm:prSet/>
      <dgm:spPr/>
      <dgm:t>
        <a:bodyPr/>
        <a:lstStyle/>
        <a:p>
          <a:endParaRPr lang="en-GB"/>
        </a:p>
      </dgm:t>
    </dgm:pt>
    <dgm:pt modelId="{2A4821B4-958F-4F2C-A098-7F432EB92096}" type="sibTrans" cxnId="{5DD87A5F-2044-41BD-8041-752B653A1957}">
      <dgm:prSet/>
      <dgm:spPr/>
      <dgm:t>
        <a:bodyPr/>
        <a:lstStyle/>
        <a:p>
          <a:endParaRPr lang="en-GB"/>
        </a:p>
      </dgm:t>
    </dgm:pt>
    <dgm:pt modelId="{A4BEE209-05D4-4C68-9998-6547677C367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Meter readings</a:t>
          </a:r>
        </a:p>
      </dgm:t>
    </dgm:pt>
    <dgm:pt modelId="{C81D293E-57D0-4A36-A06A-561E6B0F9B18}" type="parTrans" cxnId="{53F97415-6BC3-48A7-B5B3-09F3BDF9E562}">
      <dgm:prSet/>
      <dgm:spPr/>
      <dgm:t>
        <a:bodyPr/>
        <a:lstStyle/>
        <a:p>
          <a:endParaRPr lang="en-GB"/>
        </a:p>
      </dgm:t>
    </dgm:pt>
    <dgm:pt modelId="{D913D76F-8A32-4A63-B31D-20C1D1E1D172}" type="sibTrans" cxnId="{53F97415-6BC3-48A7-B5B3-09F3BDF9E562}">
      <dgm:prSet/>
      <dgm:spPr/>
      <dgm:t>
        <a:bodyPr/>
        <a:lstStyle/>
        <a:p>
          <a:endParaRPr lang="en-GB"/>
        </a:p>
      </dgm:t>
    </dgm:pt>
    <dgm:pt modelId="{570BDDC6-3642-43B3-B00F-12ED130F179E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Closing codes</a:t>
          </a:r>
        </a:p>
      </dgm:t>
    </dgm:pt>
    <dgm:pt modelId="{DC2A4648-F481-4B7B-86AF-41D8850AC7CB}" type="parTrans" cxnId="{CC2BF89E-C4B0-4F67-AFB3-E109427B8901}">
      <dgm:prSet/>
      <dgm:spPr/>
      <dgm:t>
        <a:bodyPr/>
        <a:lstStyle/>
        <a:p>
          <a:endParaRPr lang="en-GB"/>
        </a:p>
      </dgm:t>
    </dgm:pt>
    <dgm:pt modelId="{8A8B361E-D08D-4998-B668-E2991549F24F}" type="sibTrans" cxnId="{CC2BF89E-C4B0-4F67-AFB3-E109427B8901}">
      <dgm:prSet/>
      <dgm:spPr/>
      <dgm:t>
        <a:bodyPr/>
        <a:lstStyle/>
        <a:p>
          <a:endParaRPr lang="en-GB"/>
        </a:p>
      </dgm:t>
    </dgm:pt>
    <dgm:pt modelId="{096A77FD-81EB-4484-98AE-162CB01560BC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Requested dates, Scheduled dates, Start &amp; End dates</a:t>
          </a:r>
        </a:p>
      </dgm:t>
    </dgm:pt>
    <dgm:pt modelId="{3E3ED657-C0BC-4EF0-96A9-53300CB44E5C}" type="parTrans" cxnId="{CC1690B4-4F77-4A13-A970-D0147F3A139D}">
      <dgm:prSet/>
      <dgm:spPr/>
      <dgm:t>
        <a:bodyPr/>
        <a:lstStyle/>
        <a:p>
          <a:endParaRPr lang="en-GB"/>
        </a:p>
      </dgm:t>
    </dgm:pt>
    <dgm:pt modelId="{4B1E391C-C4C4-4D9C-9EE5-4F9FB8112A27}" type="sibTrans" cxnId="{CC1690B4-4F77-4A13-A970-D0147F3A139D}">
      <dgm:prSet/>
      <dgm:spPr/>
      <dgm:t>
        <a:bodyPr/>
        <a:lstStyle/>
        <a:p>
          <a:endParaRPr lang="en-GB"/>
        </a:p>
      </dgm:t>
    </dgm:pt>
    <dgm:pt modelId="{DFE50A21-4BCE-430E-8DDA-9F4D38A4F3F6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Equipment, Description, Department, WO Type, Initial Status, Created by, Date Created, Reported by, Date Reported</a:t>
          </a:r>
        </a:p>
      </dgm:t>
    </dgm:pt>
    <dgm:pt modelId="{094A384E-DF0D-48AD-8811-36FB6AC6F61F}" type="parTrans" cxnId="{375CE89A-20D9-4DA9-8B5F-CA95B88AFEBF}">
      <dgm:prSet/>
      <dgm:spPr/>
      <dgm:t>
        <a:bodyPr/>
        <a:lstStyle/>
        <a:p>
          <a:endParaRPr lang="en-GB"/>
        </a:p>
      </dgm:t>
    </dgm:pt>
    <dgm:pt modelId="{1B0D4AA5-F4F2-4BB4-8612-FBAE3BB07721}" type="sibTrans" cxnId="{375CE89A-20D9-4DA9-8B5F-CA95B88AFEBF}">
      <dgm:prSet/>
      <dgm:spPr/>
      <dgm:t>
        <a:bodyPr/>
        <a:lstStyle/>
        <a:p>
          <a:endParaRPr lang="en-GB"/>
        </a:p>
      </dgm:t>
    </dgm:pt>
    <dgm:pt modelId="{6FAB7C16-8A66-45F9-B5CD-5A44CCDE75E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Part Usage, Booked Hours, Extra Cost</a:t>
          </a:r>
        </a:p>
      </dgm:t>
    </dgm:pt>
    <dgm:pt modelId="{67E40094-40DA-46C1-BCF7-C364EEC64986}" type="parTrans" cxnId="{B0A3913F-3F76-4579-95CC-B70267E227A6}">
      <dgm:prSet/>
      <dgm:spPr/>
      <dgm:t>
        <a:bodyPr/>
        <a:lstStyle/>
        <a:p>
          <a:endParaRPr lang="en-GB"/>
        </a:p>
      </dgm:t>
    </dgm:pt>
    <dgm:pt modelId="{48F627E4-AC51-470F-BF1D-712E72BC7F6E}" type="sibTrans" cxnId="{B0A3913F-3F76-4579-95CC-B70267E227A6}">
      <dgm:prSet/>
      <dgm:spPr/>
      <dgm:t>
        <a:bodyPr/>
        <a:lstStyle/>
        <a:p>
          <a:endParaRPr lang="en-GB"/>
        </a:p>
      </dgm:t>
    </dgm:pt>
    <dgm:pt modelId="{1E348E6E-9E5C-4E3C-8849-431E4CE9CCF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Activities</a:t>
          </a:r>
        </a:p>
      </dgm:t>
    </dgm:pt>
    <dgm:pt modelId="{6D23A425-F1DE-457D-870B-9D0AA95790A9}" type="parTrans" cxnId="{6F59E998-28F2-4728-8BD4-98737085DE95}">
      <dgm:prSet/>
      <dgm:spPr/>
      <dgm:t>
        <a:bodyPr/>
        <a:lstStyle/>
        <a:p>
          <a:endParaRPr lang="en-GB"/>
        </a:p>
      </dgm:t>
    </dgm:pt>
    <dgm:pt modelId="{97CE3EE5-9A13-4E19-88FE-EDBBE7532584}" type="sibTrans" cxnId="{6F59E998-28F2-4728-8BD4-98737085DE95}">
      <dgm:prSet/>
      <dgm:spPr/>
      <dgm:t>
        <a:bodyPr/>
        <a:lstStyle/>
        <a:p>
          <a:endParaRPr lang="en-GB"/>
        </a:p>
      </dgm:t>
    </dgm:pt>
    <dgm:pt modelId="{B2E4F175-377B-491D-A1BD-C1ACD3D43A89}" type="pres">
      <dgm:prSet presAssocID="{2EE761D9-218B-4942-9EAB-ECEC1303461A}" presName="Name0" presStyleCnt="0">
        <dgm:presLayoutVars>
          <dgm:dir/>
          <dgm:animLvl val="lvl"/>
          <dgm:resizeHandles val="exact"/>
        </dgm:presLayoutVars>
      </dgm:prSet>
      <dgm:spPr/>
    </dgm:pt>
    <dgm:pt modelId="{6EDBFEC5-BAD2-4332-80DA-1CF59989B831}" type="pres">
      <dgm:prSet presAssocID="{24AF9D9C-684A-4369-BEB8-D2CC600F484E}" presName="Name8" presStyleCnt="0"/>
      <dgm:spPr/>
    </dgm:pt>
    <dgm:pt modelId="{5596F373-046A-435B-90AB-DEDB5E19D255}" type="pres">
      <dgm:prSet presAssocID="{24AF9D9C-684A-4369-BEB8-D2CC600F484E}" presName="level" presStyleLbl="node1" presStyleIdx="0" presStyleCnt="9">
        <dgm:presLayoutVars>
          <dgm:chMax val="1"/>
          <dgm:bulletEnabled val="1"/>
        </dgm:presLayoutVars>
      </dgm:prSet>
      <dgm:spPr/>
    </dgm:pt>
    <dgm:pt modelId="{23CA65D7-C8C7-4A84-AA22-71E6CDF0BA53}" type="pres">
      <dgm:prSet presAssocID="{24AF9D9C-684A-4369-BEB8-D2CC600F48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7E0C7C7-3026-440D-85B5-0E1696736776}" type="pres">
      <dgm:prSet presAssocID="{F93A5F49-30CD-4598-A37E-E033D68E5A5E}" presName="Name8" presStyleCnt="0"/>
      <dgm:spPr/>
    </dgm:pt>
    <dgm:pt modelId="{2D8F2B87-F1C4-48E4-A66B-EDA83C81F3D4}" type="pres">
      <dgm:prSet presAssocID="{F93A5F49-30CD-4598-A37E-E033D68E5A5E}" presName="level" presStyleLbl="node1" presStyleIdx="1" presStyleCnt="9">
        <dgm:presLayoutVars>
          <dgm:chMax val="1"/>
          <dgm:bulletEnabled val="1"/>
        </dgm:presLayoutVars>
      </dgm:prSet>
      <dgm:spPr/>
    </dgm:pt>
    <dgm:pt modelId="{CF4CD02C-05F8-4BCB-A234-C14593BF9AB3}" type="pres">
      <dgm:prSet presAssocID="{F93A5F49-30CD-4598-A37E-E033D68E5A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A022DF1-73C0-4CD1-941B-FD7DDFE080DA}" type="pres">
      <dgm:prSet presAssocID="{6FAB7C16-8A66-45F9-B5CD-5A44CCDE75EA}" presName="Name8" presStyleCnt="0"/>
      <dgm:spPr/>
    </dgm:pt>
    <dgm:pt modelId="{A6511266-3BC1-4ABF-8C6B-D916F4A389E8}" type="pres">
      <dgm:prSet presAssocID="{6FAB7C16-8A66-45F9-B5CD-5A44CCDE75EA}" presName="level" presStyleLbl="node1" presStyleIdx="2" presStyleCnt="9">
        <dgm:presLayoutVars>
          <dgm:chMax val="1"/>
          <dgm:bulletEnabled val="1"/>
        </dgm:presLayoutVars>
      </dgm:prSet>
      <dgm:spPr/>
    </dgm:pt>
    <dgm:pt modelId="{A11B1492-F12A-4262-9A0F-2622EE85BAF1}" type="pres">
      <dgm:prSet presAssocID="{6FAB7C16-8A66-45F9-B5CD-5A44CCDE75E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91805B-DBBF-417B-B613-F42D60E34EC9}" type="pres">
      <dgm:prSet presAssocID="{1E348E6E-9E5C-4E3C-8849-431E4CE9CCF0}" presName="Name8" presStyleCnt="0"/>
      <dgm:spPr/>
    </dgm:pt>
    <dgm:pt modelId="{FC33BFB8-BBC4-477F-8790-87053EA5CDB0}" type="pres">
      <dgm:prSet presAssocID="{1E348E6E-9E5C-4E3C-8849-431E4CE9CCF0}" presName="level" presStyleLbl="node1" presStyleIdx="3" presStyleCnt="9">
        <dgm:presLayoutVars>
          <dgm:chMax val="1"/>
          <dgm:bulletEnabled val="1"/>
        </dgm:presLayoutVars>
      </dgm:prSet>
      <dgm:spPr/>
    </dgm:pt>
    <dgm:pt modelId="{48E4D3FB-B1C1-45EA-9EED-BDA1184E2153}" type="pres">
      <dgm:prSet presAssocID="{1E348E6E-9E5C-4E3C-8849-431E4CE9CC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5125A4-24A3-4A35-BE58-2ECB90D68BC3}" type="pres">
      <dgm:prSet presAssocID="{4271B675-56CF-4E51-BDBC-55707C466740}" presName="Name8" presStyleCnt="0"/>
      <dgm:spPr/>
    </dgm:pt>
    <dgm:pt modelId="{CAB48393-D5B5-4D27-97E4-101BACB2369F}" type="pres">
      <dgm:prSet presAssocID="{4271B675-56CF-4E51-BDBC-55707C466740}" presName="level" presStyleLbl="node1" presStyleIdx="4" presStyleCnt="9">
        <dgm:presLayoutVars>
          <dgm:chMax val="1"/>
          <dgm:bulletEnabled val="1"/>
        </dgm:presLayoutVars>
      </dgm:prSet>
      <dgm:spPr/>
    </dgm:pt>
    <dgm:pt modelId="{9E772B04-B514-4B9F-AC42-7F1B3AEC9844}" type="pres">
      <dgm:prSet presAssocID="{4271B675-56CF-4E51-BDBC-55707C46674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1DE8C3A-BAA6-4E8B-B6C9-775585E36804}" type="pres">
      <dgm:prSet presAssocID="{A4BEE209-05D4-4C68-9998-6547677C367B}" presName="Name8" presStyleCnt="0"/>
      <dgm:spPr/>
    </dgm:pt>
    <dgm:pt modelId="{445A1A0A-FBEC-45C1-A82F-AF11FDE6C50C}" type="pres">
      <dgm:prSet presAssocID="{A4BEE209-05D4-4C68-9998-6547677C367B}" presName="level" presStyleLbl="node1" presStyleIdx="5" presStyleCnt="9">
        <dgm:presLayoutVars>
          <dgm:chMax val="1"/>
          <dgm:bulletEnabled val="1"/>
        </dgm:presLayoutVars>
      </dgm:prSet>
      <dgm:spPr/>
    </dgm:pt>
    <dgm:pt modelId="{63E86E7A-68E9-4B57-924D-28AA63C9CCF0}" type="pres">
      <dgm:prSet presAssocID="{A4BEE209-05D4-4C68-9998-6547677C367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7605C3-DF9D-40EB-9373-DC49443A9F2A}" type="pres">
      <dgm:prSet presAssocID="{570BDDC6-3642-43B3-B00F-12ED130F179E}" presName="Name8" presStyleCnt="0"/>
      <dgm:spPr/>
    </dgm:pt>
    <dgm:pt modelId="{BF73A7AF-FB9C-4AB6-896B-6C93E36B84B5}" type="pres">
      <dgm:prSet presAssocID="{570BDDC6-3642-43B3-B00F-12ED130F179E}" presName="level" presStyleLbl="node1" presStyleIdx="6" presStyleCnt="9">
        <dgm:presLayoutVars>
          <dgm:chMax val="1"/>
          <dgm:bulletEnabled val="1"/>
        </dgm:presLayoutVars>
      </dgm:prSet>
      <dgm:spPr/>
    </dgm:pt>
    <dgm:pt modelId="{551DAE86-A787-4852-8C7D-C279DB6CE8D8}" type="pres">
      <dgm:prSet presAssocID="{570BDDC6-3642-43B3-B00F-12ED130F17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F00D70-AACD-4B74-9A1F-C3FB4E59F39C}" type="pres">
      <dgm:prSet presAssocID="{096A77FD-81EB-4484-98AE-162CB01560BC}" presName="Name8" presStyleCnt="0"/>
      <dgm:spPr/>
    </dgm:pt>
    <dgm:pt modelId="{160E74C6-5D18-47DC-8469-9A765AFC264C}" type="pres">
      <dgm:prSet presAssocID="{096A77FD-81EB-4484-98AE-162CB01560BC}" presName="level" presStyleLbl="node1" presStyleIdx="7" presStyleCnt="9">
        <dgm:presLayoutVars>
          <dgm:chMax val="1"/>
          <dgm:bulletEnabled val="1"/>
        </dgm:presLayoutVars>
      </dgm:prSet>
      <dgm:spPr/>
    </dgm:pt>
    <dgm:pt modelId="{3832515F-622C-4D3C-9895-B4255BC0BAA4}" type="pres">
      <dgm:prSet presAssocID="{096A77FD-81EB-4484-98AE-162CB01560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E789C49-45CE-4602-B2F6-8B0DAAB6185F}" type="pres">
      <dgm:prSet presAssocID="{DFE50A21-4BCE-430E-8DDA-9F4D38A4F3F6}" presName="Name8" presStyleCnt="0"/>
      <dgm:spPr/>
    </dgm:pt>
    <dgm:pt modelId="{7FB5C38C-B9AA-40BE-B1E7-0B7BC7068C8E}" type="pres">
      <dgm:prSet presAssocID="{DFE50A21-4BCE-430E-8DDA-9F4D38A4F3F6}" presName="level" presStyleLbl="node1" presStyleIdx="8" presStyleCnt="9">
        <dgm:presLayoutVars>
          <dgm:chMax val="1"/>
          <dgm:bulletEnabled val="1"/>
        </dgm:presLayoutVars>
      </dgm:prSet>
      <dgm:spPr/>
    </dgm:pt>
    <dgm:pt modelId="{430019B3-0AEB-4E8D-9740-B65499D996E8}" type="pres">
      <dgm:prSet presAssocID="{DFE50A21-4BCE-430E-8DDA-9F4D38A4F3F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6DF6113-77F7-40FC-9DCE-99B35EFA01BF}" type="presOf" srcId="{2EE761D9-218B-4942-9EAB-ECEC1303461A}" destId="{B2E4F175-377B-491D-A1BD-C1ACD3D43A89}" srcOrd="0" destOrd="0" presId="urn:microsoft.com/office/officeart/2005/8/layout/pyramid1"/>
    <dgm:cxn modelId="{53F97415-6BC3-48A7-B5B3-09F3BDF9E562}" srcId="{2EE761D9-218B-4942-9EAB-ECEC1303461A}" destId="{A4BEE209-05D4-4C68-9998-6547677C367B}" srcOrd="5" destOrd="0" parTransId="{C81D293E-57D0-4A36-A06A-561E6B0F9B18}" sibTransId="{D913D76F-8A32-4A63-B31D-20C1D1E1D172}"/>
    <dgm:cxn modelId="{EA563531-68C5-422C-8054-45757F9AD19D}" type="presOf" srcId="{24AF9D9C-684A-4369-BEB8-D2CC600F484E}" destId="{23CA65D7-C8C7-4A84-AA22-71E6CDF0BA53}" srcOrd="1" destOrd="0" presId="urn:microsoft.com/office/officeart/2005/8/layout/pyramid1"/>
    <dgm:cxn modelId="{EC9E853F-FA2F-4AD3-BD2D-0E4FF704F7ED}" type="presOf" srcId="{DFE50A21-4BCE-430E-8DDA-9F4D38A4F3F6}" destId="{430019B3-0AEB-4E8D-9740-B65499D996E8}" srcOrd="1" destOrd="0" presId="urn:microsoft.com/office/officeart/2005/8/layout/pyramid1"/>
    <dgm:cxn modelId="{B0A3913F-3F76-4579-95CC-B70267E227A6}" srcId="{2EE761D9-218B-4942-9EAB-ECEC1303461A}" destId="{6FAB7C16-8A66-45F9-B5CD-5A44CCDE75EA}" srcOrd="2" destOrd="0" parTransId="{67E40094-40DA-46C1-BCF7-C364EEC64986}" sibTransId="{48F627E4-AC51-470F-BF1D-712E72BC7F6E}"/>
    <dgm:cxn modelId="{5DD87A5F-2044-41BD-8041-752B653A1957}" srcId="{2EE761D9-218B-4942-9EAB-ECEC1303461A}" destId="{4271B675-56CF-4E51-BDBC-55707C466740}" srcOrd="4" destOrd="0" parTransId="{C88E2365-BE2B-47DE-9BA8-664EE22D541C}" sibTransId="{2A4821B4-958F-4F2C-A098-7F432EB92096}"/>
    <dgm:cxn modelId="{1100775A-D953-460A-BCA5-D623D5B03277}" type="presOf" srcId="{DFE50A21-4BCE-430E-8DDA-9F4D38A4F3F6}" destId="{7FB5C38C-B9AA-40BE-B1E7-0B7BC7068C8E}" srcOrd="0" destOrd="0" presId="urn:microsoft.com/office/officeart/2005/8/layout/pyramid1"/>
    <dgm:cxn modelId="{EE57308B-D2DF-460E-87F6-2017F74326E4}" type="presOf" srcId="{4271B675-56CF-4E51-BDBC-55707C466740}" destId="{9E772B04-B514-4B9F-AC42-7F1B3AEC9844}" srcOrd="1" destOrd="0" presId="urn:microsoft.com/office/officeart/2005/8/layout/pyramid1"/>
    <dgm:cxn modelId="{9FC64B97-AD71-4CCA-97D6-F3B9900FD377}" type="presOf" srcId="{A4BEE209-05D4-4C68-9998-6547677C367B}" destId="{445A1A0A-FBEC-45C1-A82F-AF11FDE6C50C}" srcOrd="0" destOrd="0" presId="urn:microsoft.com/office/officeart/2005/8/layout/pyramid1"/>
    <dgm:cxn modelId="{6F59E998-28F2-4728-8BD4-98737085DE95}" srcId="{2EE761D9-218B-4942-9EAB-ECEC1303461A}" destId="{1E348E6E-9E5C-4E3C-8849-431E4CE9CCF0}" srcOrd="3" destOrd="0" parTransId="{6D23A425-F1DE-457D-870B-9D0AA95790A9}" sibTransId="{97CE3EE5-9A13-4E19-88FE-EDBBE7532584}"/>
    <dgm:cxn modelId="{375CE89A-20D9-4DA9-8B5F-CA95B88AFEBF}" srcId="{2EE761D9-218B-4942-9EAB-ECEC1303461A}" destId="{DFE50A21-4BCE-430E-8DDA-9F4D38A4F3F6}" srcOrd="8" destOrd="0" parTransId="{094A384E-DF0D-48AD-8811-36FB6AC6F61F}" sibTransId="{1B0D4AA5-F4F2-4BB4-8612-FBAE3BB07721}"/>
    <dgm:cxn modelId="{CC2BF89E-C4B0-4F67-AFB3-E109427B8901}" srcId="{2EE761D9-218B-4942-9EAB-ECEC1303461A}" destId="{570BDDC6-3642-43B3-B00F-12ED130F179E}" srcOrd="6" destOrd="0" parTransId="{DC2A4648-F481-4B7B-86AF-41D8850AC7CB}" sibTransId="{8A8B361E-D08D-4998-B668-E2991549F24F}"/>
    <dgm:cxn modelId="{650AC8A8-C340-4AC1-A15D-6B607EEEFE2C}" srcId="{2EE761D9-218B-4942-9EAB-ECEC1303461A}" destId="{24AF9D9C-684A-4369-BEB8-D2CC600F484E}" srcOrd="0" destOrd="0" parTransId="{7F1C6524-A11B-4C7A-B874-F8250B9120BB}" sibTransId="{91124AF5-4B8C-486E-814E-2AA028289B56}"/>
    <dgm:cxn modelId="{89AD47AE-3FB7-4087-92C2-B282FB392576}" type="presOf" srcId="{096A77FD-81EB-4484-98AE-162CB01560BC}" destId="{160E74C6-5D18-47DC-8469-9A765AFC264C}" srcOrd="0" destOrd="0" presId="urn:microsoft.com/office/officeart/2005/8/layout/pyramid1"/>
    <dgm:cxn modelId="{6FC851AE-3CD9-4C40-B55C-454FCF531C63}" type="presOf" srcId="{6FAB7C16-8A66-45F9-B5CD-5A44CCDE75EA}" destId="{A11B1492-F12A-4262-9A0F-2622EE85BAF1}" srcOrd="1" destOrd="0" presId="urn:microsoft.com/office/officeart/2005/8/layout/pyramid1"/>
    <dgm:cxn modelId="{CC1690B4-4F77-4A13-A970-D0147F3A139D}" srcId="{2EE761D9-218B-4942-9EAB-ECEC1303461A}" destId="{096A77FD-81EB-4484-98AE-162CB01560BC}" srcOrd="7" destOrd="0" parTransId="{3E3ED657-C0BC-4EF0-96A9-53300CB44E5C}" sibTransId="{4B1E391C-C4C4-4D9C-9EE5-4F9FB8112A27}"/>
    <dgm:cxn modelId="{DA0825C6-D3EC-47A0-BECE-A13118ECBA8F}" type="presOf" srcId="{1E348E6E-9E5C-4E3C-8849-431E4CE9CCF0}" destId="{FC33BFB8-BBC4-477F-8790-87053EA5CDB0}" srcOrd="0" destOrd="0" presId="urn:microsoft.com/office/officeart/2005/8/layout/pyramid1"/>
    <dgm:cxn modelId="{762886D3-F784-4540-AE50-4B9E8AD660BB}" type="presOf" srcId="{096A77FD-81EB-4484-98AE-162CB01560BC}" destId="{3832515F-622C-4D3C-9895-B4255BC0BAA4}" srcOrd="1" destOrd="0" presId="urn:microsoft.com/office/officeart/2005/8/layout/pyramid1"/>
    <dgm:cxn modelId="{795D08E5-31B7-4480-A496-E650D5FC6E49}" type="presOf" srcId="{F93A5F49-30CD-4598-A37E-E033D68E5A5E}" destId="{2D8F2B87-F1C4-48E4-A66B-EDA83C81F3D4}" srcOrd="0" destOrd="0" presId="urn:microsoft.com/office/officeart/2005/8/layout/pyramid1"/>
    <dgm:cxn modelId="{1613CCEF-8FDA-4C9F-BC82-4F6F74052FDC}" srcId="{2EE761D9-218B-4942-9EAB-ECEC1303461A}" destId="{F93A5F49-30CD-4598-A37E-E033D68E5A5E}" srcOrd="1" destOrd="0" parTransId="{990633CA-AE8F-4C1B-AA0A-B373D153D3A5}" sibTransId="{8B22130B-1D69-4EE1-B2EF-BAB7424639AA}"/>
    <dgm:cxn modelId="{2B50BAF3-EFAF-430D-A30A-89550281CD66}" type="presOf" srcId="{570BDDC6-3642-43B3-B00F-12ED130F179E}" destId="{BF73A7AF-FB9C-4AB6-896B-6C93E36B84B5}" srcOrd="0" destOrd="0" presId="urn:microsoft.com/office/officeart/2005/8/layout/pyramid1"/>
    <dgm:cxn modelId="{FB0F4BF5-05B0-4804-9976-0FEB69291E22}" type="presOf" srcId="{A4BEE209-05D4-4C68-9998-6547677C367B}" destId="{63E86E7A-68E9-4B57-924D-28AA63C9CCF0}" srcOrd="1" destOrd="0" presId="urn:microsoft.com/office/officeart/2005/8/layout/pyramid1"/>
    <dgm:cxn modelId="{F8ADEBF6-2D68-4A38-BE68-65277CACFFCA}" type="presOf" srcId="{F93A5F49-30CD-4598-A37E-E033D68E5A5E}" destId="{CF4CD02C-05F8-4BCB-A234-C14593BF9AB3}" srcOrd="1" destOrd="0" presId="urn:microsoft.com/office/officeart/2005/8/layout/pyramid1"/>
    <dgm:cxn modelId="{6A0400F8-046B-45DF-9006-06A83760EE4F}" type="presOf" srcId="{570BDDC6-3642-43B3-B00F-12ED130F179E}" destId="{551DAE86-A787-4852-8C7D-C279DB6CE8D8}" srcOrd="1" destOrd="0" presId="urn:microsoft.com/office/officeart/2005/8/layout/pyramid1"/>
    <dgm:cxn modelId="{EAB812F9-DCC2-4EE1-89EA-B3144EEB6611}" type="presOf" srcId="{24AF9D9C-684A-4369-BEB8-D2CC600F484E}" destId="{5596F373-046A-435B-90AB-DEDB5E19D255}" srcOrd="0" destOrd="0" presId="urn:microsoft.com/office/officeart/2005/8/layout/pyramid1"/>
    <dgm:cxn modelId="{995C88F9-A167-499C-AE0D-75DEF441C18D}" type="presOf" srcId="{4271B675-56CF-4E51-BDBC-55707C466740}" destId="{CAB48393-D5B5-4D27-97E4-101BACB2369F}" srcOrd="0" destOrd="0" presId="urn:microsoft.com/office/officeart/2005/8/layout/pyramid1"/>
    <dgm:cxn modelId="{712273FA-5213-44C1-BACF-87577962B881}" type="presOf" srcId="{1E348E6E-9E5C-4E3C-8849-431E4CE9CCF0}" destId="{48E4D3FB-B1C1-45EA-9EED-BDA1184E2153}" srcOrd="1" destOrd="0" presId="urn:microsoft.com/office/officeart/2005/8/layout/pyramid1"/>
    <dgm:cxn modelId="{E0FA6BFE-A1CC-4F5F-B57A-A46FB746975B}" type="presOf" srcId="{6FAB7C16-8A66-45F9-B5CD-5A44CCDE75EA}" destId="{A6511266-3BC1-4ABF-8C6B-D916F4A389E8}" srcOrd="0" destOrd="0" presId="urn:microsoft.com/office/officeart/2005/8/layout/pyramid1"/>
    <dgm:cxn modelId="{B9C5892D-6AF8-4E7C-9B7D-BC736DD3EBBA}" type="presParOf" srcId="{B2E4F175-377B-491D-A1BD-C1ACD3D43A89}" destId="{6EDBFEC5-BAD2-4332-80DA-1CF59989B831}" srcOrd="0" destOrd="0" presId="urn:microsoft.com/office/officeart/2005/8/layout/pyramid1"/>
    <dgm:cxn modelId="{8E188E49-D42F-4008-B76B-4205F2220071}" type="presParOf" srcId="{6EDBFEC5-BAD2-4332-80DA-1CF59989B831}" destId="{5596F373-046A-435B-90AB-DEDB5E19D255}" srcOrd="0" destOrd="0" presId="urn:microsoft.com/office/officeart/2005/8/layout/pyramid1"/>
    <dgm:cxn modelId="{576548F1-C5BA-4F45-AE7F-9681CC50E8F1}" type="presParOf" srcId="{6EDBFEC5-BAD2-4332-80DA-1CF59989B831}" destId="{23CA65D7-C8C7-4A84-AA22-71E6CDF0BA53}" srcOrd="1" destOrd="0" presId="urn:microsoft.com/office/officeart/2005/8/layout/pyramid1"/>
    <dgm:cxn modelId="{D400783D-E888-4592-A451-81CB7B23A184}" type="presParOf" srcId="{B2E4F175-377B-491D-A1BD-C1ACD3D43A89}" destId="{67E0C7C7-3026-440D-85B5-0E1696736776}" srcOrd="1" destOrd="0" presId="urn:microsoft.com/office/officeart/2005/8/layout/pyramid1"/>
    <dgm:cxn modelId="{EB0B9727-618E-4403-B4DF-2F1F330EAC66}" type="presParOf" srcId="{67E0C7C7-3026-440D-85B5-0E1696736776}" destId="{2D8F2B87-F1C4-48E4-A66B-EDA83C81F3D4}" srcOrd="0" destOrd="0" presId="urn:microsoft.com/office/officeart/2005/8/layout/pyramid1"/>
    <dgm:cxn modelId="{652B7142-9D47-41D8-AE66-30A3AFA9F5A9}" type="presParOf" srcId="{67E0C7C7-3026-440D-85B5-0E1696736776}" destId="{CF4CD02C-05F8-4BCB-A234-C14593BF9AB3}" srcOrd="1" destOrd="0" presId="urn:microsoft.com/office/officeart/2005/8/layout/pyramid1"/>
    <dgm:cxn modelId="{E758A190-E90D-4AFD-AA05-3575D8C80989}" type="presParOf" srcId="{B2E4F175-377B-491D-A1BD-C1ACD3D43A89}" destId="{DA022DF1-73C0-4CD1-941B-FD7DDFE080DA}" srcOrd="2" destOrd="0" presId="urn:microsoft.com/office/officeart/2005/8/layout/pyramid1"/>
    <dgm:cxn modelId="{59C6726B-994A-408A-9DB6-C8E3E2083D9E}" type="presParOf" srcId="{DA022DF1-73C0-4CD1-941B-FD7DDFE080DA}" destId="{A6511266-3BC1-4ABF-8C6B-D916F4A389E8}" srcOrd="0" destOrd="0" presId="urn:microsoft.com/office/officeart/2005/8/layout/pyramid1"/>
    <dgm:cxn modelId="{5FE141EF-0B65-4824-A221-9E0A10B371C5}" type="presParOf" srcId="{DA022DF1-73C0-4CD1-941B-FD7DDFE080DA}" destId="{A11B1492-F12A-4262-9A0F-2622EE85BAF1}" srcOrd="1" destOrd="0" presId="urn:microsoft.com/office/officeart/2005/8/layout/pyramid1"/>
    <dgm:cxn modelId="{965ABD0B-1832-4CC4-80B2-C479F9BFEBF8}" type="presParOf" srcId="{B2E4F175-377B-491D-A1BD-C1ACD3D43A89}" destId="{9C91805B-DBBF-417B-B613-F42D60E34EC9}" srcOrd="3" destOrd="0" presId="urn:microsoft.com/office/officeart/2005/8/layout/pyramid1"/>
    <dgm:cxn modelId="{D8B5E387-3C4C-4678-B2DA-612048CB310E}" type="presParOf" srcId="{9C91805B-DBBF-417B-B613-F42D60E34EC9}" destId="{FC33BFB8-BBC4-477F-8790-87053EA5CDB0}" srcOrd="0" destOrd="0" presId="urn:microsoft.com/office/officeart/2005/8/layout/pyramid1"/>
    <dgm:cxn modelId="{401C1679-6F1E-4566-90DC-91E845259920}" type="presParOf" srcId="{9C91805B-DBBF-417B-B613-F42D60E34EC9}" destId="{48E4D3FB-B1C1-45EA-9EED-BDA1184E2153}" srcOrd="1" destOrd="0" presId="urn:microsoft.com/office/officeart/2005/8/layout/pyramid1"/>
    <dgm:cxn modelId="{704F2C2B-0A12-432C-A053-2022F921B9E5}" type="presParOf" srcId="{B2E4F175-377B-491D-A1BD-C1ACD3D43A89}" destId="{C35125A4-24A3-4A35-BE58-2ECB90D68BC3}" srcOrd="4" destOrd="0" presId="urn:microsoft.com/office/officeart/2005/8/layout/pyramid1"/>
    <dgm:cxn modelId="{5B66F34C-1B20-4AA4-856B-528D6F6F4964}" type="presParOf" srcId="{C35125A4-24A3-4A35-BE58-2ECB90D68BC3}" destId="{CAB48393-D5B5-4D27-97E4-101BACB2369F}" srcOrd="0" destOrd="0" presId="urn:microsoft.com/office/officeart/2005/8/layout/pyramid1"/>
    <dgm:cxn modelId="{C341F6A1-E680-4173-8888-D08891F7A4BF}" type="presParOf" srcId="{C35125A4-24A3-4A35-BE58-2ECB90D68BC3}" destId="{9E772B04-B514-4B9F-AC42-7F1B3AEC9844}" srcOrd="1" destOrd="0" presId="urn:microsoft.com/office/officeart/2005/8/layout/pyramid1"/>
    <dgm:cxn modelId="{5F895465-1CED-441A-8EC6-E5E7F12BE6D8}" type="presParOf" srcId="{B2E4F175-377B-491D-A1BD-C1ACD3D43A89}" destId="{11DE8C3A-BAA6-4E8B-B6C9-775585E36804}" srcOrd="5" destOrd="0" presId="urn:microsoft.com/office/officeart/2005/8/layout/pyramid1"/>
    <dgm:cxn modelId="{DE4D01F0-B45B-4A78-8DED-EE86D3BD94EF}" type="presParOf" srcId="{11DE8C3A-BAA6-4E8B-B6C9-775585E36804}" destId="{445A1A0A-FBEC-45C1-A82F-AF11FDE6C50C}" srcOrd="0" destOrd="0" presId="urn:microsoft.com/office/officeart/2005/8/layout/pyramid1"/>
    <dgm:cxn modelId="{CF2A8D1D-B811-469C-BBBF-FD6E4CC54070}" type="presParOf" srcId="{11DE8C3A-BAA6-4E8B-B6C9-775585E36804}" destId="{63E86E7A-68E9-4B57-924D-28AA63C9CCF0}" srcOrd="1" destOrd="0" presId="urn:microsoft.com/office/officeart/2005/8/layout/pyramid1"/>
    <dgm:cxn modelId="{1828D438-CF01-4D9F-A7AA-1AE949EE2C46}" type="presParOf" srcId="{B2E4F175-377B-491D-A1BD-C1ACD3D43A89}" destId="{1D7605C3-DF9D-40EB-9373-DC49443A9F2A}" srcOrd="6" destOrd="0" presId="urn:microsoft.com/office/officeart/2005/8/layout/pyramid1"/>
    <dgm:cxn modelId="{DE8DDDF8-308E-4225-80B4-1E301E313A56}" type="presParOf" srcId="{1D7605C3-DF9D-40EB-9373-DC49443A9F2A}" destId="{BF73A7AF-FB9C-4AB6-896B-6C93E36B84B5}" srcOrd="0" destOrd="0" presId="urn:microsoft.com/office/officeart/2005/8/layout/pyramid1"/>
    <dgm:cxn modelId="{B4826A30-4C00-430B-90B8-C204995CF11B}" type="presParOf" srcId="{1D7605C3-DF9D-40EB-9373-DC49443A9F2A}" destId="{551DAE86-A787-4852-8C7D-C279DB6CE8D8}" srcOrd="1" destOrd="0" presId="urn:microsoft.com/office/officeart/2005/8/layout/pyramid1"/>
    <dgm:cxn modelId="{1141204B-7540-4E87-9839-9024534AE391}" type="presParOf" srcId="{B2E4F175-377B-491D-A1BD-C1ACD3D43A89}" destId="{C5F00D70-AACD-4B74-9A1F-C3FB4E59F39C}" srcOrd="7" destOrd="0" presId="urn:microsoft.com/office/officeart/2005/8/layout/pyramid1"/>
    <dgm:cxn modelId="{55441EF5-2196-4A5B-9D16-96DA34301F44}" type="presParOf" srcId="{C5F00D70-AACD-4B74-9A1F-C3FB4E59F39C}" destId="{160E74C6-5D18-47DC-8469-9A765AFC264C}" srcOrd="0" destOrd="0" presId="urn:microsoft.com/office/officeart/2005/8/layout/pyramid1"/>
    <dgm:cxn modelId="{B2833788-57AC-40C8-BA8F-86B058B46EFE}" type="presParOf" srcId="{C5F00D70-AACD-4B74-9A1F-C3FB4E59F39C}" destId="{3832515F-622C-4D3C-9895-B4255BC0BAA4}" srcOrd="1" destOrd="0" presId="urn:microsoft.com/office/officeart/2005/8/layout/pyramid1"/>
    <dgm:cxn modelId="{1FE28C48-742A-404E-A8A0-1EE99D61C5E5}" type="presParOf" srcId="{B2E4F175-377B-491D-A1BD-C1ACD3D43A89}" destId="{EE789C49-45CE-4602-B2F6-8B0DAAB6185F}" srcOrd="8" destOrd="0" presId="urn:microsoft.com/office/officeart/2005/8/layout/pyramid1"/>
    <dgm:cxn modelId="{49E2942F-2D27-4C92-BCAD-436B57360F43}" type="presParOf" srcId="{EE789C49-45CE-4602-B2F6-8B0DAAB6185F}" destId="{7FB5C38C-B9AA-40BE-B1E7-0B7BC7068C8E}" srcOrd="0" destOrd="0" presId="urn:microsoft.com/office/officeart/2005/8/layout/pyramid1"/>
    <dgm:cxn modelId="{ED95534B-48BB-4CBF-A058-2EEA5C4AF441}" type="presParOf" srcId="{EE789C49-45CE-4602-B2F6-8B0DAAB6185F}" destId="{430019B3-0AEB-4E8D-9740-B65499D996E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6F373-046A-435B-90AB-DEDB5E19D255}">
      <dsp:nvSpPr>
        <dsp:cNvPr id="0" name=""/>
        <dsp:cNvSpPr/>
      </dsp:nvSpPr>
      <dsp:spPr>
        <a:xfrm>
          <a:off x="2494139" y="0"/>
          <a:ext cx="623534" cy="512056"/>
        </a:xfrm>
        <a:prstGeom prst="trapezoid">
          <a:avLst>
            <a:gd name="adj" fmla="val 60885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>
            <a:solidFill>
              <a:schemeClr val="bg1"/>
            </a:solidFill>
          </a:endParaRPr>
        </a:p>
      </dsp:txBody>
      <dsp:txXfrm>
        <a:off x="2494139" y="0"/>
        <a:ext cx="623534" cy="512056"/>
      </dsp:txXfrm>
    </dsp:sp>
    <dsp:sp modelId="{2D8F2B87-F1C4-48E4-A66B-EDA83C81F3D4}">
      <dsp:nvSpPr>
        <dsp:cNvPr id="0" name=""/>
        <dsp:cNvSpPr/>
      </dsp:nvSpPr>
      <dsp:spPr>
        <a:xfrm>
          <a:off x="2182371" y="512056"/>
          <a:ext cx="1247069" cy="512056"/>
        </a:xfrm>
        <a:prstGeom prst="trapezoid">
          <a:avLst>
            <a:gd name="adj" fmla="val 60885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Checklists</a:t>
          </a:r>
        </a:p>
      </dsp:txBody>
      <dsp:txXfrm>
        <a:off x="2400608" y="512056"/>
        <a:ext cx="810595" cy="512056"/>
      </dsp:txXfrm>
    </dsp:sp>
    <dsp:sp modelId="{A6511266-3BC1-4ABF-8C6B-D916F4A389E8}">
      <dsp:nvSpPr>
        <dsp:cNvPr id="0" name=""/>
        <dsp:cNvSpPr/>
      </dsp:nvSpPr>
      <dsp:spPr>
        <a:xfrm>
          <a:off x="1870604" y="1024113"/>
          <a:ext cx="1870604" cy="512056"/>
        </a:xfrm>
        <a:prstGeom prst="trapezoid">
          <a:avLst>
            <a:gd name="adj" fmla="val 60885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Part Usage, Booked Hours, Extra Cost</a:t>
          </a:r>
        </a:p>
      </dsp:txBody>
      <dsp:txXfrm>
        <a:off x="2197960" y="1024113"/>
        <a:ext cx="1215892" cy="512056"/>
      </dsp:txXfrm>
    </dsp:sp>
    <dsp:sp modelId="{FC33BFB8-BBC4-477F-8790-87053EA5CDB0}">
      <dsp:nvSpPr>
        <dsp:cNvPr id="0" name=""/>
        <dsp:cNvSpPr/>
      </dsp:nvSpPr>
      <dsp:spPr>
        <a:xfrm>
          <a:off x="1558836" y="1536170"/>
          <a:ext cx="2494139" cy="512056"/>
        </a:xfrm>
        <a:prstGeom prst="trapezoid">
          <a:avLst>
            <a:gd name="adj" fmla="val 60885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Activities</a:t>
          </a:r>
        </a:p>
      </dsp:txBody>
      <dsp:txXfrm>
        <a:off x="1995311" y="1536170"/>
        <a:ext cx="1621190" cy="512056"/>
      </dsp:txXfrm>
    </dsp:sp>
    <dsp:sp modelId="{CAB48393-D5B5-4D27-97E4-101BACB2369F}">
      <dsp:nvSpPr>
        <dsp:cNvPr id="0" name=""/>
        <dsp:cNvSpPr/>
      </dsp:nvSpPr>
      <dsp:spPr>
        <a:xfrm>
          <a:off x="1247069" y="2048227"/>
          <a:ext cx="3117673" cy="512056"/>
        </a:xfrm>
        <a:prstGeom prst="trapezoid">
          <a:avLst>
            <a:gd name="adj" fmla="val 60885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Comments</a:t>
          </a:r>
          <a:r>
            <a:rPr lang="en-GB" sz="1100" kern="1200">
              <a:solidFill>
                <a:schemeClr val="bg1"/>
              </a:solidFill>
            </a:rPr>
            <a:t>, Documents</a:t>
          </a:r>
          <a:endParaRPr lang="en-GB" sz="1100" kern="1200" dirty="0">
            <a:solidFill>
              <a:schemeClr val="bg1"/>
            </a:solidFill>
          </a:endParaRPr>
        </a:p>
      </dsp:txBody>
      <dsp:txXfrm>
        <a:off x="1792662" y="2048227"/>
        <a:ext cx="2026488" cy="512056"/>
      </dsp:txXfrm>
    </dsp:sp>
    <dsp:sp modelId="{445A1A0A-FBEC-45C1-A82F-AF11FDE6C50C}">
      <dsp:nvSpPr>
        <dsp:cNvPr id="0" name=""/>
        <dsp:cNvSpPr/>
      </dsp:nvSpPr>
      <dsp:spPr>
        <a:xfrm>
          <a:off x="935302" y="2560284"/>
          <a:ext cx="3741208" cy="512056"/>
        </a:xfrm>
        <a:prstGeom prst="trapezoid">
          <a:avLst>
            <a:gd name="adj" fmla="val 60885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Meter readings</a:t>
          </a:r>
        </a:p>
      </dsp:txBody>
      <dsp:txXfrm>
        <a:off x="1590013" y="2560284"/>
        <a:ext cx="2431785" cy="512056"/>
      </dsp:txXfrm>
    </dsp:sp>
    <dsp:sp modelId="{BF73A7AF-FB9C-4AB6-896B-6C93E36B84B5}">
      <dsp:nvSpPr>
        <dsp:cNvPr id="0" name=""/>
        <dsp:cNvSpPr/>
      </dsp:nvSpPr>
      <dsp:spPr>
        <a:xfrm>
          <a:off x="623534" y="3072341"/>
          <a:ext cx="4364743" cy="512056"/>
        </a:xfrm>
        <a:prstGeom prst="trapezoid">
          <a:avLst>
            <a:gd name="adj" fmla="val 608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Closing codes</a:t>
          </a:r>
        </a:p>
      </dsp:txBody>
      <dsp:txXfrm>
        <a:off x="1387364" y="3072341"/>
        <a:ext cx="2837083" cy="512056"/>
      </dsp:txXfrm>
    </dsp:sp>
    <dsp:sp modelId="{160E74C6-5D18-47DC-8469-9A765AFC264C}">
      <dsp:nvSpPr>
        <dsp:cNvPr id="0" name=""/>
        <dsp:cNvSpPr/>
      </dsp:nvSpPr>
      <dsp:spPr>
        <a:xfrm>
          <a:off x="311767" y="3584398"/>
          <a:ext cx="4988278" cy="512056"/>
        </a:xfrm>
        <a:prstGeom prst="trapezoid">
          <a:avLst>
            <a:gd name="adj" fmla="val 608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Requested dates, Scheduled dates, Start &amp; End dates</a:t>
          </a:r>
        </a:p>
      </dsp:txBody>
      <dsp:txXfrm>
        <a:off x="1184716" y="3584398"/>
        <a:ext cx="3242380" cy="512056"/>
      </dsp:txXfrm>
    </dsp:sp>
    <dsp:sp modelId="{7FB5C38C-B9AA-40BE-B1E7-0B7BC7068C8E}">
      <dsp:nvSpPr>
        <dsp:cNvPr id="0" name=""/>
        <dsp:cNvSpPr/>
      </dsp:nvSpPr>
      <dsp:spPr>
        <a:xfrm>
          <a:off x="0" y="4096455"/>
          <a:ext cx="5611813" cy="512056"/>
        </a:xfrm>
        <a:prstGeom prst="trapezoid">
          <a:avLst>
            <a:gd name="adj" fmla="val 608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Equipment, Description, Department, WO Type, Initial Status, Created by, Date Created, Reported by, Date Reported</a:t>
          </a:r>
        </a:p>
      </dsp:txBody>
      <dsp:txXfrm>
        <a:off x="982067" y="4096455"/>
        <a:ext cx="3647678" cy="512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4919"/>
          </a:xfrm>
          <a:prstGeom prst="rect">
            <a:avLst/>
          </a:prstGeom>
        </p:spPr>
        <p:txBody>
          <a:bodyPr vert="horz" lIns="79653" tIns="39827" rIns="79653" bIns="39827" rtlCol="0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4919"/>
          </a:xfrm>
          <a:prstGeom prst="rect">
            <a:avLst/>
          </a:prstGeom>
        </p:spPr>
        <p:txBody>
          <a:bodyPr vert="horz" lIns="79653" tIns="39827" rIns="79653" bIns="39827" rtlCol="0"/>
          <a:lstStyle>
            <a:lvl1pPr algn="r">
              <a:defRPr sz="1000"/>
            </a:lvl1pPr>
          </a:lstStyle>
          <a:p>
            <a:fld id="{5FBA86E3-09BE-9B44-945E-0C19024254B9}" type="datetimeFigureOut">
              <a:rPr lang="en-GB" smtClean="0"/>
              <a:t>20/02/2025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53" tIns="39827" rIns="79653" bIns="3982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79653" tIns="39827" rIns="79653" bIns="3982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745"/>
            <a:ext cx="2945659" cy="494918"/>
          </a:xfrm>
          <a:prstGeom prst="rect">
            <a:avLst/>
          </a:prstGeom>
        </p:spPr>
        <p:txBody>
          <a:bodyPr vert="horz" lIns="79653" tIns="39827" rIns="79653" bIns="39827" rtlCol="0" anchor="b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745"/>
            <a:ext cx="2945659" cy="494918"/>
          </a:xfrm>
          <a:prstGeom prst="rect">
            <a:avLst/>
          </a:prstGeom>
        </p:spPr>
        <p:txBody>
          <a:bodyPr vert="horz" lIns="79653" tIns="39827" rIns="79653" bIns="39827" rtlCol="0" anchor="b"/>
          <a:lstStyle>
            <a:lvl1pPr algn="r">
              <a:defRPr sz="1000"/>
            </a:lvl1pPr>
          </a:lstStyle>
          <a:p>
            <a:fld id="{62791BDB-5D64-5B40-9EC3-22B391AE40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51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000" dirty="0"/>
              <a:t>Correlating maintenance issues with (solved) manufacturing non-conformities. </a:t>
            </a:r>
          </a:p>
          <a:p>
            <a:pPr lvl="1"/>
            <a:r>
              <a:rPr lang="en-US" sz="1000" dirty="0"/>
              <a:t>Tuning operational performance with respect to as-commissioned test data.</a:t>
            </a:r>
          </a:p>
          <a:p>
            <a:pPr lvl="1"/>
            <a:r>
              <a:rPr lang="en-US" sz="1000" dirty="0"/>
              <a:t>Facilitate and organize waste management / recycling based on raw material specifications.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91BDB-5D64-5B40-9EC3-22B391AE40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4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ECDC-7EDC-4116-883F-41B994AD4C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5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Logo Slide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6403" y="2169047"/>
            <a:ext cx="2520000" cy="24946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5616575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759619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561657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317986"/>
          </a:xfrm>
          <a:prstGeom prst="rect">
            <a:avLst/>
          </a:prstGeom>
          <a:noFill/>
          <a:ln w="0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2 Pictures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1592263"/>
            <a:ext cx="5616575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6167438" y="3969703"/>
            <a:ext cx="5616575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lnSpc>
                <a:spcPct val="120000"/>
              </a:lnSpc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075613" y="1592263"/>
            <a:ext cx="37084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75613" y="3969703"/>
            <a:ext cx="37084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4259263" y="1592263"/>
            <a:ext cx="37080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259263" y="3978015"/>
            <a:ext cx="37080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s and 2 Pictures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2420938"/>
            <a:ext cx="5616575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6172200" y="2420938"/>
            <a:ext cx="5616575" cy="3779837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GB" dirty="0"/>
              <a:t>Drag and Drop picture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3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9" y="2416175"/>
            <a:ext cx="3708400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8075613" y="2416175"/>
            <a:ext cx="3708000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b="1"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rgbClr val="FF66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253848" y="2416175"/>
            <a:ext cx="3708400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3 Pictures with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116386" y="1601376"/>
            <a:ext cx="3960000" cy="1131215"/>
          </a:xfrm>
          <a:prstGeom prst="rect">
            <a:avLst/>
          </a:prstGeom>
          <a:solidFill>
            <a:srgbClr val="0033A0"/>
          </a:solidFill>
          <a:ln w="3175"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115612" y="2732442"/>
            <a:ext cx="3960774" cy="347729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20"/>
          </p:nvPr>
        </p:nvSpPr>
        <p:spPr bwMode="auto">
          <a:xfrm>
            <a:off x="3275" y="5078524"/>
            <a:ext cx="3960000" cy="1131215"/>
          </a:xfrm>
          <a:prstGeom prst="rect">
            <a:avLst/>
          </a:prstGeom>
          <a:solidFill>
            <a:srgbClr val="0033A0"/>
          </a:solidFill>
          <a:ln w="3175"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050" y="1601376"/>
            <a:ext cx="3959225" cy="347729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 bwMode="auto">
          <a:xfrm>
            <a:off x="8228722" y="5078524"/>
            <a:ext cx="3963665" cy="1131215"/>
          </a:xfrm>
          <a:prstGeom prst="rect">
            <a:avLst/>
          </a:prstGeom>
          <a:solidFill>
            <a:srgbClr val="0033A0"/>
          </a:solidFill>
          <a:ln w="3175"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8232388" y="1601376"/>
            <a:ext cx="3959225" cy="347729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12776" y="1592263"/>
            <a:ext cx="11376024" cy="2563906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 in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592263"/>
            <a:ext cx="12192000" cy="2945870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  <a:prstGeom prst="rect">
            <a:avLst/>
          </a:prstGeom>
          <a:solidFill>
            <a:srgbClr val="0033A0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  <a:prstGeom prst="rect">
            <a:avLst/>
          </a:prstGeom>
          <a:solidFill>
            <a:srgbClr val="0033A0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  <a:prstGeom prst="rect">
            <a:avLst/>
          </a:prstGeom>
          <a:solidFill>
            <a:srgbClr val="0033A0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66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 Wh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A9E84-8482-BC45-8A3B-A21DEF1E2B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4750"/>
          <a:stretch/>
        </p:blipFill>
        <p:spPr>
          <a:xfrm>
            <a:off x="4336631" y="2742943"/>
            <a:ext cx="3518737" cy="1372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 Blue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BC63E-E32E-9349-9435-EEC2B70C1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650"/>
          <a:stretch/>
        </p:blipFill>
        <p:spPr>
          <a:xfrm>
            <a:off x="4296000" y="2727000"/>
            <a:ext cx="3600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72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CERN EN-IM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1515994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426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370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84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 Whit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1091754" y="1808460"/>
            <a:ext cx="10008492" cy="2153265"/>
          </a:xfrm>
        </p:spPr>
        <p:txBody>
          <a:bodyPr anchor="t" anchorCtr="0"/>
          <a:lstStyle>
            <a:lvl1pPr algn="l">
              <a:defRPr sz="500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1091754" y="4137381"/>
            <a:ext cx="10008492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90788-0832-6043-AE66-1B49DC4836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3700"/>
          <a:stretch/>
        </p:blipFill>
        <p:spPr>
          <a:xfrm>
            <a:off x="9838800" y="277200"/>
            <a:ext cx="1688400" cy="666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EA30CA3-6820-B644-B1F6-09A8C71F1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800" y="216000"/>
            <a:ext cx="802800" cy="8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94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586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136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664386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79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071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375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CERN EN-IM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3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 Blue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91344" y="214492"/>
            <a:ext cx="811380" cy="80322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091754" y="1808460"/>
            <a:ext cx="10008492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1091754" y="4137381"/>
            <a:ext cx="10008492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9C194-B1B7-F24A-BFCF-B3FC6C12A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4099"/>
          <a:stretch/>
        </p:blipFill>
        <p:spPr>
          <a:xfrm>
            <a:off x="9840416" y="277745"/>
            <a:ext cx="1688400" cy="666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rgbClr val="002060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rgbClr val="002060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rgbClr val="002060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 marL="342900" indent="-342900">
              <a:buFont typeface="Arial"/>
              <a:buChar char="•"/>
              <a:defRPr>
                <a:solidFill>
                  <a:srgbClr val="002060"/>
                </a:solidFill>
              </a:defRPr>
            </a:lvl1pPr>
            <a:lvl2pPr marL="628650" indent="-261938">
              <a:buFont typeface="Arial"/>
              <a:buChar char="•"/>
              <a:defRPr sz="1800">
                <a:solidFill>
                  <a:srgbClr val="002060"/>
                </a:solidFill>
              </a:defRPr>
            </a:lvl2pPr>
            <a:lvl3pPr marL="889000" indent="-260350">
              <a:buSzPct val="100000"/>
              <a:buFont typeface="Arial"/>
              <a:buChar char="•"/>
              <a:defRPr sz="1800">
                <a:solidFill>
                  <a:srgbClr val="002060"/>
                </a:solidFill>
              </a:defRPr>
            </a:lvl3pPr>
            <a:lvl4pPr marL="1209675" indent="-269875">
              <a:buSzPct val="100000"/>
              <a:buFont typeface="Arial"/>
              <a:buChar char="•"/>
              <a:defRPr sz="1600">
                <a:solidFill>
                  <a:srgbClr val="002060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  <a:p>
            <a:pPr lvl="0">
              <a:defRPr/>
            </a:pP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CERN EN-IM</a:t>
            </a:r>
            <a:endParaRPr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439863"/>
            <a:ext cx="11376025" cy="4760912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ue block righ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12192000" cy="6238799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075612" y="0"/>
            <a:ext cx="4116387" cy="6238799"/>
          </a:xfrm>
          <a:prstGeom prst="rect">
            <a:avLst/>
          </a:prstGeom>
          <a:solidFill>
            <a:srgbClr val="0033A0"/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ue block le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12192000" cy="6238799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Drag and drop picture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0" y="0"/>
            <a:ext cx="4116387" cy="6238799"/>
          </a:xfrm>
          <a:prstGeom prst="rect">
            <a:avLst/>
          </a:prstGeom>
          <a:solidFill>
            <a:srgbClr val="0033A0"/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CERN EN-IM</a:t>
            </a:r>
            <a:endParaRPr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0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 bwMode="auto">
          <a:xfrm>
            <a:off x="0" y="6237312"/>
            <a:ext cx="12193200" cy="620688"/>
          </a:xfrm>
          <a:prstGeom prst="rect">
            <a:avLst/>
          </a:prstGeom>
          <a:solidFill>
            <a:srgbClr val="0033A0"/>
          </a:solidFill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CH" dirty="0">
              <a:solidFill>
                <a:srgbClr val="0033A0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751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 dirty="0"/>
              <a:t>Click to edit Master text styles</a:t>
            </a:r>
            <a:endParaRPr dirty="0"/>
          </a:p>
          <a:p>
            <a:pPr lvl="1">
              <a:defRPr/>
            </a:pPr>
            <a:r>
              <a:rPr lang="en-US" dirty="0"/>
              <a:t>Second level</a:t>
            </a:r>
            <a:endParaRPr dirty="0"/>
          </a:p>
          <a:p>
            <a:pPr lvl="2">
              <a:defRPr/>
            </a:pPr>
            <a:r>
              <a:rPr lang="en-US" dirty="0"/>
              <a:t>Third level</a:t>
            </a:r>
            <a:endParaRPr dirty="0"/>
          </a:p>
          <a:p>
            <a:pPr lvl="3">
              <a:defRPr/>
            </a:pPr>
            <a:r>
              <a:rPr lang="en-US" dirty="0"/>
              <a:t>Fourth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559496" y="6350851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l">
              <a:defRPr/>
            </a:pPr>
            <a:endParaRPr lang="de-CH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41851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fld id="{36B5EA5A-BC32-A742-B11B-8E7414D5B5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auto">
          <a:xfrm>
            <a:off x="2570232" y="6356350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en-US"/>
              <a:t>CERN EN-IM</a:t>
            </a:r>
            <a:endParaRPr lang="en-US" dirty="0"/>
          </a:p>
        </p:txBody>
      </p:sp>
      <p:pic>
        <p:nvPicPr>
          <p:cNvPr id="22" name="Image 2" descr="logooutline.eps"/>
          <p:cNvPicPr/>
          <p:nvPr userDrawn="1"/>
        </p:nvPicPr>
        <p:blipFill>
          <a:blip r:embed="rId27"/>
          <a:stretch/>
        </p:blipFill>
        <p:spPr bwMode="auto">
          <a:xfrm>
            <a:off x="426313" y="6350851"/>
            <a:ext cx="399415" cy="3956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0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1" r:id="rId24"/>
    <p:sldLayoutId id="2147483685" r:id="rId25"/>
  </p:sldLayoutIdLst>
  <p:hf sldNum="0" hdr="0" ft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600" b="1">
          <a:solidFill>
            <a:srgbClr val="002060"/>
          </a:solidFill>
          <a:latin typeface="+mj-ea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2100" b="1">
          <a:solidFill>
            <a:srgbClr val="002060"/>
          </a:solidFill>
          <a:latin typeface="+mn-ea"/>
          <a:ea typeface="+mn-ea"/>
          <a:cs typeface="+mn-cs"/>
        </a:defRPr>
      </a:lvl1pPr>
      <a:lvl2pPr marL="323850" indent="-324000" algn="l" defTabSz="914400" eaLnBrk="1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800">
          <a:solidFill>
            <a:srgbClr val="002060"/>
          </a:solidFill>
          <a:latin typeface="+mn-ea"/>
          <a:ea typeface="+mn-ea"/>
          <a:cs typeface="+mn-cs"/>
        </a:defRPr>
      </a:lvl2pPr>
      <a:lvl3pPr marL="648000" indent="-324000" algn="l" defTabSz="914400" eaLnBrk="1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700">
          <a:solidFill>
            <a:srgbClr val="002060"/>
          </a:solidFill>
          <a:latin typeface="+mn-ea"/>
          <a:ea typeface="+mn-ea"/>
          <a:cs typeface="+mn-cs"/>
        </a:defRPr>
      </a:lvl3pPr>
      <a:lvl4pPr marL="972000" indent="-324000" algn="l" defTabSz="914400" eaLnBrk="1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600">
          <a:solidFill>
            <a:srgbClr val="002060"/>
          </a:solidFill>
          <a:latin typeface="+mn-ea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95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1883-DB05-95AF-1324-247FBAB40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Getting the Basics Right: Capturing Data in Work 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2C120-DEEC-9515-1E11-36251D351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Péter JURCSÓ</a:t>
            </a:r>
          </a:p>
          <a:p>
            <a:r>
              <a:rPr lang="fr-CH" dirty="0"/>
              <a:t>Application </a:t>
            </a:r>
            <a:r>
              <a:rPr lang="fr-CH" dirty="0" err="1"/>
              <a:t>Engineer</a:t>
            </a:r>
            <a:r>
              <a:rPr lang="fr-CH" dirty="0"/>
              <a:t> – Business System </a:t>
            </a:r>
            <a:r>
              <a:rPr lang="fr-CH" dirty="0" err="1"/>
              <a:t>Analyst</a:t>
            </a:r>
            <a:endParaRPr lang="fr-CH" dirty="0"/>
          </a:p>
          <a:p>
            <a:r>
              <a:rPr lang="fr-CH" dirty="0"/>
              <a:t>Geneva - </a:t>
            </a:r>
            <a:r>
              <a:rPr lang="fr-CH" dirty="0" err="1"/>
              <a:t>Switzerland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09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761E9D-5A74-A85B-492C-BCE9AD32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Failure mode separation is the basis of advanced reliability analysis</a:t>
            </a:r>
          </a:p>
          <a:p>
            <a:pPr marL="0" indent="0">
              <a:buNone/>
            </a:pPr>
            <a:endParaRPr lang="en-GB" b="0" dirty="0"/>
          </a:p>
          <a:p>
            <a:r>
              <a:rPr lang="en-GB" b="0" dirty="0"/>
              <a:t>Problem code</a:t>
            </a:r>
          </a:p>
          <a:p>
            <a:r>
              <a:rPr lang="en-GB" b="0" dirty="0"/>
              <a:t>Failure code</a:t>
            </a:r>
          </a:p>
          <a:p>
            <a:r>
              <a:rPr lang="en-GB" b="0" dirty="0"/>
              <a:t>Cause code</a:t>
            </a:r>
          </a:p>
          <a:p>
            <a:r>
              <a:rPr lang="en-GB" b="0" dirty="0"/>
              <a:t>Action code</a:t>
            </a:r>
          </a:p>
          <a:p>
            <a:endParaRPr lang="en-GB" b="0" dirty="0"/>
          </a:p>
          <a:p>
            <a:r>
              <a:rPr lang="en-GB" b="0" dirty="0"/>
              <a:t>General or equipment specific codes</a:t>
            </a:r>
          </a:p>
          <a:p>
            <a:r>
              <a:rPr lang="en-GB" b="0" dirty="0"/>
              <a:t>Basis of Weibull analysis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1705E-E834-F809-6B29-D253093E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Codification with closing codes: invaluable</a:t>
            </a:r>
          </a:p>
        </p:txBody>
      </p:sp>
      <p:grpSp>
        <p:nvGrpSpPr>
          <p:cNvPr id="6" name="Diagram group">
            <a:extLst>
              <a:ext uri="{FF2B5EF4-FFF2-40B4-BE49-F238E27FC236}">
                <a16:creationId xmlns:a16="http://schemas.microsoft.com/office/drawing/2014/main" id="{18C178D6-D1F1-0810-B09B-27E981F17080}"/>
              </a:ext>
            </a:extLst>
          </p:cNvPr>
          <p:cNvGrpSpPr/>
          <p:nvPr/>
        </p:nvGrpSpPr>
        <p:grpSpPr>
          <a:xfrm>
            <a:off x="6376193" y="4365594"/>
            <a:ext cx="5611813" cy="1536170"/>
            <a:chOff x="0" y="3072341"/>
            <a:chExt cx="5611813" cy="1536170"/>
          </a:xfrm>
          <a:scene3d>
            <a:camera prst="isometricOffAxis2Left" zoom="95000"/>
            <a:lightRig rig="flat" dir="t"/>
          </a:scene3d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1C61AD-850C-7C51-9139-A69C4FBC9F9B}"/>
                </a:ext>
              </a:extLst>
            </p:cNvPr>
            <p:cNvGrpSpPr/>
            <p:nvPr/>
          </p:nvGrpSpPr>
          <p:grpSpPr>
            <a:xfrm>
              <a:off x="623534" y="3072341"/>
              <a:ext cx="4364743" cy="512056"/>
              <a:chOff x="623534" y="3072341"/>
              <a:chExt cx="4364743" cy="512056"/>
            </a:xfrm>
          </p:grpSpPr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E00E0C26-7471-F73E-C1DA-1C73C13497E8}"/>
                  </a:ext>
                </a:extLst>
              </p:cNvPr>
              <p:cNvSpPr/>
              <p:nvPr/>
            </p:nvSpPr>
            <p:spPr>
              <a:xfrm>
                <a:off x="623534" y="3072341"/>
                <a:ext cx="436474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rapezoid 4">
                <a:extLst>
                  <a:ext uri="{FF2B5EF4-FFF2-40B4-BE49-F238E27FC236}">
                    <a16:creationId xmlns:a16="http://schemas.microsoft.com/office/drawing/2014/main" id="{94961BA5-4238-ABA2-A517-10A243E311B2}"/>
                  </a:ext>
                </a:extLst>
              </p:cNvPr>
              <p:cNvSpPr txBox="1"/>
              <p:nvPr/>
            </p:nvSpPr>
            <p:spPr>
              <a:xfrm>
                <a:off x="1387364" y="3072341"/>
                <a:ext cx="2837083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Closing codes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5F1DEF-C07D-3697-14A2-32864DAFA23B}"/>
                </a:ext>
              </a:extLst>
            </p:cNvPr>
            <p:cNvGrpSpPr/>
            <p:nvPr/>
          </p:nvGrpSpPr>
          <p:grpSpPr>
            <a:xfrm>
              <a:off x="311767" y="3584398"/>
              <a:ext cx="4988278" cy="512056"/>
              <a:chOff x="311767" y="3584398"/>
              <a:chExt cx="4988278" cy="512056"/>
            </a:xfrm>
          </p:grpSpPr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00255A1F-295C-B63D-1C96-09DCF9F666F2}"/>
                  </a:ext>
                </a:extLst>
              </p:cNvPr>
              <p:cNvSpPr/>
              <p:nvPr/>
            </p:nvSpPr>
            <p:spPr>
              <a:xfrm>
                <a:off x="311767" y="3584398"/>
                <a:ext cx="4988278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rapezoid 6">
                <a:extLst>
                  <a:ext uri="{FF2B5EF4-FFF2-40B4-BE49-F238E27FC236}">
                    <a16:creationId xmlns:a16="http://schemas.microsoft.com/office/drawing/2014/main" id="{5F0946E7-B79E-E9D0-676C-62ACDC4EA2CB}"/>
                  </a:ext>
                </a:extLst>
              </p:cNvPr>
              <p:cNvSpPr txBox="1"/>
              <p:nvPr/>
            </p:nvSpPr>
            <p:spPr>
              <a:xfrm>
                <a:off x="1184716" y="3584398"/>
                <a:ext cx="324238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Requested dates, Scheduled dates, Start &amp; End dates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E9178F-6721-5F11-3DAC-E86CA61E0F20}"/>
                </a:ext>
              </a:extLst>
            </p:cNvPr>
            <p:cNvGrpSpPr/>
            <p:nvPr/>
          </p:nvGrpSpPr>
          <p:grpSpPr>
            <a:xfrm>
              <a:off x="0" y="4096455"/>
              <a:ext cx="5611813" cy="512056"/>
              <a:chOff x="0" y="4096455"/>
              <a:chExt cx="5611813" cy="512056"/>
            </a:xfrm>
          </p:grpSpPr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53B46265-EBC0-B1BB-ECE0-E330A64CDDC1}"/>
                  </a:ext>
                </a:extLst>
              </p:cNvPr>
              <p:cNvSpPr/>
              <p:nvPr/>
            </p:nvSpPr>
            <p:spPr>
              <a:xfrm>
                <a:off x="0" y="4096455"/>
                <a:ext cx="561181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rapezoid 8">
                <a:extLst>
                  <a:ext uri="{FF2B5EF4-FFF2-40B4-BE49-F238E27FC236}">
                    <a16:creationId xmlns:a16="http://schemas.microsoft.com/office/drawing/2014/main" id="{B105E930-4631-CCAE-40D3-56B13D4019CD}"/>
                  </a:ext>
                </a:extLst>
              </p:cNvPr>
              <p:cNvSpPr txBox="1"/>
              <p:nvPr/>
            </p:nvSpPr>
            <p:spPr>
              <a:xfrm>
                <a:off x="982067" y="4096455"/>
                <a:ext cx="364767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Equipment, Description, Department, WO Type, Initial Status, Created by, Date Created, Reported by, Date Reported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145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7A374-3C09-E129-2991-9094FDAD5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Whenever is possible, automate it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Update with every work order</a:t>
            </a:r>
          </a:p>
          <a:p>
            <a:pPr marL="0" indent="0">
              <a:buNone/>
            </a:pPr>
            <a:endParaRPr lang="en-GB" b="0" dirty="0"/>
          </a:p>
          <a:p>
            <a:r>
              <a:rPr lang="en-GB" b="0" dirty="0"/>
              <a:t>Basic for usage based preventive maintenance plans</a:t>
            </a:r>
          </a:p>
          <a:p>
            <a:endParaRPr lang="en-GB" b="0" dirty="0"/>
          </a:p>
          <a:p>
            <a:r>
              <a:rPr lang="en-GB" b="0" dirty="0"/>
              <a:t>Additional analysis possibilities for time vs usage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195EA8-7A4B-9B7B-8553-CF270410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Meter readings</a:t>
            </a:r>
          </a:p>
        </p:txBody>
      </p:sp>
      <p:grpSp>
        <p:nvGrpSpPr>
          <p:cNvPr id="6" name="Diagram group">
            <a:extLst>
              <a:ext uri="{FF2B5EF4-FFF2-40B4-BE49-F238E27FC236}">
                <a16:creationId xmlns:a16="http://schemas.microsoft.com/office/drawing/2014/main" id="{2FE5CA41-76F8-EBEB-FF59-078740BFDF72}"/>
              </a:ext>
            </a:extLst>
          </p:cNvPr>
          <p:cNvGrpSpPr/>
          <p:nvPr/>
        </p:nvGrpSpPr>
        <p:grpSpPr>
          <a:xfrm>
            <a:off x="6376193" y="3886687"/>
            <a:ext cx="5611813" cy="2048227"/>
            <a:chOff x="0" y="2560284"/>
            <a:chExt cx="5611813" cy="2048227"/>
          </a:xfrm>
          <a:scene3d>
            <a:camera prst="isometricOffAxis2Left" zoom="95000"/>
            <a:lightRig rig="flat" dir="t"/>
          </a:scene3d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26E11E-3A4F-4EAA-1DD3-27A8755F6857}"/>
                </a:ext>
              </a:extLst>
            </p:cNvPr>
            <p:cNvGrpSpPr/>
            <p:nvPr/>
          </p:nvGrpSpPr>
          <p:grpSpPr>
            <a:xfrm>
              <a:off x="935302" y="2560284"/>
              <a:ext cx="3741208" cy="512056"/>
              <a:chOff x="935302" y="2560284"/>
              <a:chExt cx="3741208" cy="512056"/>
            </a:xfrm>
          </p:grpSpPr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F14CDDC4-7632-BFCE-74B7-BC7835431CA9}"/>
                  </a:ext>
                </a:extLst>
              </p:cNvPr>
              <p:cNvSpPr/>
              <p:nvPr/>
            </p:nvSpPr>
            <p:spPr>
              <a:xfrm>
                <a:off x="935302" y="2560284"/>
                <a:ext cx="3741208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" name="Trapezoid 4">
                <a:extLst>
                  <a:ext uri="{FF2B5EF4-FFF2-40B4-BE49-F238E27FC236}">
                    <a16:creationId xmlns:a16="http://schemas.microsoft.com/office/drawing/2014/main" id="{9518E4F8-D77F-304F-AD12-FF67A55CE87D}"/>
                  </a:ext>
                </a:extLst>
              </p:cNvPr>
              <p:cNvSpPr txBox="1"/>
              <p:nvPr/>
            </p:nvSpPr>
            <p:spPr>
              <a:xfrm>
                <a:off x="1590013" y="2560284"/>
                <a:ext cx="2431785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Meter readings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B2BAC9-7AB0-7EE2-EED1-0680F9DEE1C0}"/>
                </a:ext>
              </a:extLst>
            </p:cNvPr>
            <p:cNvGrpSpPr/>
            <p:nvPr/>
          </p:nvGrpSpPr>
          <p:grpSpPr>
            <a:xfrm>
              <a:off x="623534" y="3072341"/>
              <a:ext cx="4364743" cy="512056"/>
              <a:chOff x="623534" y="3072341"/>
              <a:chExt cx="4364743" cy="512056"/>
            </a:xfrm>
          </p:grpSpPr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1477B968-240D-B179-0D52-F0784E776C50}"/>
                  </a:ext>
                </a:extLst>
              </p:cNvPr>
              <p:cNvSpPr/>
              <p:nvPr/>
            </p:nvSpPr>
            <p:spPr>
              <a:xfrm>
                <a:off x="623534" y="3072341"/>
                <a:ext cx="436474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rapezoid 6">
                <a:extLst>
                  <a:ext uri="{FF2B5EF4-FFF2-40B4-BE49-F238E27FC236}">
                    <a16:creationId xmlns:a16="http://schemas.microsoft.com/office/drawing/2014/main" id="{8BBC3031-3274-E6D7-3DDA-0CAF14681A4C}"/>
                  </a:ext>
                </a:extLst>
              </p:cNvPr>
              <p:cNvSpPr txBox="1"/>
              <p:nvPr/>
            </p:nvSpPr>
            <p:spPr>
              <a:xfrm>
                <a:off x="1387364" y="3072341"/>
                <a:ext cx="2837083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Closing codes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0D9FE2-34AF-CDE2-81CB-E8BF3C797E1D}"/>
                </a:ext>
              </a:extLst>
            </p:cNvPr>
            <p:cNvGrpSpPr/>
            <p:nvPr/>
          </p:nvGrpSpPr>
          <p:grpSpPr>
            <a:xfrm>
              <a:off x="311767" y="3584398"/>
              <a:ext cx="4988278" cy="512056"/>
              <a:chOff x="311767" y="3584398"/>
              <a:chExt cx="4988278" cy="512056"/>
            </a:xfrm>
          </p:grpSpPr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E9F14235-82F8-583B-5829-4BFD58D07999}"/>
                  </a:ext>
                </a:extLst>
              </p:cNvPr>
              <p:cNvSpPr/>
              <p:nvPr/>
            </p:nvSpPr>
            <p:spPr>
              <a:xfrm>
                <a:off x="311767" y="3584398"/>
                <a:ext cx="4988278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rapezoid 8">
                <a:extLst>
                  <a:ext uri="{FF2B5EF4-FFF2-40B4-BE49-F238E27FC236}">
                    <a16:creationId xmlns:a16="http://schemas.microsoft.com/office/drawing/2014/main" id="{251E9FDD-5288-6DD2-650F-2D3ABB3C427E}"/>
                  </a:ext>
                </a:extLst>
              </p:cNvPr>
              <p:cNvSpPr txBox="1"/>
              <p:nvPr/>
            </p:nvSpPr>
            <p:spPr>
              <a:xfrm>
                <a:off x="1184716" y="3584398"/>
                <a:ext cx="324238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Requested dates, Scheduled dates, Start &amp; End dates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62A3CAC-9B87-C846-A37F-534157F88FE8}"/>
                </a:ext>
              </a:extLst>
            </p:cNvPr>
            <p:cNvGrpSpPr/>
            <p:nvPr/>
          </p:nvGrpSpPr>
          <p:grpSpPr>
            <a:xfrm>
              <a:off x="0" y="4096455"/>
              <a:ext cx="5611813" cy="512056"/>
              <a:chOff x="0" y="4096455"/>
              <a:chExt cx="5611813" cy="512056"/>
            </a:xfrm>
          </p:grpSpPr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id="{BFFB7CA6-93F3-D643-BD08-5D2C84F867C4}"/>
                  </a:ext>
                </a:extLst>
              </p:cNvPr>
              <p:cNvSpPr/>
              <p:nvPr/>
            </p:nvSpPr>
            <p:spPr>
              <a:xfrm>
                <a:off x="0" y="4096455"/>
                <a:ext cx="561181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rapezoid 10">
                <a:extLst>
                  <a:ext uri="{FF2B5EF4-FFF2-40B4-BE49-F238E27FC236}">
                    <a16:creationId xmlns:a16="http://schemas.microsoft.com/office/drawing/2014/main" id="{DD168A52-0903-F192-BC61-6CF7AD044A17}"/>
                  </a:ext>
                </a:extLst>
              </p:cNvPr>
              <p:cNvSpPr txBox="1"/>
              <p:nvPr/>
            </p:nvSpPr>
            <p:spPr>
              <a:xfrm>
                <a:off x="982067" y="4096455"/>
                <a:ext cx="364767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Equipment, Description, Department, WO Type, Initial Status, Created by, Date Created, Reported by, Date Reported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55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D6F2B-94FE-231B-F66D-91AB77878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Comments</a:t>
            </a:r>
          </a:p>
          <a:p>
            <a:endParaRPr lang="en-GB" b="0" dirty="0"/>
          </a:p>
          <a:p>
            <a:r>
              <a:rPr lang="en-GB" b="0" dirty="0"/>
              <a:t>Useful specific information</a:t>
            </a:r>
          </a:p>
          <a:p>
            <a:r>
              <a:rPr lang="en-GB" b="0" dirty="0"/>
              <a:t>Hard to process automatically</a:t>
            </a:r>
          </a:p>
          <a:p>
            <a:r>
              <a:rPr lang="en-GB" b="0" dirty="0"/>
              <a:t>AI could help to propose closing codes</a:t>
            </a:r>
          </a:p>
          <a:p>
            <a:endParaRPr lang="en-GB" b="0" dirty="0"/>
          </a:p>
          <a:p>
            <a:pPr marL="0" indent="0">
              <a:buNone/>
            </a:pPr>
            <a:r>
              <a:rPr lang="en-GB" b="0" dirty="0"/>
              <a:t>Photos</a:t>
            </a:r>
          </a:p>
          <a:p>
            <a:pPr marL="0" indent="0">
              <a:buNone/>
            </a:pPr>
            <a:endParaRPr lang="en-GB" b="0" dirty="0"/>
          </a:p>
          <a:p>
            <a:r>
              <a:rPr lang="en-GB" b="0" dirty="0"/>
              <a:t>"A picture is worth a thousand words"</a:t>
            </a:r>
          </a:p>
          <a:p>
            <a:r>
              <a:rPr lang="en-GB" b="0" dirty="0"/>
              <a:t>Easy to capture with modern smartphones</a:t>
            </a:r>
          </a:p>
          <a:p>
            <a:r>
              <a:rPr lang="en-GB" b="0" dirty="0"/>
              <a:t>Before – during – after images help the later analysis</a:t>
            </a:r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74A832-BE0A-F710-D3FE-1DDA68A3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 what was done</a:t>
            </a:r>
          </a:p>
        </p:txBody>
      </p:sp>
      <p:grpSp>
        <p:nvGrpSpPr>
          <p:cNvPr id="6" name="Diagram group">
            <a:extLst>
              <a:ext uri="{FF2B5EF4-FFF2-40B4-BE49-F238E27FC236}">
                <a16:creationId xmlns:a16="http://schemas.microsoft.com/office/drawing/2014/main" id="{FFFC2514-9DA4-D2F0-9E1E-3332FC1CEC2E}"/>
              </a:ext>
            </a:extLst>
          </p:cNvPr>
          <p:cNvGrpSpPr/>
          <p:nvPr/>
        </p:nvGrpSpPr>
        <p:grpSpPr>
          <a:xfrm>
            <a:off x="6376193" y="3375683"/>
            <a:ext cx="5611813" cy="2560284"/>
            <a:chOff x="0" y="2048227"/>
            <a:chExt cx="5611813" cy="2560284"/>
          </a:xfrm>
          <a:scene3d>
            <a:camera prst="isometricOffAxis2Left" zoom="95000"/>
            <a:lightRig rig="flat" dir="t"/>
          </a:scene3d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085B14-E57C-21D1-CEB7-6399A0292B91}"/>
                </a:ext>
              </a:extLst>
            </p:cNvPr>
            <p:cNvGrpSpPr/>
            <p:nvPr/>
          </p:nvGrpSpPr>
          <p:grpSpPr>
            <a:xfrm>
              <a:off x="1247069" y="2048227"/>
              <a:ext cx="3117673" cy="512056"/>
              <a:chOff x="1247069" y="2048227"/>
              <a:chExt cx="3117673" cy="512056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A76AAC86-D637-29FB-2FAD-242AD60292D0}"/>
                  </a:ext>
                </a:extLst>
              </p:cNvPr>
              <p:cNvSpPr/>
              <p:nvPr/>
            </p:nvSpPr>
            <p:spPr>
              <a:xfrm>
                <a:off x="1247069" y="2048227"/>
                <a:ext cx="3117673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rapezoid 4">
                <a:extLst>
                  <a:ext uri="{FF2B5EF4-FFF2-40B4-BE49-F238E27FC236}">
                    <a16:creationId xmlns:a16="http://schemas.microsoft.com/office/drawing/2014/main" id="{B53DB3EF-D41B-AC43-A351-DF69022590B2}"/>
                  </a:ext>
                </a:extLst>
              </p:cNvPr>
              <p:cNvSpPr txBox="1"/>
              <p:nvPr/>
            </p:nvSpPr>
            <p:spPr>
              <a:xfrm>
                <a:off x="1792662" y="2048227"/>
                <a:ext cx="202648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Comments</a:t>
                </a:r>
                <a:r>
                  <a:rPr lang="en-GB" sz="1100" kern="1200">
                    <a:solidFill>
                      <a:schemeClr val="bg1"/>
                    </a:solidFill>
                  </a:rPr>
                  <a:t>, Documents</a:t>
                </a:r>
                <a:endParaRPr lang="en-GB" sz="11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A215079-C5A1-7CFA-98D2-828ED7B9C744}"/>
                </a:ext>
              </a:extLst>
            </p:cNvPr>
            <p:cNvGrpSpPr/>
            <p:nvPr/>
          </p:nvGrpSpPr>
          <p:grpSpPr>
            <a:xfrm>
              <a:off x="935302" y="2560284"/>
              <a:ext cx="3741208" cy="512056"/>
              <a:chOff x="935302" y="2560284"/>
              <a:chExt cx="3741208" cy="512056"/>
            </a:xfrm>
          </p:grpSpPr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C66D95CB-B0C3-BB18-5846-C9A1D08D715A}"/>
                  </a:ext>
                </a:extLst>
              </p:cNvPr>
              <p:cNvSpPr/>
              <p:nvPr/>
            </p:nvSpPr>
            <p:spPr>
              <a:xfrm>
                <a:off x="935302" y="2560284"/>
                <a:ext cx="3741208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rapezoid 6">
                <a:extLst>
                  <a:ext uri="{FF2B5EF4-FFF2-40B4-BE49-F238E27FC236}">
                    <a16:creationId xmlns:a16="http://schemas.microsoft.com/office/drawing/2014/main" id="{1AA41A6B-DC4F-6B93-C2D4-4CD0DB3C79DC}"/>
                  </a:ext>
                </a:extLst>
              </p:cNvPr>
              <p:cNvSpPr txBox="1"/>
              <p:nvPr/>
            </p:nvSpPr>
            <p:spPr>
              <a:xfrm>
                <a:off x="1590013" y="2560284"/>
                <a:ext cx="2431785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Meter readings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675E43-C14A-67FD-FCD0-28FF5FC84434}"/>
                </a:ext>
              </a:extLst>
            </p:cNvPr>
            <p:cNvGrpSpPr/>
            <p:nvPr/>
          </p:nvGrpSpPr>
          <p:grpSpPr>
            <a:xfrm>
              <a:off x="623534" y="3072341"/>
              <a:ext cx="4364743" cy="512056"/>
              <a:chOff x="623534" y="3072341"/>
              <a:chExt cx="4364743" cy="512056"/>
            </a:xfrm>
          </p:grpSpPr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7B153A5E-73ED-BF05-E59B-FFF00571268F}"/>
                  </a:ext>
                </a:extLst>
              </p:cNvPr>
              <p:cNvSpPr/>
              <p:nvPr/>
            </p:nvSpPr>
            <p:spPr>
              <a:xfrm>
                <a:off x="623534" y="3072341"/>
                <a:ext cx="436474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rapezoid 8">
                <a:extLst>
                  <a:ext uri="{FF2B5EF4-FFF2-40B4-BE49-F238E27FC236}">
                    <a16:creationId xmlns:a16="http://schemas.microsoft.com/office/drawing/2014/main" id="{73BB1A4D-5E70-7BF7-C003-2C39F5F8E25E}"/>
                  </a:ext>
                </a:extLst>
              </p:cNvPr>
              <p:cNvSpPr txBox="1"/>
              <p:nvPr/>
            </p:nvSpPr>
            <p:spPr>
              <a:xfrm>
                <a:off x="1387364" y="3072341"/>
                <a:ext cx="2837083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Closing codes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7A4A9B9-BC78-F6E0-210F-ED9253ADEE8E}"/>
                </a:ext>
              </a:extLst>
            </p:cNvPr>
            <p:cNvGrpSpPr/>
            <p:nvPr/>
          </p:nvGrpSpPr>
          <p:grpSpPr>
            <a:xfrm>
              <a:off x="311767" y="3584398"/>
              <a:ext cx="4988278" cy="512056"/>
              <a:chOff x="311767" y="3584398"/>
              <a:chExt cx="4988278" cy="512056"/>
            </a:xfrm>
          </p:grpSpPr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46F4B789-8D60-2776-F908-F17B70E8E54F}"/>
                  </a:ext>
                </a:extLst>
              </p:cNvPr>
              <p:cNvSpPr/>
              <p:nvPr/>
            </p:nvSpPr>
            <p:spPr>
              <a:xfrm>
                <a:off x="311767" y="3584398"/>
                <a:ext cx="4988278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rapezoid 10">
                <a:extLst>
                  <a:ext uri="{FF2B5EF4-FFF2-40B4-BE49-F238E27FC236}">
                    <a16:creationId xmlns:a16="http://schemas.microsoft.com/office/drawing/2014/main" id="{810159A4-155F-5F7F-33BF-E24C6B16309A}"/>
                  </a:ext>
                </a:extLst>
              </p:cNvPr>
              <p:cNvSpPr txBox="1"/>
              <p:nvPr/>
            </p:nvSpPr>
            <p:spPr>
              <a:xfrm>
                <a:off x="1184716" y="3584398"/>
                <a:ext cx="324238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Requested dates, Scheduled dates, Start &amp; End dates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AFA6926-40DD-C23B-BB5D-758321865356}"/>
                </a:ext>
              </a:extLst>
            </p:cNvPr>
            <p:cNvGrpSpPr/>
            <p:nvPr/>
          </p:nvGrpSpPr>
          <p:grpSpPr>
            <a:xfrm>
              <a:off x="0" y="4096455"/>
              <a:ext cx="5611813" cy="512056"/>
              <a:chOff x="0" y="4096455"/>
              <a:chExt cx="5611813" cy="512056"/>
            </a:xfrm>
          </p:grpSpPr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4E6029BE-F311-D8BB-C0FF-C6AE63528FC3}"/>
                  </a:ext>
                </a:extLst>
              </p:cNvPr>
              <p:cNvSpPr/>
              <p:nvPr/>
            </p:nvSpPr>
            <p:spPr>
              <a:xfrm>
                <a:off x="0" y="4096455"/>
                <a:ext cx="561181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6D47AA51-4A64-77DD-5059-DB3A15E43B07}"/>
                  </a:ext>
                </a:extLst>
              </p:cNvPr>
              <p:cNvSpPr txBox="1"/>
              <p:nvPr/>
            </p:nvSpPr>
            <p:spPr>
              <a:xfrm>
                <a:off x="982067" y="4096455"/>
                <a:ext cx="364767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Equipment, Description, Department, WO Type, Initial Status, Created by, Date Created, Reported by, Date Reported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118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C6DC98-2BF3-B3AE-0226-219E40754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964" y="1592263"/>
            <a:ext cx="4109048" cy="46085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Quick overview of already entered comments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When and by whom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Easy to add new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Simple to email WO link to colleagues for information or to request more details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25CF60-6390-D093-449F-3FD20495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Easy to capture WO conversations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77EEB-843B-0781-EBF6-3965B54D4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91" t="18595" r="895" b="34191"/>
          <a:stretch/>
        </p:blipFill>
        <p:spPr>
          <a:xfrm>
            <a:off x="580324" y="1996804"/>
            <a:ext cx="4248936" cy="2864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5226A-550A-F3D5-95BF-972CE16A0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2" t="14642" r="57164" b="28168"/>
          <a:stretch/>
        </p:blipFill>
        <p:spPr>
          <a:xfrm>
            <a:off x="5474068" y="1996805"/>
            <a:ext cx="1596140" cy="28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6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DA7BFD-13EC-DEBC-E47F-C624A347B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Activity information provides a quantum leap in the work order data</a:t>
            </a:r>
          </a:p>
          <a:p>
            <a:pPr marL="0" indent="0">
              <a:buNone/>
            </a:pPr>
            <a:endParaRPr lang="en-GB" b="0" dirty="0"/>
          </a:p>
          <a:p>
            <a:r>
              <a:rPr lang="en-GB" b="0" dirty="0"/>
              <a:t>More employee related information: </a:t>
            </a:r>
            <a:br>
              <a:rPr lang="en-GB" b="0" dirty="0"/>
            </a:br>
            <a:r>
              <a:rPr lang="en-GB" b="0" dirty="0"/>
              <a:t>trades, required people and time estimates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More complete description of the work</a:t>
            </a:r>
          </a:p>
          <a:p>
            <a:endParaRPr lang="en-GB" b="0" dirty="0"/>
          </a:p>
          <a:p>
            <a:r>
              <a:rPr lang="en-GB" b="0" dirty="0"/>
              <a:t>Opens possibility to more detailed data recording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75AB23-079F-43C3-611C-6ECA0F01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</a:t>
            </a:r>
          </a:p>
        </p:txBody>
      </p:sp>
      <p:grpSp>
        <p:nvGrpSpPr>
          <p:cNvPr id="6" name="Diagram group">
            <a:extLst>
              <a:ext uri="{FF2B5EF4-FFF2-40B4-BE49-F238E27FC236}">
                <a16:creationId xmlns:a16="http://schemas.microsoft.com/office/drawing/2014/main" id="{79D28105-1653-E0A3-8F9B-751463C74730}"/>
              </a:ext>
            </a:extLst>
          </p:cNvPr>
          <p:cNvGrpSpPr/>
          <p:nvPr/>
        </p:nvGrpSpPr>
        <p:grpSpPr>
          <a:xfrm>
            <a:off x="6376193" y="2897703"/>
            <a:ext cx="5611813" cy="3072341"/>
            <a:chOff x="0" y="1536170"/>
            <a:chExt cx="5611813" cy="3072341"/>
          </a:xfrm>
          <a:scene3d>
            <a:camera prst="isometricOffAxis2Left" zoom="95000"/>
            <a:lightRig rig="flat" dir="t"/>
          </a:scene3d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1EE461-D8D7-EB99-4EC5-C2141907EB3C}"/>
                </a:ext>
              </a:extLst>
            </p:cNvPr>
            <p:cNvGrpSpPr/>
            <p:nvPr/>
          </p:nvGrpSpPr>
          <p:grpSpPr>
            <a:xfrm>
              <a:off x="1558836" y="1536170"/>
              <a:ext cx="2494139" cy="512056"/>
              <a:chOff x="1558836" y="1536170"/>
              <a:chExt cx="2494139" cy="512056"/>
            </a:xfrm>
          </p:grpSpPr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2103CE08-7227-9D54-4664-95E1B8A9E1E1}"/>
                  </a:ext>
                </a:extLst>
              </p:cNvPr>
              <p:cNvSpPr/>
              <p:nvPr/>
            </p:nvSpPr>
            <p:spPr>
              <a:xfrm>
                <a:off x="1558836" y="1536170"/>
                <a:ext cx="2494139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rapezoid 4">
                <a:extLst>
                  <a:ext uri="{FF2B5EF4-FFF2-40B4-BE49-F238E27FC236}">
                    <a16:creationId xmlns:a16="http://schemas.microsoft.com/office/drawing/2014/main" id="{34D74313-BF3E-BCC1-0AD7-5A4C7811E533}"/>
                  </a:ext>
                </a:extLst>
              </p:cNvPr>
              <p:cNvSpPr txBox="1"/>
              <p:nvPr/>
            </p:nvSpPr>
            <p:spPr>
              <a:xfrm>
                <a:off x="1995311" y="1536170"/>
                <a:ext cx="162119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Activities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4EE144-94BF-B1CE-58C8-029252F70BF9}"/>
                </a:ext>
              </a:extLst>
            </p:cNvPr>
            <p:cNvGrpSpPr/>
            <p:nvPr/>
          </p:nvGrpSpPr>
          <p:grpSpPr>
            <a:xfrm>
              <a:off x="1247069" y="2048227"/>
              <a:ext cx="3117673" cy="512056"/>
              <a:chOff x="1247069" y="2048227"/>
              <a:chExt cx="3117673" cy="512056"/>
            </a:xfrm>
          </p:grpSpPr>
          <p:sp>
            <p:nvSpPr>
              <p:cNvPr id="21" name="Trapezoid 20">
                <a:extLst>
                  <a:ext uri="{FF2B5EF4-FFF2-40B4-BE49-F238E27FC236}">
                    <a16:creationId xmlns:a16="http://schemas.microsoft.com/office/drawing/2014/main" id="{4BAE8C32-866F-DBB1-A7A6-D775CD35AF4C}"/>
                  </a:ext>
                </a:extLst>
              </p:cNvPr>
              <p:cNvSpPr/>
              <p:nvPr/>
            </p:nvSpPr>
            <p:spPr>
              <a:xfrm>
                <a:off x="1247069" y="2048227"/>
                <a:ext cx="3117673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rapezoid 6">
                <a:extLst>
                  <a:ext uri="{FF2B5EF4-FFF2-40B4-BE49-F238E27FC236}">
                    <a16:creationId xmlns:a16="http://schemas.microsoft.com/office/drawing/2014/main" id="{33340F76-B928-0131-AAB9-75710517C27F}"/>
                  </a:ext>
                </a:extLst>
              </p:cNvPr>
              <p:cNvSpPr txBox="1"/>
              <p:nvPr/>
            </p:nvSpPr>
            <p:spPr>
              <a:xfrm>
                <a:off x="1792662" y="2048227"/>
                <a:ext cx="202648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Comments</a:t>
                </a:r>
                <a:r>
                  <a:rPr lang="en-GB" sz="1100" kern="1200">
                    <a:solidFill>
                      <a:schemeClr val="bg1"/>
                    </a:solidFill>
                  </a:rPr>
                  <a:t>, Documents</a:t>
                </a:r>
                <a:endParaRPr lang="en-GB" sz="11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57FD30D-6FC6-17B3-DA12-17660B0F9F14}"/>
                </a:ext>
              </a:extLst>
            </p:cNvPr>
            <p:cNvGrpSpPr/>
            <p:nvPr/>
          </p:nvGrpSpPr>
          <p:grpSpPr>
            <a:xfrm>
              <a:off x="935302" y="2560284"/>
              <a:ext cx="3741208" cy="512056"/>
              <a:chOff x="935302" y="2560284"/>
              <a:chExt cx="3741208" cy="512056"/>
            </a:xfrm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667D7-2C08-BB4F-5A98-FFE444E2B1EC}"/>
                  </a:ext>
                </a:extLst>
              </p:cNvPr>
              <p:cNvSpPr/>
              <p:nvPr/>
            </p:nvSpPr>
            <p:spPr>
              <a:xfrm>
                <a:off x="935302" y="2560284"/>
                <a:ext cx="3741208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rapezoid 8">
                <a:extLst>
                  <a:ext uri="{FF2B5EF4-FFF2-40B4-BE49-F238E27FC236}">
                    <a16:creationId xmlns:a16="http://schemas.microsoft.com/office/drawing/2014/main" id="{4DD902D2-AFAE-0836-2366-A1DB27927F4B}"/>
                  </a:ext>
                </a:extLst>
              </p:cNvPr>
              <p:cNvSpPr txBox="1"/>
              <p:nvPr/>
            </p:nvSpPr>
            <p:spPr>
              <a:xfrm>
                <a:off x="1590013" y="2560284"/>
                <a:ext cx="2431785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Meter readings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4F358C0-A86E-9483-7889-EDCC7D2A1756}"/>
                </a:ext>
              </a:extLst>
            </p:cNvPr>
            <p:cNvGrpSpPr/>
            <p:nvPr/>
          </p:nvGrpSpPr>
          <p:grpSpPr>
            <a:xfrm>
              <a:off x="623534" y="3072341"/>
              <a:ext cx="4364743" cy="512056"/>
              <a:chOff x="623534" y="3072341"/>
              <a:chExt cx="4364743" cy="512056"/>
            </a:xfrm>
          </p:grpSpPr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F8015F94-83BB-FA7E-5BE6-56A375AD1ECF}"/>
                  </a:ext>
                </a:extLst>
              </p:cNvPr>
              <p:cNvSpPr/>
              <p:nvPr/>
            </p:nvSpPr>
            <p:spPr>
              <a:xfrm>
                <a:off x="623534" y="3072341"/>
                <a:ext cx="436474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rapezoid 10">
                <a:extLst>
                  <a:ext uri="{FF2B5EF4-FFF2-40B4-BE49-F238E27FC236}">
                    <a16:creationId xmlns:a16="http://schemas.microsoft.com/office/drawing/2014/main" id="{DD52D104-71DF-4EBC-3441-C65A1FB7564E}"/>
                  </a:ext>
                </a:extLst>
              </p:cNvPr>
              <p:cNvSpPr txBox="1"/>
              <p:nvPr/>
            </p:nvSpPr>
            <p:spPr>
              <a:xfrm>
                <a:off x="1387364" y="3072341"/>
                <a:ext cx="2837083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Closing codes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7DF683-8EBA-7488-1369-39BA32571C65}"/>
                </a:ext>
              </a:extLst>
            </p:cNvPr>
            <p:cNvGrpSpPr/>
            <p:nvPr/>
          </p:nvGrpSpPr>
          <p:grpSpPr>
            <a:xfrm>
              <a:off x="311767" y="3584398"/>
              <a:ext cx="4988278" cy="512056"/>
              <a:chOff x="311767" y="3584398"/>
              <a:chExt cx="4988278" cy="512056"/>
            </a:xfrm>
          </p:grpSpPr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CD944905-FBBE-3BF7-70BC-F2E0C07F72AA}"/>
                  </a:ext>
                </a:extLst>
              </p:cNvPr>
              <p:cNvSpPr/>
              <p:nvPr/>
            </p:nvSpPr>
            <p:spPr>
              <a:xfrm>
                <a:off x="311767" y="3584398"/>
                <a:ext cx="4988278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Trapezoid 12">
                <a:extLst>
                  <a:ext uri="{FF2B5EF4-FFF2-40B4-BE49-F238E27FC236}">
                    <a16:creationId xmlns:a16="http://schemas.microsoft.com/office/drawing/2014/main" id="{BAE1D07F-A790-5C05-6F37-14187C058F1D}"/>
                  </a:ext>
                </a:extLst>
              </p:cNvPr>
              <p:cNvSpPr txBox="1"/>
              <p:nvPr/>
            </p:nvSpPr>
            <p:spPr>
              <a:xfrm>
                <a:off x="1184716" y="3584398"/>
                <a:ext cx="324238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Requested dates, Scheduled dates, Start &amp; End dates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B7D2D0-725F-0B9F-E107-D1F3DF3E3D28}"/>
                </a:ext>
              </a:extLst>
            </p:cNvPr>
            <p:cNvGrpSpPr/>
            <p:nvPr/>
          </p:nvGrpSpPr>
          <p:grpSpPr>
            <a:xfrm>
              <a:off x="0" y="4096455"/>
              <a:ext cx="5611813" cy="512056"/>
              <a:chOff x="0" y="4096455"/>
              <a:chExt cx="5611813" cy="512056"/>
            </a:xfrm>
          </p:grpSpPr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C84366ED-6200-79B2-5F21-C901804731AC}"/>
                  </a:ext>
                </a:extLst>
              </p:cNvPr>
              <p:cNvSpPr/>
              <p:nvPr/>
            </p:nvSpPr>
            <p:spPr>
              <a:xfrm>
                <a:off x="0" y="4096455"/>
                <a:ext cx="561181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rapezoid 14">
                <a:extLst>
                  <a:ext uri="{FF2B5EF4-FFF2-40B4-BE49-F238E27FC236}">
                    <a16:creationId xmlns:a16="http://schemas.microsoft.com/office/drawing/2014/main" id="{2C8D1D4E-D8B9-0DD0-8277-D9CC232BF06E}"/>
                  </a:ext>
                </a:extLst>
              </p:cNvPr>
              <p:cNvSpPr txBox="1"/>
              <p:nvPr/>
            </p:nvSpPr>
            <p:spPr>
              <a:xfrm>
                <a:off x="982067" y="4096455"/>
                <a:ext cx="364767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Equipment, Description, Department, WO Type, Initial Status, Created by, Date Created, Reported by, Date Reported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519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DE21E-0A4B-F1DE-C55A-B9CDEDEB6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741B8-BF99-21C2-C683-20694D5B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Activity information provides a quantum leap in the work order data</a:t>
            </a:r>
          </a:p>
          <a:p>
            <a:pPr marL="0" indent="0">
              <a:buNone/>
            </a:pPr>
            <a:endParaRPr lang="en-GB" b="0" dirty="0"/>
          </a:p>
          <a:p>
            <a:r>
              <a:rPr lang="en-GB" b="0" dirty="0"/>
              <a:t>Possibility to record who did what and when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Ad-hoc or Material list based</a:t>
            </a:r>
            <a:br>
              <a:rPr lang="en-GB" b="0" dirty="0"/>
            </a:br>
            <a:r>
              <a:rPr lang="en-GB" b="0" dirty="0"/>
              <a:t>part usage with direct issue</a:t>
            </a:r>
          </a:p>
          <a:p>
            <a:endParaRPr lang="en-GB" b="0" dirty="0"/>
          </a:p>
          <a:p>
            <a:r>
              <a:rPr lang="en-GB" b="0" dirty="0"/>
              <a:t>Additional cost recording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DECD44-CB2D-1B18-F1F2-93E92E50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elements in activities</a:t>
            </a:r>
          </a:p>
        </p:txBody>
      </p:sp>
      <p:grpSp>
        <p:nvGrpSpPr>
          <p:cNvPr id="25" name="Diagram group">
            <a:extLst>
              <a:ext uri="{FF2B5EF4-FFF2-40B4-BE49-F238E27FC236}">
                <a16:creationId xmlns:a16="http://schemas.microsoft.com/office/drawing/2014/main" id="{E3DF1BA4-C1C4-A67A-3BE4-78892A36C41D}"/>
              </a:ext>
            </a:extLst>
          </p:cNvPr>
          <p:cNvGrpSpPr/>
          <p:nvPr/>
        </p:nvGrpSpPr>
        <p:grpSpPr>
          <a:xfrm>
            <a:off x="6376193" y="2414903"/>
            <a:ext cx="5611813" cy="3584398"/>
            <a:chOff x="0" y="1024113"/>
            <a:chExt cx="5611813" cy="3584398"/>
          </a:xfrm>
          <a:scene3d>
            <a:camera prst="isometricOffAxis2Left" zoom="95000"/>
            <a:lightRig rig="flat" dir="t"/>
          </a:scene3d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F79F10F-DDCC-05DB-3F18-6CFA12B830F4}"/>
                </a:ext>
              </a:extLst>
            </p:cNvPr>
            <p:cNvGrpSpPr/>
            <p:nvPr/>
          </p:nvGrpSpPr>
          <p:grpSpPr>
            <a:xfrm>
              <a:off x="1870604" y="1024113"/>
              <a:ext cx="1870604" cy="512056"/>
              <a:chOff x="1870604" y="1024113"/>
              <a:chExt cx="1870604" cy="512056"/>
            </a:xfrm>
          </p:grpSpPr>
          <p:sp>
            <p:nvSpPr>
              <p:cNvPr id="45" name="Trapezoid 44">
                <a:extLst>
                  <a:ext uri="{FF2B5EF4-FFF2-40B4-BE49-F238E27FC236}">
                    <a16:creationId xmlns:a16="http://schemas.microsoft.com/office/drawing/2014/main" id="{2CE9BA74-0DE7-74DA-78B0-AFCD56AE8925}"/>
                  </a:ext>
                </a:extLst>
              </p:cNvPr>
              <p:cNvSpPr/>
              <p:nvPr/>
            </p:nvSpPr>
            <p:spPr>
              <a:xfrm>
                <a:off x="1870604" y="1024113"/>
                <a:ext cx="1870604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rapezoid 4">
                <a:extLst>
                  <a:ext uri="{FF2B5EF4-FFF2-40B4-BE49-F238E27FC236}">
                    <a16:creationId xmlns:a16="http://schemas.microsoft.com/office/drawing/2014/main" id="{EE75FC10-3808-701E-F05D-08DAD8C0EEE0}"/>
                  </a:ext>
                </a:extLst>
              </p:cNvPr>
              <p:cNvSpPr txBox="1"/>
              <p:nvPr/>
            </p:nvSpPr>
            <p:spPr>
              <a:xfrm>
                <a:off x="2197960" y="1024113"/>
                <a:ext cx="1215892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Part Usage, Booked Hours, Extra Cost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9C53BD5-7760-81D8-6C32-17EA57C3D5C0}"/>
                </a:ext>
              </a:extLst>
            </p:cNvPr>
            <p:cNvGrpSpPr/>
            <p:nvPr/>
          </p:nvGrpSpPr>
          <p:grpSpPr>
            <a:xfrm>
              <a:off x="1558836" y="1536170"/>
              <a:ext cx="2494139" cy="512056"/>
              <a:chOff x="1558836" y="1536170"/>
              <a:chExt cx="2494139" cy="512056"/>
            </a:xfrm>
          </p:grpSpPr>
          <p:sp>
            <p:nvSpPr>
              <p:cNvPr id="43" name="Trapezoid 42">
                <a:extLst>
                  <a:ext uri="{FF2B5EF4-FFF2-40B4-BE49-F238E27FC236}">
                    <a16:creationId xmlns:a16="http://schemas.microsoft.com/office/drawing/2014/main" id="{BF4F34F3-4370-5B82-1E44-D42E2A19E3DA}"/>
                  </a:ext>
                </a:extLst>
              </p:cNvPr>
              <p:cNvSpPr/>
              <p:nvPr/>
            </p:nvSpPr>
            <p:spPr>
              <a:xfrm>
                <a:off x="1558836" y="1536170"/>
                <a:ext cx="2494139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Trapezoid 6">
                <a:extLst>
                  <a:ext uri="{FF2B5EF4-FFF2-40B4-BE49-F238E27FC236}">
                    <a16:creationId xmlns:a16="http://schemas.microsoft.com/office/drawing/2014/main" id="{D763C92B-0E5F-5EE5-4A22-7DF143684462}"/>
                  </a:ext>
                </a:extLst>
              </p:cNvPr>
              <p:cNvSpPr txBox="1"/>
              <p:nvPr/>
            </p:nvSpPr>
            <p:spPr>
              <a:xfrm>
                <a:off x="1995311" y="1536170"/>
                <a:ext cx="162119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Activities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3A4A5C9-1663-158F-CDA6-5266550C8A5D}"/>
                </a:ext>
              </a:extLst>
            </p:cNvPr>
            <p:cNvGrpSpPr/>
            <p:nvPr/>
          </p:nvGrpSpPr>
          <p:grpSpPr>
            <a:xfrm>
              <a:off x="1247069" y="2048227"/>
              <a:ext cx="3117673" cy="512056"/>
              <a:chOff x="1247069" y="2048227"/>
              <a:chExt cx="3117673" cy="512056"/>
            </a:xfrm>
          </p:grpSpPr>
          <p:sp>
            <p:nvSpPr>
              <p:cNvPr id="41" name="Trapezoid 40">
                <a:extLst>
                  <a:ext uri="{FF2B5EF4-FFF2-40B4-BE49-F238E27FC236}">
                    <a16:creationId xmlns:a16="http://schemas.microsoft.com/office/drawing/2014/main" id="{ED98617F-3BF6-6750-88AA-3F50D7E0EC2B}"/>
                  </a:ext>
                </a:extLst>
              </p:cNvPr>
              <p:cNvSpPr/>
              <p:nvPr/>
            </p:nvSpPr>
            <p:spPr>
              <a:xfrm>
                <a:off x="1247069" y="2048227"/>
                <a:ext cx="3117673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rapezoid 8">
                <a:extLst>
                  <a:ext uri="{FF2B5EF4-FFF2-40B4-BE49-F238E27FC236}">
                    <a16:creationId xmlns:a16="http://schemas.microsoft.com/office/drawing/2014/main" id="{BA89831A-25F7-6364-C65F-CACEBEAE1CBC}"/>
                  </a:ext>
                </a:extLst>
              </p:cNvPr>
              <p:cNvSpPr txBox="1"/>
              <p:nvPr/>
            </p:nvSpPr>
            <p:spPr>
              <a:xfrm>
                <a:off x="1792662" y="2048227"/>
                <a:ext cx="202648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Comments</a:t>
                </a:r>
                <a:r>
                  <a:rPr lang="en-GB" sz="1100" kern="1200">
                    <a:solidFill>
                      <a:schemeClr val="bg1"/>
                    </a:solidFill>
                  </a:rPr>
                  <a:t>, Documents</a:t>
                </a:r>
                <a:endParaRPr lang="en-GB" sz="11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BA7B0F0-B204-815E-7C45-98808440A3E7}"/>
                </a:ext>
              </a:extLst>
            </p:cNvPr>
            <p:cNvGrpSpPr/>
            <p:nvPr/>
          </p:nvGrpSpPr>
          <p:grpSpPr>
            <a:xfrm>
              <a:off x="935302" y="2560284"/>
              <a:ext cx="3741208" cy="512056"/>
              <a:chOff x="935302" y="2560284"/>
              <a:chExt cx="3741208" cy="512056"/>
            </a:xfrm>
          </p:grpSpPr>
          <p:sp>
            <p:nvSpPr>
              <p:cNvPr id="39" name="Trapezoid 38">
                <a:extLst>
                  <a:ext uri="{FF2B5EF4-FFF2-40B4-BE49-F238E27FC236}">
                    <a16:creationId xmlns:a16="http://schemas.microsoft.com/office/drawing/2014/main" id="{4B7A1657-4494-2AB4-7557-65CB721D1B38}"/>
                  </a:ext>
                </a:extLst>
              </p:cNvPr>
              <p:cNvSpPr/>
              <p:nvPr/>
            </p:nvSpPr>
            <p:spPr>
              <a:xfrm>
                <a:off x="935302" y="2560284"/>
                <a:ext cx="3741208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rapezoid 10">
                <a:extLst>
                  <a:ext uri="{FF2B5EF4-FFF2-40B4-BE49-F238E27FC236}">
                    <a16:creationId xmlns:a16="http://schemas.microsoft.com/office/drawing/2014/main" id="{CA4F5EB9-F2CE-8A3F-8CBC-01E37084433F}"/>
                  </a:ext>
                </a:extLst>
              </p:cNvPr>
              <p:cNvSpPr txBox="1"/>
              <p:nvPr/>
            </p:nvSpPr>
            <p:spPr>
              <a:xfrm>
                <a:off x="1590013" y="2560284"/>
                <a:ext cx="2431785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Meter readings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ED487AE-C471-07AE-DC47-02AF46A269B3}"/>
                </a:ext>
              </a:extLst>
            </p:cNvPr>
            <p:cNvGrpSpPr/>
            <p:nvPr/>
          </p:nvGrpSpPr>
          <p:grpSpPr>
            <a:xfrm>
              <a:off x="623534" y="3072341"/>
              <a:ext cx="4364743" cy="512056"/>
              <a:chOff x="623534" y="3072341"/>
              <a:chExt cx="4364743" cy="512056"/>
            </a:xfrm>
          </p:grpSpPr>
          <p:sp>
            <p:nvSpPr>
              <p:cNvPr id="37" name="Trapezoid 36">
                <a:extLst>
                  <a:ext uri="{FF2B5EF4-FFF2-40B4-BE49-F238E27FC236}">
                    <a16:creationId xmlns:a16="http://schemas.microsoft.com/office/drawing/2014/main" id="{38C5E620-19A1-8E60-EBFC-35DD329EE4D8}"/>
                  </a:ext>
                </a:extLst>
              </p:cNvPr>
              <p:cNvSpPr/>
              <p:nvPr/>
            </p:nvSpPr>
            <p:spPr>
              <a:xfrm>
                <a:off x="623534" y="3072341"/>
                <a:ext cx="436474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rapezoid 12">
                <a:extLst>
                  <a:ext uri="{FF2B5EF4-FFF2-40B4-BE49-F238E27FC236}">
                    <a16:creationId xmlns:a16="http://schemas.microsoft.com/office/drawing/2014/main" id="{A6CC8EA6-A043-8580-9316-54C75C8BDDBA}"/>
                  </a:ext>
                </a:extLst>
              </p:cNvPr>
              <p:cNvSpPr txBox="1"/>
              <p:nvPr/>
            </p:nvSpPr>
            <p:spPr>
              <a:xfrm>
                <a:off x="1387364" y="3072341"/>
                <a:ext cx="2837083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Closing codes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7257649-1F98-6795-FD5E-EB4D88EAB655}"/>
                </a:ext>
              </a:extLst>
            </p:cNvPr>
            <p:cNvGrpSpPr/>
            <p:nvPr/>
          </p:nvGrpSpPr>
          <p:grpSpPr>
            <a:xfrm>
              <a:off x="311767" y="3584398"/>
              <a:ext cx="4988278" cy="512056"/>
              <a:chOff x="311767" y="3584398"/>
              <a:chExt cx="4988278" cy="512056"/>
            </a:xfrm>
          </p:grpSpPr>
          <p:sp>
            <p:nvSpPr>
              <p:cNvPr id="35" name="Trapezoid 34">
                <a:extLst>
                  <a:ext uri="{FF2B5EF4-FFF2-40B4-BE49-F238E27FC236}">
                    <a16:creationId xmlns:a16="http://schemas.microsoft.com/office/drawing/2014/main" id="{419FEDE1-1138-6808-D0AF-7C92FF3700DD}"/>
                  </a:ext>
                </a:extLst>
              </p:cNvPr>
              <p:cNvSpPr/>
              <p:nvPr/>
            </p:nvSpPr>
            <p:spPr>
              <a:xfrm>
                <a:off x="311767" y="3584398"/>
                <a:ext cx="4988278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rapezoid 14">
                <a:extLst>
                  <a:ext uri="{FF2B5EF4-FFF2-40B4-BE49-F238E27FC236}">
                    <a16:creationId xmlns:a16="http://schemas.microsoft.com/office/drawing/2014/main" id="{2FF178A1-7CD5-BC0D-E23B-9B9EF46025CC}"/>
                  </a:ext>
                </a:extLst>
              </p:cNvPr>
              <p:cNvSpPr txBox="1"/>
              <p:nvPr/>
            </p:nvSpPr>
            <p:spPr>
              <a:xfrm>
                <a:off x="1184716" y="3584398"/>
                <a:ext cx="324238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Requested dates, Scheduled dates, Start &amp; End dates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75B1D1D-101E-6762-BC4D-023E4ACEA3B9}"/>
                </a:ext>
              </a:extLst>
            </p:cNvPr>
            <p:cNvGrpSpPr/>
            <p:nvPr/>
          </p:nvGrpSpPr>
          <p:grpSpPr>
            <a:xfrm>
              <a:off x="0" y="4096455"/>
              <a:ext cx="5611813" cy="512056"/>
              <a:chOff x="0" y="4096455"/>
              <a:chExt cx="5611813" cy="512056"/>
            </a:xfrm>
          </p:grpSpPr>
          <p:sp>
            <p:nvSpPr>
              <p:cNvPr id="33" name="Trapezoid 32">
                <a:extLst>
                  <a:ext uri="{FF2B5EF4-FFF2-40B4-BE49-F238E27FC236}">
                    <a16:creationId xmlns:a16="http://schemas.microsoft.com/office/drawing/2014/main" id="{ED838290-F94E-F722-D15A-38F03019099F}"/>
                  </a:ext>
                </a:extLst>
              </p:cNvPr>
              <p:cNvSpPr/>
              <p:nvPr/>
            </p:nvSpPr>
            <p:spPr>
              <a:xfrm>
                <a:off x="0" y="4096455"/>
                <a:ext cx="561181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rapezoid 16">
                <a:extLst>
                  <a:ext uri="{FF2B5EF4-FFF2-40B4-BE49-F238E27FC236}">
                    <a16:creationId xmlns:a16="http://schemas.microsoft.com/office/drawing/2014/main" id="{3B367E12-5229-1C89-431E-DB923B13620C}"/>
                  </a:ext>
                </a:extLst>
              </p:cNvPr>
              <p:cNvSpPr txBox="1"/>
              <p:nvPr/>
            </p:nvSpPr>
            <p:spPr>
              <a:xfrm>
                <a:off x="982067" y="4096455"/>
                <a:ext cx="364767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Equipment, Description, Department, WO Type, Initial Status, Created by, Date Created, Reported by, Date Reported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375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864C90-877C-4171-D852-3368EF7C7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Less and less stores have dedicated storekeepers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Self service issue is preferred</a:t>
            </a:r>
          </a:p>
          <a:p>
            <a:endParaRPr lang="en-GB" b="0" dirty="0"/>
          </a:p>
          <a:p>
            <a:r>
              <a:rPr lang="en-GB" b="0" dirty="0"/>
              <a:t>Direct issue in</a:t>
            </a:r>
            <a:br>
              <a:rPr lang="en-GB" b="0" dirty="0"/>
            </a:br>
            <a:r>
              <a:rPr lang="en-GB" b="0" dirty="0"/>
              <a:t>work order</a:t>
            </a:r>
            <a:br>
              <a:rPr lang="en-GB" b="0" dirty="0"/>
            </a:br>
            <a:r>
              <a:rPr lang="en-GB" b="0" dirty="0"/>
              <a:t>the most timely</a:t>
            </a:r>
            <a:br>
              <a:rPr lang="en-GB" b="0" dirty="0"/>
            </a:br>
            <a:r>
              <a:rPr lang="en-GB" b="0" dirty="0"/>
              <a:t>way to record 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E068F1-4C08-8353-8D41-927AC05C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usage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213118D-4DFA-A8C1-200E-2A6481F9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r="20409"/>
          <a:stretch>
            <a:fillRect/>
          </a:stretch>
        </p:blipFill>
        <p:spPr bwMode="auto">
          <a:xfrm>
            <a:off x="6977886" y="855407"/>
            <a:ext cx="4329133" cy="4881716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5DC751D-2F44-3B42-5428-51F1AC33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17" y="4085670"/>
            <a:ext cx="2477180" cy="1651453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E5EA6-65C7-22A0-9AD9-4B23DFEA7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07" y="2864922"/>
            <a:ext cx="3765345" cy="30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1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2F8504-39B4-7426-525E-A8946FAE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6787290" cy="46085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b="0" dirty="0"/>
              <a:t>Structured information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Helps guiding during the activity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Possibility to enter notes and to create follow-up work orders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Checklists items grouped by activities and/or equipment (for route work orders)</a:t>
            </a:r>
          </a:p>
          <a:p>
            <a:pPr>
              <a:spcBef>
                <a:spcPts val="1200"/>
              </a:spcBef>
            </a:pPr>
            <a:r>
              <a:rPr lang="en-US" sz="2000" b="0" dirty="0"/>
              <a:t>Supporting e-signatures for formal processes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69BCB-583F-34F6-1889-D690F0F8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Detailed activities: Checklists</a:t>
            </a:r>
          </a:p>
        </p:txBody>
      </p:sp>
      <p:grpSp>
        <p:nvGrpSpPr>
          <p:cNvPr id="8" name="Diagram group">
            <a:extLst>
              <a:ext uri="{FF2B5EF4-FFF2-40B4-BE49-F238E27FC236}">
                <a16:creationId xmlns:a16="http://schemas.microsoft.com/office/drawing/2014/main" id="{7F1A50DF-2437-5578-9A3C-8E4F96BEC03C}"/>
              </a:ext>
            </a:extLst>
          </p:cNvPr>
          <p:cNvGrpSpPr/>
          <p:nvPr/>
        </p:nvGrpSpPr>
        <p:grpSpPr>
          <a:xfrm>
            <a:off x="6375874" y="1962808"/>
            <a:ext cx="5611813" cy="4096455"/>
            <a:chOff x="0" y="512056"/>
            <a:chExt cx="5611813" cy="4096455"/>
          </a:xfrm>
          <a:scene3d>
            <a:camera prst="isometricOffAxis2Left" zoom="95000"/>
            <a:lightRig rig="flat" dir="t"/>
          </a:scene3d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C9A135-FB6D-BDE4-64E1-3DE1CE254263}"/>
                </a:ext>
              </a:extLst>
            </p:cNvPr>
            <p:cNvGrpSpPr/>
            <p:nvPr/>
          </p:nvGrpSpPr>
          <p:grpSpPr>
            <a:xfrm>
              <a:off x="2182371" y="512056"/>
              <a:ext cx="1247069" cy="512056"/>
              <a:chOff x="2182371" y="512056"/>
              <a:chExt cx="1247069" cy="512056"/>
            </a:xfrm>
          </p:grpSpPr>
          <p:sp>
            <p:nvSpPr>
              <p:cNvPr id="31" name="Trapezoid 30">
                <a:extLst>
                  <a:ext uri="{FF2B5EF4-FFF2-40B4-BE49-F238E27FC236}">
                    <a16:creationId xmlns:a16="http://schemas.microsoft.com/office/drawing/2014/main" id="{B99F4B04-247E-9843-9FF5-F5EDA523FB65}"/>
                  </a:ext>
                </a:extLst>
              </p:cNvPr>
              <p:cNvSpPr/>
              <p:nvPr/>
            </p:nvSpPr>
            <p:spPr>
              <a:xfrm>
                <a:off x="2182371" y="512056"/>
                <a:ext cx="1247069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rapezoid 4">
                <a:extLst>
                  <a:ext uri="{FF2B5EF4-FFF2-40B4-BE49-F238E27FC236}">
                    <a16:creationId xmlns:a16="http://schemas.microsoft.com/office/drawing/2014/main" id="{B3C440BF-6B18-6D07-9A91-FAEB87960466}"/>
                  </a:ext>
                </a:extLst>
              </p:cNvPr>
              <p:cNvSpPr txBox="1"/>
              <p:nvPr/>
            </p:nvSpPr>
            <p:spPr>
              <a:xfrm>
                <a:off x="2400608" y="512056"/>
                <a:ext cx="810595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Checklists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28C3DC-2FC5-84AB-1001-4EB7A4B9819D}"/>
                </a:ext>
              </a:extLst>
            </p:cNvPr>
            <p:cNvGrpSpPr/>
            <p:nvPr/>
          </p:nvGrpSpPr>
          <p:grpSpPr>
            <a:xfrm>
              <a:off x="1870604" y="1024113"/>
              <a:ext cx="1870604" cy="512056"/>
              <a:chOff x="1870604" y="1024113"/>
              <a:chExt cx="1870604" cy="512056"/>
            </a:xfrm>
          </p:grpSpPr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91828BC4-5285-DA57-6EE4-C35221E8F6F4}"/>
                  </a:ext>
                </a:extLst>
              </p:cNvPr>
              <p:cNvSpPr/>
              <p:nvPr/>
            </p:nvSpPr>
            <p:spPr>
              <a:xfrm>
                <a:off x="1870604" y="1024113"/>
                <a:ext cx="1870604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rapezoid 6">
                <a:extLst>
                  <a:ext uri="{FF2B5EF4-FFF2-40B4-BE49-F238E27FC236}">
                    <a16:creationId xmlns:a16="http://schemas.microsoft.com/office/drawing/2014/main" id="{F601794F-6DD3-E6AA-323E-5869DD6F59D4}"/>
                  </a:ext>
                </a:extLst>
              </p:cNvPr>
              <p:cNvSpPr txBox="1"/>
              <p:nvPr/>
            </p:nvSpPr>
            <p:spPr>
              <a:xfrm>
                <a:off x="2197960" y="1024113"/>
                <a:ext cx="1215892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Part Usage, Booked Hours, Extra Cost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458EBA7-5CA5-38B9-80FD-F007ECADFAAA}"/>
                </a:ext>
              </a:extLst>
            </p:cNvPr>
            <p:cNvGrpSpPr/>
            <p:nvPr/>
          </p:nvGrpSpPr>
          <p:grpSpPr>
            <a:xfrm>
              <a:off x="1558836" y="1536170"/>
              <a:ext cx="2494139" cy="512056"/>
              <a:chOff x="1558836" y="1536170"/>
              <a:chExt cx="2494139" cy="512056"/>
            </a:xfrm>
          </p:grpSpPr>
          <p:sp>
            <p:nvSpPr>
              <p:cNvPr id="27" name="Trapezoid 26">
                <a:extLst>
                  <a:ext uri="{FF2B5EF4-FFF2-40B4-BE49-F238E27FC236}">
                    <a16:creationId xmlns:a16="http://schemas.microsoft.com/office/drawing/2014/main" id="{FF2F1F9D-F779-E64A-E101-AAA14AF50CB0}"/>
                  </a:ext>
                </a:extLst>
              </p:cNvPr>
              <p:cNvSpPr/>
              <p:nvPr/>
            </p:nvSpPr>
            <p:spPr>
              <a:xfrm>
                <a:off x="1558836" y="1536170"/>
                <a:ext cx="2494139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rapezoid 8">
                <a:extLst>
                  <a:ext uri="{FF2B5EF4-FFF2-40B4-BE49-F238E27FC236}">
                    <a16:creationId xmlns:a16="http://schemas.microsoft.com/office/drawing/2014/main" id="{594B6B53-1654-0137-E6C5-2821F0D942C5}"/>
                  </a:ext>
                </a:extLst>
              </p:cNvPr>
              <p:cNvSpPr txBox="1"/>
              <p:nvPr/>
            </p:nvSpPr>
            <p:spPr>
              <a:xfrm>
                <a:off x="1995311" y="1536170"/>
                <a:ext cx="162119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Activities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699575-2C1B-29D9-269E-3AE7D9E075DD}"/>
                </a:ext>
              </a:extLst>
            </p:cNvPr>
            <p:cNvGrpSpPr/>
            <p:nvPr/>
          </p:nvGrpSpPr>
          <p:grpSpPr>
            <a:xfrm>
              <a:off x="1247069" y="2048227"/>
              <a:ext cx="3117673" cy="512056"/>
              <a:chOff x="1247069" y="2048227"/>
              <a:chExt cx="3117673" cy="512056"/>
            </a:xfrm>
          </p:grpSpPr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F8B7E0B6-B0FD-3131-11F7-02E544E61DD0}"/>
                  </a:ext>
                </a:extLst>
              </p:cNvPr>
              <p:cNvSpPr/>
              <p:nvPr/>
            </p:nvSpPr>
            <p:spPr>
              <a:xfrm>
                <a:off x="1247069" y="2048227"/>
                <a:ext cx="3117673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rapezoid 10">
                <a:extLst>
                  <a:ext uri="{FF2B5EF4-FFF2-40B4-BE49-F238E27FC236}">
                    <a16:creationId xmlns:a16="http://schemas.microsoft.com/office/drawing/2014/main" id="{90C63BDF-B2DD-FCA6-7593-BAFE8C67105B}"/>
                  </a:ext>
                </a:extLst>
              </p:cNvPr>
              <p:cNvSpPr txBox="1"/>
              <p:nvPr/>
            </p:nvSpPr>
            <p:spPr>
              <a:xfrm>
                <a:off x="1792662" y="2048227"/>
                <a:ext cx="202648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Comments</a:t>
                </a:r>
                <a:r>
                  <a:rPr lang="en-GB" sz="1100" kern="1200">
                    <a:solidFill>
                      <a:schemeClr val="bg1"/>
                    </a:solidFill>
                  </a:rPr>
                  <a:t>, Documents</a:t>
                </a:r>
                <a:endParaRPr lang="en-GB" sz="11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6F32DB-6225-285A-B343-1A8C9CF04FB4}"/>
                </a:ext>
              </a:extLst>
            </p:cNvPr>
            <p:cNvGrpSpPr/>
            <p:nvPr/>
          </p:nvGrpSpPr>
          <p:grpSpPr>
            <a:xfrm>
              <a:off x="935302" y="2560284"/>
              <a:ext cx="3741208" cy="512056"/>
              <a:chOff x="935302" y="2560284"/>
              <a:chExt cx="3741208" cy="512056"/>
            </a:xfrm>
          </p:grpSpPr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E9788487-A0C3-5B72-7D66-64D5BCC896D5}"/>
                  </a:ext>
                </a:extLst>
              </p:cNvPr>
              <p:cNvSpPr/>
              <p:nvPr/>
            </p:nvSpPr>
            <p:spPr>
              <a:xfrm>
                <a:off x="935302" y="2560284"/>
                <a:ext cx="3741208" cy="512056"/>
              </a:xfrm>
              <a:prstGeom prst="trapezoid">
                <a:avLst>
                  <a:gd name="adj" fmla="val 608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rapezoid 12">
                <a:extLst>
                  <a:ext uri="{FF2B5EF4-FFF2-40B4-BE49-F238E27FC236}">
                    <a16:creationId xmlns:a16="http://schemas.microsoft.com/office/drawing/2014/main" id="{5A3B2BA7-A805-82FB-B733-CA04D0A12EA0}"/>
                  </a:ext>
                </a:extLst>
              </p:cNvPr>
              <p:cNvSpPr txBox="1"/>
              <p:nvPr/>
            </p:nvSpPr>
            <p:spPr>
              <a:xfrm>
                <a:off x="1590013" y="2560284"/>
                <a:ext cx="2431785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Meter readings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B113AB-D481-156A-0E24-2DBB56B886D7}"/>
                </a:ext>
              </a:extLst>
            </p:cNvPr>
            <p:cNvGrpSpPr/>
            <p:nvPr/>
          </p:nvGrpSpPr>
          <p:grpSpPr>
            <a:xfrm>
              <a:off x="623534" y="3072341"/>
              <a:ext cx="4364743" cy="512056"/>
              <a:chOff x="623534" y="3072341"/>
              <a:chExt cx="4364743" cy="512056"/>
            </a:xfrm>
          </p:grpSpPr>
          <p:sp>
            <p:nvSpPr>
              <p:cNvPr id="21" name="Trapezoid 20">
                <a:extLst>
                  <a:ext uri="{FF2B5EF4-FFF2-40B4-BE49-F238E27FC236}">
                    <a16:creationId xmlns:a16="http://schemas.microsoft.com/office/drawing/2014/main" id="{BAD24C79-F905-94D8-2D69-A808895FC265}"/>
                  </a:ext>
                </a:extLst>
              </p:cNvPr>
              <p:cNvSpPr/>
              <p:nvPr/>
            </p:nvSpPr>
            <p:spPr>
              <a:xfrm>
                <a:off x="623534" y="3072341"/>
                <a:ext cx="436474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rapezoid 14">
                <a:extLst>
                  <a:ext uri="{FF2B5EF4-FFF2-40B4-BE49-F238E27FC236}">
                    <a16:creationId xmlns:a16="http://schemas.microsoft.com/office/drawing/2014/main" id="{F5C38DBD-A3F3-BC6F-B2C2-461FFF2B46EE}"/>
                  </a:ext>
                </a:extLst>
              </p:cNvPr>
              <p:cNvSpPr txBox="1"/>
              <p:nvPr/>
            </p:nvSpPr>
            <p:spPr>
              <a:xfrm>
                <a:off x="1387364" y="3072341"/>
                <a:ext cx="2837083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Closing codes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3B0CE7-4B2A-7AEB-13E8-106CB1FEF748}"/>
                </a:ext>
              </a:extLst>
            </p:cNvPr>
            <p:cNvGrpSpPr/>
            <p:nvPr/>
          </p:nvGrpSpPr>
          <p:grpSpPr>
            <a:xfrm>
              <a:off x="311767" y="3584398"/>
              <a:ext cx="4988278" cy="512056"/>
              <a:chOff x="311767" y="3584398"/>
              <a:chExt cx="4988278" cy="512056"/>
            </a:xfrm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A615B90D-933D-F926-365B-53276E2E6D55}"/>
                  </a:ext>
                </a:extLst>
              </p:cNvPr>
              <p:cNvSpPr/>
              <p:nvPr/>
            </p:nvSpPr>
            <p:spPr>
              <a:xfrm>
                <a:off x="311767" y="3584398"/>
                <a:ext cx="4988278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rapezoid 16">
                <a:extLst>
                  <a:ext uri="{FF2B5EF4-FFF2-40B4-BE49-F238E27FC236}">
                    <a16:creationId xmlns:a16="http://schemas.microsoft.com/office/drawing/2014/main" id="{FF28F08B-1B72-1BF0-F129-D3F51060F3D0}"/>
                  </a:ext>
                </a:extLst>
              </p:cNvPr>
              <p:cNvSpPr txBox="1"/>
              <p:nvPr/>
            </p:nvSpPr>
            <p:spPr>
              <a:xfrm>
                <a:off x="1184716" y="3584398"/>
                <a:ext cx="324238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Requested dates, Scheduled dates, Start &amp; End dates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C3DE80C-159B-F77D-2279-9A410BE33857}"/>
                </a:ext>
              </a:extLst>
            </p:cNvPr>
            <p:cNvGrpSpPr/>
            <p:nvPr/>
          </p:nvGrpSpPr>
          <p:grpSpPr>
            <a:xfrm>
              <a:off x="0" y="4096455"/>
              <a:ext cx="5611813" cy="512056"/>
              <a:chOff x="0" y="4096455"/>
              <a:chExt cx="5611813" cy="512056"/>
            </a:xfrm>
          </p:grpSpPr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13BE0E45-BC99-EB00-CAA1-7B65B89EE844}"/>
                  </a:ext>
                </a:extLst>
              </p:cNvPr>
              <p:cNvSpPr/>
              <p:nvPr/>
            </p:nvSpPr>
            <p:spPr>
              <a:xfrm>
                <a:off x="0" y="4096455"/>
                <a:ext cx="561181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rapezoid 18">
                <a:extLst>
                  <a:ext uri="{FF2B5EF4-FFF2-40B4-BE49-F238E27FC236}">
                    <a16:creationId xmlns:a16="http://schemas.microsoft.com/office/drawing/2014/main" id="{2878E25B-94BF-A435-1BFB-4D2783DB0817}"/>
                  </a:ext>
                </a:extLst>
              </p:cNvPr>
              <p:cNvSpPr txBox="1"/>
              <p:nvPr/>
            </p:nvSpPr>
            <p:spPr>
              <a:xfrm>
                <a:off x="982067" y="4096455"/>
                <a:ext cx="364767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Equipment, Description, Department, WO Type, Initial Status, Created by, Date Created, Reported by, Date Reported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4173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35E98-8FCF-583D-4A6C-5BC3008B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EAM Light Checklists on tablets: Easier than paper!</a:t>
            </a:r>
          </a:p>
        </p:txBody>
      </p:sp>
      <p:pic>
        <p:nvPicPr>
          <p:cNvPr id="10" name="Picture 2" descr="Bildergebnis für ipad frame white">
            <a:extLst>
              <a:ext uri="{FF2B5EF4-FFF2-40B4-BE49-F238E27FC236}">
                <a16:creationId xmlns:a16="http://schemas.microsoft.com/office/drawing/2014/main" id="{B5BF671A-2A42-2A3E-BC2F-EEEDB4D5F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010" y="2175456"/>
            <a:ext cx="3849023" cy="27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55F854-86EF-0D5E-3AA3-1E086C64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23" y="2344320"/>
            <a:ext cx="3221585" cy="240200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85B598E-EC9E-6592-58E5-9A74E6E12E94}"/>
              </a:ext>
            </a:extLst>
          </p:cNvPr>
          <p:cNvGrpSpPr/>
          <p:nvPr/>
        </p:nvGrpSpPr>
        <p:grpSpPr>
          <a:xfrm>
            <a:off x="329755" y="2181092"/>
            <a:ext cx="3849023" cy="2728462"/>
            <a:chOff x="3708729" y="2435861"/>
            <a:chExt cx="4749472" cy="3366764"/>
          </a:xfrm>
        </p:grpSpPr>
        <p:pic>
          <p:nvPicPr>
            <p:cNvPr id="14" name="Picture 2" descr="Bildergebnis für ipad frame white">
              <a:extLst>
                <a:ext uri="{FF2B5EF4-FFF2-40B4-BE49-F238E27FC236}">
                  <a16:creationId xmlns:a16="http://schemas.microsoft.com/office/drawing/2014/main" id="{A8484040-9F46-03EC-C661-9B10CB4E5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729" y="2435861"/>
              <a:ext cx="4749472" cy="3366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Screen Clipping">
              <a:extLst>
                <a:ext uri="{FF2B5EF4-FFF2-40B4-BE49-F238E27FC236}">
                  <a16:creationId xmlns:a16="http://schemas.microsoft.com/office/drawing/2014/main" id="{96C8A766-CE34-FDCB-CFBA-581757BE8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405" y="2643040"/>
              <a:ext cx="3970795" cy="2965530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F3C166CA-56C6-5614-90A0-31E8F167E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7693" y="1806973"/>
            <a:ext cx="2468401" cy="34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8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0DF20E-B2F1-215B-E9D4-5409B9A55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1592263"/>
            <a:ext cx="5962993" cy="46085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800" b="0" dirty="0"/>
              <a:t>HxGN EAM’s work order functionality is complex</a:t>
            </a:r>
          </a:p>
          <a:p>
            <a:pPr>
              <a:spcAft>
                <a:spcPts val="0"/>
              </a:spcAft>
            </a:pPr>
            <a:endParaRPr lang="en-GB" sz="1800" b="0" dirty="0"/>
          </a:p>
          <a:p>
            <a:pPr>
              <a:spcAft>
                <a:spcPts val="0"/>
              </a:spcAft>
            </a:pPr>
            <a:r>
              <a:rPr lang="en-GB" sz="1800" b="0" dirty="0"/>
              <a:t>EAM Light is a web application that provides a limited sub-set of the most used functions</a:t>
            </a:r>
          </a:p>
          <a:p>
            <a:pPr>
              <a:spcAft>
                <a:spcPts val="0"/>
              </a:spcAft>
            </a:pPr>
            <a:endParaRPr lang="en-GB" sz="1800" b="0" dirty="0"/>
          </a:p>
          <a:p>
            <a:pPr>
              <a:spcAft>
                <a:spcPts val="0"/>
              </a:spcAft>
            </a:pPr>
            <a:r>
              <a:rPr lang="en-GB" sz="1800" b="0" dirty="0"/>
              <a:t>The responsive design allows it to be used on both mobile devices as well as desktops</a:t>
            </a:r>
          </a:p>
          <a:p>
            <a:pPr>
              <a:spcAft>
                <a:spcPts val="0"/>
              </a:spcAft>
            </a:pPr>
            <a:endParaRPr lang="en-GB" sz="1800" b="0" dirty="0"/>
          </a:p>
          <a:p>
            <a:pPr>
              <a:spcAft>
                <a:spcPts val="0"/>
              </a:spcAft>
            </a:pPr>
            <a:r>
              <a:rPr lang="en-GB" sz="1800" dirty="0"/>
              <a:t>The purpose is to provide a simple and intuitive tool that can be used with little or no training and without on device deployment on the field</a:t>
            </a:r>
          </a:p>
          <a:p>
            <a:pPr>
              <a:spcAft>
                <a:spcPts val="0"/>
              </a:spcAft>
            </a:pPr>
            <a:endParaRPr lang="en-GB" sz="1800" dirty="0"/>
          </a:p>
          <a:p>
            <a:pPr>
              <a:spcAft>
                <a:spcPts val="0"/>
              </a:spcAft>
            </a:pPr>
            <a:r>
              <a:rPr lang="en-GB" sz="1800" dirty="0"/>
              <a:t>Make it even simpler than notes on paper!</a:t>
            </a:r>
          </a:p>
          <a:p>
            <a:endParaRPr lang="en-GB" sz="1800" b="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FD6B20-70A4-829F-C354-0FFB1040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 for EAM Light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263158-FBBB-F276-C997-14E4E2D78A50}"/>
              </a:ext>
            </a:extLst>
          </p:cNvPr>
          <p:cNvGrpSpPr/>
          <p:nvPr/>
        </p:nvGrpSpPr>
        <p:grpSpPr>
          <a:xfrm>
            <a:off x="7706205" y="949810"/>
            <a:ext cx="3514852" cy="4958379"/>
            <a:chOff x="7427262" y="1135328"/>
            <a:chExt cx="3514852" cy="4958379"/>
          </a:xfrm>
        </p:grpSpPr>
        <p:pic>
          <p:nvPicPr>
            <p:cNvPr id="9" name="Picture 2" descr="Bildergebnis für ipad frame white">
              <a:extLst>
                <a:ext uri="{FF2B5EF4-FFF2-40B4-BE49-F238E27FC236}">
                  <a16:creationId xmlns:a16="http://schemas.microsoft.com/office/drawing/2014/main" id="{EEC36D17-F6EB-08E9-D024-0F0F67EA1E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705498" y="1857092"/>
              <a:ext cx="4958379" cy="3514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FCD6BB-DC0E-D991-CBEA-BF5FF9DB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5617" y="1570290"/>
              <a:ext cx="3082071" cy="410821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9932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7CC2D1-4B71-D1BB-A9CA-B6AF0795158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GB" dirty="0"/>
          </a:p>
          <a:p>
            <a:r>
              <a:rPr lang="en-GB" b="0" dirty="0"/>
              <a:t>Modern maintenance and asset performance management is based on data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Important amount of this data comes from real people on the field</a:t>
            </a:r>
          </a:p>
          <a:p>
            <a:endParaRPr lang="en-GB" b="0" dirty="0"/>
          </a:p>
          <a:p>
            <a:endParaRPr lang="en-GB" b="0" dirty="0"/>
          </a:p>
          <a:p>
            <a:r>
              <a:rPr lang="en-GB" b="0" dirty="0"/>
              <a:t>“A journey of a thousand miles begins with a single step” (Lao Tzu)</a:t>
            </a:r>
            <a:r>
              <a:rPr lang="ja-JP" altLang="en-US" b="0" dirty="0"/>
              <a:t>	千里之行，始於足下</a:t>
            </a:r>
            <a:br>
              <a:rPr lang="en-GB" altLang="ja-JP" b="0" dirty="0"/>
            </a:br>
            <a:endParaRPr lang="en-GB" b="0" dirty="0"/>
          </a:p>
          <a:p>
            <a:r>
              <a:rPr lang="en-GB" dirty="0"/>
              <a:t>The road to advanced EAM usage starts with, and impossible without 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FF0000"/>
                </a:solidFill>
              </a:rPr>
              <a:t>correct work order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DAE85-96BD-746D-C513-0F2B94EB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dream: zero unplanned downtime</a:t>
            </a:r>
          </a:p>
        </p:txBody>
      </p:sp>
    </p:spTree>
    <p:extLst>
      <p:ext uri="{BB962C8B-B14F-4D97-AF65-F5344CB8AC3E}">
        <p14:creationId xmlns:p14="http://schemas.microsoft.com/office/powerpoint/2010/main" val="1990311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533F15-93B8-1B27-232C-DA519D49F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Better is no data than wrong data</a:t>
            </a:r>
          </a:p>
          <a:p>
            <a:endParaRPr lang="en-GB" b="0" dirty="0"/>
          </a:p>
          <a:p>
            <a:r>
              <a:rPr lang="en-GB" b="0" dirty="0"/>
              <a:t>Easy to pick the first option</a:t>
            </a:r>
          </a:p>
          <a:p>
            <a:endParaRPr lang="en-GB" b="0" dirty="0"/>
          </a:p>
          <a:p>
            <a:r>
              <a:rPr lang="en-GB" b="0" dirty="0"/>
              <a:t>Documentation is part of the work, the time should be reserved for it</a:t>
            </a:r>
          </a:p>
          <a:p>
            <a:endParaRPr lang="en-GB" b="0" dirty="0"/>
          </a:p>
          <a:p>
            <a:r>
              <a:rPr lang="en-GB" b="0" dirty="0"/>
              <a:t>Simplified interfaces can improve data quality but not magic solutions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4EEDE6-221D-4434-F8E9-D7F5F49F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quality issues</a:t>
            </a:r>
          </a:p>
        </p:txBody>
      </p:sp>
    </p:spTree>
    <p:extLst>
      <p:ext uri="{BB962C8B-B14F-4D97-AF65-F5344CB8AC3E}">
        <p14:creationId xmlns:p14="http://schemas.microsoft.com/office/powerpoint/2010/main" val="412080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CE997-0658-5B6B-5323-18292DF37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>
            <a:extLst>
              <a:ext uri="{FF2B5EF4-FFF2-40B4-BE49-F238E27FC236}">
                <a16:creationId xmlns:a16="http://schemas.microsoft.com/office/drawing/2014/main" id="{CA34BA17-6D4D-6F98-5EE5-D638AA1D5169}"/>
              </a:ext>
            </a:extLst>
          </p:cNvPr>
          <p:cNvGrpSpPr/>
          <p:nvPr/>
        </p:nvGrpSpPr>
        <p:grpSpPr>
          <a:xfrm>
            <a:off x="6172198" y="5342007"/>
            <a:ext cx="5611813" cy="460851"/>
            <a:chOff x="0" y="4147660"/>
            <a:chExt cx="5611813" cy="460851"/>
          </a:xfrm>
          <a:scene3d>
            <a:camera prst="isometricOffAxis2Left" zoom="95000"/>
            <a:lightRig rig="flat" dir="t"/>
          </a:scene3d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698162-9D02-586E-D118-63F91C76C41E}"/>
                </a:ext>
              </a:extLst>
            </p:cNvPr>
            <p:cNvGrpSpPr/>
            <p:nvPr/>
          </p:nvGrpSpPr>
          <p:grpSpPr>
            <a:xfrm>
              <a:off x="0" y="4147660"/>
              <a:ext cx="5611813" cy="460851"/>
              <a:chOff x="0" y="4147660"/>
              <a:chExt cx="5611813" cy="46085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EA91217-EB6D-70DC-047A-4E20B0F5D3D1}"/>
                  </a:ext>
                </a:extLst>
              </p:cNvPr>
              <p:cNvSpPr/>
              <p:nvPr/>
            </p:nvSpPr>
            <p:spPr>
              <a:xfrm>
                <a:off x="0" y="4147660"/>
                <a:ext cx="5611813" cy="460851"/>
              </a:xfrm>
              <a:prstGeom prst="rect">
                <a:avLst/>
              </a:prstGeom>
              <a:solidFill>
                <a:srgbClr val="C00000"/>
              </a:solidFill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3F25E3-5D9B-D9F2-394D-51B2DA695A47}"/>
                  </a:ext>
                </a:extLst>
              </p:cNvPr>
              <p:cNvSpPr txBox="1"/>
              <p:nvPr/>
            </p:nvSpPr>
            <p:spPr>
              <a:xfrm>
                <a:off x="982067" y="4147660"/>
                <a:ext cx="3647678" cy="46085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000" kern="1200" dirty="0"/>
                  <a:t>Dedicated individuals</a:t>
                </a:r>
              </a:p>
            </p:txBody>
          </p:sp>
        </p:grp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2E8055B8-9A75-4367-5A49-5B3677CC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order information pyramid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11895A-CE21-B868-11F3-CA9521122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277631"/>
            <a:ext cx="5616575" cy="460851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All stands on the 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>dedicated individuals on the field!</a:t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Provide training and explain the why the work order data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Collect the right data:</a:t>
            </a:r>
            <a:br>
              <a:rPr lang="en-GB" b="0" dirty="0"/>
            </a:br>
            <a:r>
              <a:rPr lang="en-GB" b="0" dirty="0"/>
              <a:t>only that data, what will be really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Collect at the right place and time:</a:t>
            </a:r>
            <a:br>
              <a:rPr lang="en-GB" b="0" dirty="0"/>
            </a:br>
            <a:r>
              <a:rPr lang="en-GB" b="0" dirty="0"/>
              <a:t>where and when it happens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Explain how the data was used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C15A5CB-3ECC-FB5C-0E7D-C4DAA82022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0971997"/>
              </p:ext>
            </p:extLst>
          </p:nvPr>
        </p:nvGraphicFramePr>
        <p:xfrm>
          <a:off x="6172199" y="878937"/>
          <a:ext cx="561181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368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4" y="1325608"/>
            <a:ext cx="10535434" cy="376285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0" dirty="0"/>
              <a:t>All indicators are as good as the underlying work order data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0" dirty="0"/>
              <a:t>Work order data is entered by real people, dedicated individuals on the field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b="0" dirty="0"/>
              <a:t>Already a small amount of correct data could provide crucial insights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465" b="14621"/>
          <a:stretch/>
        </p:blipFill>
        <p:spPr>
          <a:xfrm>
            <a:off x="0" y="3625702"/>
            <a:ext cx="12192000" cy="32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5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3C1DE1-B09E-D5DB-146B-2B8F0084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27" y="547597"/>
            <a:ext cx="11376025" cy="1343614"/>
          </a:xfrm>
        </p:spPr>
        <p:txBody>
          <a:bodyPr/>
          <a:lstStyle/>
          <a:p>
            <a:pPr algn="ctr"/>
            <a:br>
              <a:rPr lang="en-US" sz="4000" dirty="0"/>
            </a:br>
            <a:br>
              <a:rPr lang="en-US" sz="800" dirty="0"/>
            </a:br>
            <a:r>
              <a:rPr lang="en-US" sz="4000" dirty="0"/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4746A6-4E4E-E906-71E9-3401EC57E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69" b="-3435"/>
          <a:stretch/>
        </p:blipFill>
        <p:spPr>
          <a:xfrm>
            <a:off x="0" y="2159727"/>
            <a:ext cx="12192000" cy="48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3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D2C314-FD96-6C03-12D8-32D158A92120}"/>
              </a:ext>
            </a:extLst>
          </p:cNvPr>
          <p:cNvSpPr/>
          <p:nvPr/>
        </p:nvSpPr>
        <p:spPr>
          <a:xfrm>
            <a:off x="662104" y="4542364"/>
            <a:ext cx="1570256" cy="103441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949BD4-2D0A-AD9C-75D9-DAD72E2BA1DD}"/>
              </a:ext>
            </a:extLst>
          </p:cNvPr>
          <p:cNvSpPr/>
          <p:nvPr/>
        </p:nvSpPr>
        <p:spPr>
          <a:xfrm>
            <a:off x="2462830" y="4544936"/>
            <a:ext cx="1570256" cy="103441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E41B57-B5FD-23D1-DC41-F81EAD0A39A7}"/>
              </a:ext>
            </a:extLst>
          </p:cNvPr>
          <p:cNvSpPr/>
          <p:nvPr/>
        </p:nvSpPr>
        <p:spPr>
          <a:xfrm>
            <a:off x="4256469" y="4544269"/>
            <a:ext cx="1570256" cy="103441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5FAA05-3B8F-D2D3-2839-1D683B3B5915}"/>
              </a:ext>
            </a:extLst>
          </p:cNvPr>
          <p:cNvSpPr/>
          <p:nvPr/>
        </p:nvSpPr>
        <p:spPr>
          <a:xfrm>
            <a:off x="6066310" y="4535904"/>
            <a:ext cx="1570256" cy="103441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070F5E2-804D-69C2-8E78-2CFA54B9E7A3}"/>
              </a:ext>
            </a:extLst>
          </p:cNvPr>
          <p:cNvSpPr/>
          <p:nvPr/>
        </p:nvSpPr>
        <p:spPr>
          <a:xfrm>
            <a:off x="7867036" y="4538476"/>
            <a:ext cx="1570256" cy="103441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001C0B-2034-9B50-DB84-89C1856091BB}"/>
              </a:ext>
            </a:extLst>
          </p:cNvPr>
          <p:cNvSpPr/>
          <p:nvPr/>
        </p:nvSpPr>
        <p:spPr>
          <a:xfrm>
            <a:off x="9660675" y="4537809"/>
            <a:ext cx="1570256" cy="103441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03490081-E9DC-8343-D40B-E92D0F4F2700}"/>
              </a:ext>
            </a:extLst>
          </p:cNvPr>
          <p:cNvSpPr/>
          <p:nvPr/>
        </p:nvSpPr>
        <p:spPr>
          <a:xfrm>
            <a:off x="1692544" y="4690729"/>
            <a:ext cx="435285" cy="394870"/>
          </a:xfrm>
          <a:prstGeom prst="ca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1620BB8-988B-D938-0FC5-86C0B5E440C8}"/>
              </a:ext>
            </a:extLst>
          </p:cNvPr>
          <p:cNvGrpSpPr/>
          <p:nvPr/>
        </p:nvGrpSpPr>
        <p:grpSpPr>
          <a:xfrm>
            <a:off x="855130" y="4713563"/>
            <a:ext cx="281883" cy="394870"/>
            <a:chOff x="6240670" y="1139388"/>
            <a:chExt cx="281883" cy="394870"/>
          </a:xfrm>
        </p:grpSpPr>
        <p:sp>
          <p:nvSpPr>
            <p:cNvPr id="50" name="Rectangle: Single Corner Snipped 49">
              <a:extLst>
                <a:ext uri="{FF2B5EF4-FFF2-40B4-BE49-F238E27FC236}">
                  <a16:creationId xmlns:a16="http://schemas.microsoft.com/office/drawing/2014/main" id="{EFF6AC31-8C58-71E8-BA5A-14D261FDF204}"/>
                </a:ext>
              </a:extLst>
            </p:cNvPr>
            <p:cNvSpPr/>
            <p:nvPr/>
          </p:nvSpPr>
          <p:spPr>
            <a:xfrm>
              <a:off x="6240670" y="1139388"/>
              <a:ext cx="281883" cy="394870"/>
            </a:xfrm>
            <a:prstGeom prst="snip1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FF908CF-7AB3-04FF-B7D2-E62B23E811C0}"/>
                </a:ext>
              </a:extLst>
            </p:cNvPr>
            <p:cNvCxnSpPr/>
            <p:nvPr/>
          </p:nvCxnSpPr>
          <p:spPr>
            <a:xfrm>
              <a:off x="6324281" y="1249846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36C393B-0B1B-46CC-994C-19FEB663C024}"/>
                </a:ext>
              </a:extLst>
            </p:cNvPr>
            <p:cNvCxnSpPr/>
            <p:nvPr/>
          </p:nvCxnSpPr>
          <p:spPr>
            <a:xfrm>
              <a:off x="6325311" y="1314139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553E6D0-9335-32AB-F26C-1310A38F4D23}"/>
                </a:ext>
              </a:extLst>
            </p:cNvPr>
            <p:cNvCxnSpPr/>
            <p:nvPr/>
          </p:nvCxnSpPr>
          <p:spPr>
            <a:xfrm>
              <a:off x="6324281" y="1375777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C804339-F076-3C0E-753B-248606F852A4}"/>
              </a:ext>
            </a:extLst>
          </p:cNvPr>
          <p:cNvGrpSpPr/>
          <p:nvPr/>
        </p:nvGrpSpPr>
        <p:grpSpPr>
          <a:xfrm>
            <a:off x="1007530" y="4865963"/>
            <a:ext cx="281883" cy="394870"/>
            <a:chOff x="6240670" y="1139388"/>
            <a:chExt cx="281883" cy="394870"/>
          </a:xfrm>
        </p:grpSpPr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id="{6584DA12-B8D7-36F5-C998-575865D25242}"/>
                </a:ext>
              </a:extLst>
            </p:cNvPr>
            <p:cNvSpPr/>
            <p:nvPr/>
          </p:nvSpPr>
          <p:spPr>
            <a:xfrm>
              <a:off x="6240670" y="1139388"/>
              <a:ext cx="281883" cy="394870"/>
            </a:xfrm>
            <a:prstGeom prst="snip1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35684A-D7BF-A620-229D-F252F2C8F9B3}"/>
                </a:ext>
              </a:extLst>
            </p:cNvPr>
            <p:cNvCxnSpPr/>
            <p:nvPr/>
          </p:nvCxnSpPr>
          <p:spPr>
            <a:xfrm>
              <a:off x="6324281" y="1249846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21C9BC-33FE-3106-E2FD-50905DAD6392}"/>
                </a:ext>
              </a:extLst>
            </p:cNvPr>
            <p:cNvCxnSpPr/>
            <p:nvPr/>
          </p:nvCxnSpPr>
          <p:spPr>
            <a:xfrm>
              <a:off x="6325311" y="1314139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E0F68D-FE57-0030-897E-AAD21FE4C41D}"/>
                </a:ext>
              </a:extLst>
            </p:cNvPr>
            <p:cNvCxnSpPr/>
            <p:nvPr/>
          </p:nvCxnSpPr>
          <p:spPr>
            <a:xfrm>
              <a:off x="6324281" y="1375777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8D3065-20BB-12FE-984D-B0D71BB47485}"/>
              </a:ext>
            </a:extLst>
          </p:cNvPr>
          <p:cNvGrpSpPr/>
          <p:nvPr/>
        </p:nvGrpSpPr>
        <p:grpSpPr>
          <a:xfrm>
            <a:off x="2591855" y="4857534"/>
            <a:ext cx="281883" cy="394870"/>
            <a:chOff x="6332745" y="1142563"/>
            <a:chExt cx="281883" cy="394870"/>
          </a:xfrm>
        </p:grpSpPr>
        <p:sp>
          <p:nvSpPr>
            <p:cNvPr id="14" name="Rectangle: Single Corner Snipped 13">
              <a:extLst>
                <a:ext uri="{FF2B5EF4-FFF2-40B4-BE49-F238E27FC236}">
                  <a16:creationId xmlns:a16="http://schemas.microsoft.com/office/drawing/2014/main" id="{B5F01331-8EB6-28B7-3F36-F1082E001923}"/>
                </a:ext>
              </a:extLst>
            </p:cNvPr>
            <p:cNvSpPr/>
            <p:nvPr/>
          </p:nvSpPr>
          <p:spPr>
            <a:xfrm>
              <a:off x="6332745" y="1142563"/>
              <a:ext cx="281883" cy="394870"/>
            </a:xfrm>
            <a:prstGeom prst="snip1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C3E190-6966-2042-77F8-C487CA8D74D1}"/>
                </a:ext>
              </a:extLst>
            </p:cNvPr>
            <p:cNvCxnSpPr/>
            <p:nvPr/>
          </p:nvCxnSpPr>
          <p:spPr>
            <a:xfrm>
              <a:off x="6397306" y="1256196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CE9DFB-FAD0-F668-2932-84F21A57A1E5}"/>
                </a:ext>
              </a:extLst>
            </p:cNvPr>
            <p:cNvCxnSpPr/>
            <p:nvPr/>
          </p:nvCxnSpPr>
          <p:spPr>
            <a:xfrm>
              <a:off x="6391986" y="1317314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4D9C97-483D-69CD-F736-3C1AF54F249A}"/>
                </a:ext>
              </a:extLst>
            </p:cNvPr>
            <p:cNvCxnSpPr/>
            <p:nvPr/>
          </p:nvCxnSpPr>
          <p:spPr>
            <a:xfrm>
              <a:off x="6394131" y="1375777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Cylinder 17">
            <a:extLst>
              <a:ext uri="{FF2B5EF4-FFF2-40B4-BE49-F238E27FC236}">
                <a16:creationId xmlns:a16="http://schemas.microsoft.com/office/drawing/2014/main" id="{1694CF6B-ACA1-E16B-8A11-6D1B4D8C3D7E}"/>
              </a:ext>
            </a:extLst>
          </p:cNvPr>
          <p:cNvSpPr/>
          <p:nvPr/>
        </p:nvSpPr>
        <p:spPr>
          <a:xfrm>
            <a:off x="3042489" y="4596979"/>
            <a:ext cx="435285" cy="394870"/>
          </a:xfrm>
          <a:prstGeom prst="ca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ylinder 18">
            <a:extLst>
              <a:ext uri="{FF2B5EF4-FFF2-40B4-BE49-F238E27FC236}">
                <a16:creationId xmlns:a16="http://schemas.microsoft.com/office/drawing/2014/main" id="{C1116CF7-9B74-AEFD-2D19-CC61261EBAD2}"/>
              </a:ext>
            </a:extLst>
          </p:cNvPr>
          <p:cNvSpPr/>
          <p:nvPr/>
        </p:nvSpPr>
        <p:spPr>
          <a:xfrm>
            <a:off x="3530249" y="5060238"/>
            <a:ext cx="435285" cy="394870"/>
          </a:xfrm>
          <a:prstGeom prst="ca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453D85-A84B-BEA4-E681-55F8C0E4B3C0}"/>
              </a:ext>
            </a:extLst>
          </p:cNvPr>
          <p:cNvGrpSpPr/>
          <p:nvPr/>
        </p:nvGrpSpPr>
        <p:grpSpPr>
          <a:xfrm>
            <a:off x="4512824" y="4761891"/>
            <a:ext cx="281883" cy="394870"/>
            <a:chOff x="6240670" y="1139388"/>
            <a:chExt cx="281883" cy="394870"/>
          </a:xfrm>
        </p:grpSpPr>
        <p:sp>
          <p:nvSpPr>
            <p:cNvPr id="21" name="Rectangle: Single Corner Snipped 20">
              <a:extLst>
                <a:ext uri="{FF2B5EF4-FFF2-40B4-BE49-F238E27FC236}">
                  <a16:creationId xmlns:a16="http://schemas.microsoft.com/office/drawing/2014/main" id="{CFD23361-17B9-B601-521B-E4AA4A13B9CD}"/>
                </a:ext>
              </a:extLst>
            </p:cNvPr>
            <p:cNvSpPr/>
            <p:nvPr/>
          </p:nvSpPr>
          <p:spPr>
            <a:xfrm>
              <a:off x="6240670" y="1139388"/>
              <a:ext cx="281883" cy="394870"/>
            </a:xfrm>
            <a:prstGeom prst="snip1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66F77BD-FEB1-1F4B-58F5-D58AFA37A473}"/>
                </a:ext>
              </a:extLst>
            </p:cNvPr>
            <p:cNvCxnSpPr/>
            <p:nvPr/>
          </p:nvCxnSpPr>
          <p:spPr>
            <a:xfrm>
              <a:off x="6324281" y="1249846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D16461-1202-279D-A556-FC7B405CE033}"/>
                </a:ext>
              </a:extLst>
            </p:cNvPr>
            <p:cNvCxnSpPr/>
            <p:nvPr/>
          </p:nvCxnSpPr>
          <p:spPr>
            <a:xfrm>
              <a:off x="6325311" y="1314139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4A4153-EEEF-A9EF-6C85-123DBDECF7BA}"/>
                </a:ext>
              </a:extLst>
            </p:cNvPr>
            <p:cNvCxnSpPr/>
            <p:nvPr/>
          </p:nvCxnSpPr>
          <p:spPr>
            <a:xfrm>
              <a:off x="6324281" y="1375777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564FC1-2F75-8BD8-FD11-48F4AFB0542B}"/>
              </a:ext>
            </a:extLst>
          </p:cNvPr>
          <p:cNvGrpSpPr/>
          <p:nvPr/>
        </p:nvGrpSpPr>
        <p:grpSpPr>
          <a:xfrm>
            <a:off x="4665224" y="4914291"/>
            <a:ext cx="281883" cy="394870"/>
            <a:chOff x="6240670" y="1139388"/>
            <a:chExt cx="281883" cy="394870"/>
          </a:xfrm>
        </p:grpSpPr>
        <p:sp>
          <p:nvSpPr>
            <p:cNvPr id="26" name="Rectangle: Single Corner Snipped 25">
              <a:extLst>
                <a:ext uri="{FF2B5EF4-FFF2-40B4-BE49-F238E27FC236}">
                  <a16:creationId xmlns:a16="http://schemas.microsoft.com/office/drawing/2014/main" id="{B74EAB7C-A10E-3FE2-E614-248084101F87}"/>
                </a:ext>
              </a:extLst>
            </p:cNvPr>
            <p:cNvSpPr/>
            <p:nvPr/>
          </p:nvSpPr>
          <p:spPr>
            <a:xfrm>
              <a:off x="6240670" y="1139388"/>
              <a:ext cx="281883" cy="394870"/>
            </a:xfrm>
            <a:prstGeom prst="snip1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2D8AF0-F2CB-A064-26CB-2082D1CE637E}"/>
                </a:ext>
              </a:extLst>
            </p:cNvPr>
            <p:cNvCxnSpPr/>
            <p:nvPr/>
          </p:nvCxnSpPr>
          <p:spPr>
            <a:xfrm>
              <a:off x="6324281" y="1249846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3952B5B-908F-03CF-07C7-0808BA25DB9A}"/>
                </a:ext>
              </a:extLst>
            </p:cNvPr>
            <p:cNvCxnSpPr/>
            <p:nvPr/>
          </p:nvCxnSpPr>
          <p:spPr>
            <a:xfrm>
              <a:off x="6325311" y="1314139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CFA29F-6E23-6790-8758-13E1554DB72C}"/>
                </a:ext>
              </a:extLst>
            </p:cNvPr>
            <p:cNvCxnSpPr/>
            <p:nvPr/>
          </p:nvCxnSpPr>
          <p:spPr>
            <a:xfrm>
              <a:off x="6324281" y="1375777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0" name="Cylinder 29">
            <a:extLst>
              <a:ext uri="{FF2B5EF4-FFF2-40B4-BE49-F238E27FC236}">
                <a16:creationId xmlns:a16="http://schemas.microsoft.com/office/drawing/2014/main" id="{FFCB2ADF-C661-6F20-EE85-E796335296CA}"/>
              </a:ext>
            </a:extLst>
          </p:cNvPr>
          <p:cNvSpPr/>
          <p:nvPr/>
        </p:nvSpPr>
        <p:spPr>
          <a:xfrm>
            <a:off x="5172842" y="4648811"/>
            <a:ext cx="435285" cy="394870"/>
          </a:xfrm>
          <a:prstGeom prst="ca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F3F398C-1D34-ABE6-863F-98C49BFE3DF1}"/>
              </a:ext>
            </a:extLst>
          </p:cNvPr>
          <p:cNvGrpSpPr/>
          <p:nvPr/>
        </p:nvGrpSpPr>
        <p:grpSpPr>
          <a:xfrm>
            <a:off x="6291373" y="4742382"/>
            <a:ext cx="281883" cy="394870"/>
            <a:chOff x="6240670" y="1139388"/>
            <a:chExt cx="281883" cy="394870"/>
          </a:xfrm>
        </p:grpSpPr>
        <p:sp>
          <p:nvSpPr>
            <p:cNvPr id="32" name="Rectangle: Single Corner Snipped 31">
              <a:extLst>
                <a:ext uri="{FF2B5EF4-FFF2-40B4-BE49-F238E27FC236}">
                  <a16:creationId xmlns:a16="http://schemas.microsoft.com/office/drawing/2014/main" id="{6088B6AF-5314-0125-38D0-3EE9907CFBCF}"/>
                </a:ext>
              </a:extLst>
            </p:cNvPr>
            <p:cNvSpPr/>
            <p:nvPr/>
          </p:nvSpPr>
          <p:spPr>
            <a:xfrm>
              <a:off x="6240670" y="1139388"/>
              <a:ext cx="281883" cy="394870"/>
            </a:xfrm>
            <a:prstGeom prst="snip1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01ECBE-8E41-1E66-80D9-B39051CF77F3}"/>
                </a:ext>
              </a:extLst>
            </p:cNvPr>
            <p:cNvCxnSpPr/>
            <p:nvPr/>
          </p:nvCxnSpPr>
          <p:spPr>
            <a:xfrm>
              <a:off x="6324281" y="1249846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DE713C2-32F1-0BD6-667C-58F35CE84696}"/>
                </a:ext>
              </a:extLst>
            </p:cNvPr>
            <p:cNvCxnSpPr/>
            <p:nvPr/>
          </p:nvCxnSpPr>
          <p:spPr>
            <a:xfrm>
              <a:off x="6325311" y="1314139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882F18E-1710-E842-DB87-D5EDA8B5F166}"/>
                </a:ext>
              </a:extLst>
            </p:cNvPr>
            <p:cNvCxnSpPr/>
            <p:nvPr/>
          </p:nvCxnSpPr>
          <p:spPr>
            <a:xfrm>
              <a:off x="6324281" y="1375777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E8D9B45-C7CE-5E1F-8784-294982F38FC9}"/>
              </a:ext>
            </a:extLst>
          </p:cNvPr>
          <p:cNvGrpSpPr/>
          <p:nvPr/>
        </p:nvGrpSpPr>
        <p:grpSpPr>
          <a:xfrm>
            <a:off x="6443773" y="4894782"/>
            <a:ext cx="281883" cy="394870"/>
            <a:chOff x="6240670" y="1139388"/>
            <a:chExt cx="281883" cy="394870"/>
          </a:xfrm>
        </p:grpSpPr>
        <p:sp>
          <p:nvSpPr>
            <p:cNvPr id="59" name="Rectangle: Single Corner Snipped 58">
              <a:extLst>
                <a:ext uri="{FF2B5EF4-FFF2-40B4-BE49-F238E27FC236}">
                  <a16:creationId xmlns:a16="http://schemas.microsoft.com/office/drawing/2014/main" id="{9A455466-393F-6B25-2CDA-4FCF0F01397E}"/>
                </a:ext>
              </a:extLst>
            </p:cNvPr>
            <p:cNvSpPr/>
            <p:nvPr/>
          </p:nvSpPr>
          <p:spPr>
            <a:xfrm>
              <a:off x="6240670" y="1139388"/>
              <a:ext cx="281883" cy="394870"/>
            </a:xfrm>
            <a:prstGeom prst="snip1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51513F-40EE-4591-30DA-3A31A9BF390A}"/>
                </a:ext>
              </a:extLst>
            </p:cNvPr>
            <p:cNvCxnSpPr/>
            <p:nvPr/>
          </p:nvCxnSpPr>
          <p:spPr>
            <a:xfrm>
              <a:off x="6324281" y="1249846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717317E-A967-D426-9A4B-64D39A1735BC}"/>
                </a:ext>
              </a:extLst>
            </p:cNvPr>
            <p:cNvCxnSpPr/>
            <p:nvPr/>
          </p:nvCxnSpPr>
          <p:spPr>
            <a:xfrm>
              <a:off x="6325311" y="1314139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E248B7-D26A-4565-B6A7-6814C45709A0}"/>
                </a:ext>
              </a:extLst>
            </p:cNvPr>
            <p:cNvCxnSpPr/>
            <p:nvPr/>
          </p:nvCxnSpPr>
          <p:spPr>
            <a:xfrm>
              <a:off x="6324281" y="1375777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91B9DA1-B827-60FA-9027-8688AE3CC2A6}"/>
              </a:ext>
            </a:extLst>
          </p:cNvPr>
          <p:cNvGrpSpPr/>
          <p:nvPr/>
        </p:nvGrpSpPr>
        <p:grpSpPr>
          <a:xfrm>
            <a:off x="6605094" y="5047182"/>
            <a:ext cx="281883" cy="394870"/>
            <a:chOff x="6240670" y="1139388"/>
            <a:chExt cx="281883" cy="394870"/>
          </a:xfrm>
        </p:grpSpPr>
        <p:sp>
          <p:nvSpPr>
            <p:cNvPr id="64" name="Rectangle: Single Corner Snipped 63">
              <a:extLst>
                <a:ext uri="{FF2B5EF4-FFF2-40B4-BE49-F238E27FC236}">
                  <a16:creationId xmlns:a16="http://schemas.microsoft.com/office/drawing/2014/main" id="{A04B4105-F949-6595-125A-EA98C18298E9}"/>
                </a:ext>
              </a:extLst>
            </p:cNvPr>
            <p:cNvSpPr/>
            <p:nvPr/>
          </p:nvSpPr>
          <p:spPr>
            <a:xfrm>
              <a:off x="6240670" y="1139388"/>
              <a:ext cx="281883" cy="394870"/>
            </a:xfrm>
            <a:prstGeom prst="snip1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F696BD3-5971-88E0-4459-963FD88E851D}"/>
                </a:ext>
              </a:extLst>
            </p:cNvPr>
            <p:cNvCxnSpPr/>
            <p:nvPr/>
          </p:nvCxnSpPr>
          <p:spPr>
            <a:xfrm>
              <a:off x="6324281" y="1249846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5A7430D-3670-41D3-2400-C68ABA37E5D4}"/>
                </a:ext>
              </a:extLst>
            </p:cNvPr>
            <p:cNvCxnSpPr/>
            <p:nvPr/>
          </p:nvCxnSpPr>
          <p:spPr>
            <a:xfrm>
              <a:off x="6325311" y="1314139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CC1E0F4-2555-80AB-6646-F97756C39178}"/>
                </a:ext>
              </a:extLst>
            </p:cNvPr>
            <p:cNvCxnSpPr/>
            <p:nvPr/>
          </p:nvCxnSpPr>
          <p:spPr>
            <a:xfrm>
              <a:off x="6324281" y="1375777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8" name="Cylinder 67">
            <a:extLst>
              <a:ext uri="{FF2B5EF4-FFF2-40B4-BE49-F238E27FC236}">
                <a16:creationId xmlns:a16="http://schemas.microsoft.com/office/drawing/2014/main" id="{13C755F7-99D1-45BB-5C83-0FA776BDD7E1}"/>
              </a:ext>
            </a:extLst>
          </p:cNvPr>
          <p:cNvSpPr/>
          <p:nvPr/>
        </p:nvSpPr>
        <p:spPr>
          <a:xfrm>
            <a:off x="8112854" y="4924211"/>
            <a:ext cx="435285" cy="394870"/>
          </a:xfrm>
          <a:prstGeom prst="ca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ylinder 68">
            <a:extLst>
              <a:ext uri="{FF2B5EF4-FFF2-40B4-BE49-F238E27FC236}">
                <a16:creationId xmlns:a16="http://schemas.microsoft.com/office/drawing/2014/main" id="{1E6CD43F-793F-81CC-D38F-1EFEF62EB6AA}"/>
              </a:ext>
            </a:extLst>
          </p:cNvPr>
          <p:cNvSpPr/>
          <p:nvPr/>
        </p:nvSpPr>
        <p:spPr>
          <a:xfrm>
            <a:off x="7033273" y="4657453"/>
            <a:ext cx="435285" cy="394870"/>
          </a:xfrm>
          <a:prstGeom prst="ca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6F67908-7E1C-21B6-C149-C5003BEA0A8D}"/>
              </a:ext>
            </a:extLst>
          </p:cNvPr>
          <p:cNvGrpSpPr/>
          <p:nvPr/>
        </p:nvGrpSpPr>
        <p:grpSpPr>
          <a:xfrm>
            <a:off x="8803398" y="4697079"/>
            <a:ext cx="281883" cy="394870"/>
            <a:chOff x="6240670" y="1139388"/>
            <a:chExt cx="281883" cy="394870"/>
          </a:xfrm>
        </p:grpSpPr>
        <p:sp>
          <p:nvSpPr>
            <p:cNvPr id="82" name="Rectangle: Single Corner Snipped 81">
              <a:extLst>
                <a:ext uri="{FF2B5EF4-FFF2-40B4-BE49-F238E27FC236}">
                  <a16:creationId xmlns:a16="http://schemas.microsoft.com/office/drawing/2014/main" id="{AC7AD220-EA6C-EFD8-2374-EBD027B789DF}"/>
                </a:ext>
              </a:extLst>
            </p:cNvPr>
            <p:cNvSpPr/>
            <p:nvPr/>
          </p:nvSpPr>
          <p:spPr>
            <a:xfrm>
              <a:off x="6240670" y="1139388"/>
              <a:ext cx="281883" cy="394870"/>
            </a:xfrm>
            <a:prstGeom prst="snip1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59857E1-1A0A-C6BD-0DF0-463C2AB6C282}"/>
                </a:ext>
              </a:extLst>
            </p:cNvPr>
            <p:cNvCxnSpPr/>
            <p:nvPr/>
          </p:nvCxnSpPr>
          <p:spPr>
            <a:xfrm>
              <a:off x="6324281" y="1249846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844DB7-CE0C-3374-08B2-73A278CFDBA0}"/>
                </a:ext>
              </a:extLst>
            </p:cNvPr>
            <p:cNvCxnSpPr/>
            <p:nvPr/>
          </p:nvCxnSpPr>
          <p:spPr>
            <a:xfrm>
              <a:off x="6325311" y="1314139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7036C6-6CC9-927A-E4B3-82C7073A5EAA}"/>
                </a:ext>
              </a:extLst>
            </p:cNvPr>
            <p:cNvCxnSpPr/>
            <p:nvPr/>
          </p:nvCxnSpPr>
          <p:spPr>
            <a:xfrm>
              <a:off x="6324281" y="1375777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E613473-1D83-88B5-8EA8-D8F2783CD215}"/>
              </a:ext>
            </a:extLst>
          </p:cNvPr>
          <p:cNvGrpSpPr/>
          <p:nvPr/>
        </p:nvGrpSpPr>
        <p:grpSpPr>
          <a:xfrm>
            <a:off x="8955798" y="4849479"/>
            <a:ext cx="281883" cy="394870"/>
            <a:chOff x="6240670" y="1139388"/>
            <a:chExt cx="281883" cy="394870"/>
          </a:xfrm>
        </p:grpSpPr>
        <p:sp>
          <p:nvSpPr>
            <p:cNvPr id="87" name="Rectangle: Single Corner Snipped 86">
              <a:extLst>
                <a:ext uri="{FF2B5EF4-FFF2-40B4-BE49-F238E27FC236}">
                  <a16:creationId xmlns:a16="http://schemas.microsoft.com/office/drawing/2014/main" id="{A2464108-BF33-80B4-C81B-C6FF7D6F1812}"/>
                </a:ext>
              </a:extLst>
            </p:cNvPr>
            <p:cNvSpPr/>
            <p:nvPr/>
          </p:nvSpPr>
          <p:spPr>
            <a:xfrm>
              <a:off x="6240670" y="1139388"/>
              <a:ext cx="281883" cy="394870"/>
            </a:xfrm>
            <a:prstGeom prst="snip1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0DAC31C-4062-2AA1-D296-4425DFA31E1C}"/>
                </a:ext>
              </a:extLst>
            </p:cNvPr>
            <p:cNvCxnSpPr/>
            <p:nvPr/>
          </p:nvCxnSpPr>
          <p:spPr>
            <a:xfrm>
              <a:off x="6324281" y="1249846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7513657-9548-7997-5B1F-A2D0C2913577}"/>
                </a:ext>
              </a:extLst>
            </p:cNvPr>
            <p:cNvCxnSpPr/>
            <p:nvPr/>
          </p:nvCxnSpPr>
          <p:spPr>
            <a:xfrm>
              <a:off x="6325311" y="1314139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3EBCF62-94F8-3FE3-F281-5675F7B8748D}"/>
                </a:ext>
              </a:extLst>
            </p:cNvPr>
            <p:cNvCxnSpPr/>
            <p:nvPr/>
          </p:nvCxnSpPr>
          <p:spPr>
            <a:xfrm>
              <a:off x="6324281" y="1375777"/>
              <a:ext cx="1074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989" y="1563688"/>
            <a:ext cx="11376024" cy="1541462"/>
          </a:xfrm>
        </p:spPr>
        <p:txBody>
          <a:bodyPr/>
          <a:lstStyle/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With large, complex and expensive assets with long lifecycles the real focus is the digital data</a:t>
            </a:r>
            <a:b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The software will change - the data stays</a:t>
            </a:r>
            <a:b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Installations are often designed and built by one generation, operated and maintained by the next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Managing the Digital Thread: Data is the key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8A1B406-8ECD-52AC-97A3-F6A89A2480E4}"/>
              </a:ext>
            </a:extLst>
          </p:cNvPr>
          <p:cNvGrpSpPr/>
          <p:nvPr/>
        </p:nvGrpSpPr>
        <p:grpSpPr>
          <a:xfrm>
            <a:off x="586198" y="5604950"/>
            <a:ext cx="10581583" cy="319716"/>
            <a:chOff x="677657" y="2744434"/>
            <a:chExt cx="8499281" cy="23978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406D96-6D0D-3FB1-2CA8-D0D0E96B3C06}"/>
                </a:ext>
              </a:extLst>
            </p:cNvPr>
            <p:cNvSpPr txBox="1"/>
            <p:nvPr/>
          </p:nvSpPr>
          <p:spPr>
            <a:xfrm>
              <a:off x="2483897" y="2776473"/>
              <a:ext cx="38135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CAD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7BF9F7-9947-6996-4E89-ED33D670A6F7}"/>
                </a:ext>
              </a:extLst>
            </p:cNvPr>
            <p:cNvSpPr txBox="1"/>
            <p:nvPr/>
          </p:nvSpPr>
          <p:spPr>
            <a:xfrm>
              <a:off x="677657" y="2766389"/>
              <a:ext cx="136599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Document Management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D3C37B-4783-0DC6-4F3C-9897AD06EEE1}"/>
                </a:ext>
              </a:extLst>
            </p:cNvPr>
            <p:cNvSpPr txBox="1"/>
            <p:nvPr/>
          </p:nvSpPr>
          <p:spPr>
            <a:xfrm>
              <a:off x="3239047" y="2776473"/>
              <a:ext cx="37534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PLM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830970-0F11-97A5-E67B-EEC5A9A9F09C}"/>
                </a:ext>
              </a:extLst>
            </p:cNvPr>
            <p:cNvSpPr txBox="1"/>
            <p:nvPr/>
          </p:nvSpPr>
          <p:spPr>
            <a:xfrm>
              <a:off x="3984067" y="2771209"/>
              <a:ext cx="375344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ERP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BE9CC9-CF70-4058-D619-9BF19EE4C4B5}"/>
                </a:ext>
              </a:extLst>
            </p:cNvPr>
            <p:cNvSpPr txBox="1"/>
            <p:nvPr/>
          </p:nvSpPr>
          <p:spPr>
            <a:xfrm>
              <a:off x="6229306" y="2760811"/>
              <a:ext cx="38856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EAM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8E16F59-E8D3-9191-B2C7-892D06311723}"/>
                </a:ext>
              </a:extLst>
            </p:cNvPr>
            <p:cNvSpPr txBox="1"/>
            <p:nvPr/>
          </p:nvSpPr>
          <p:spPr>
            <a:xfrm>
              <a:off x="5521350" y="2761123"/>
              <a:ext cx="33807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GIS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D0C410-568E-04F9-7C88-F4E00DE64413}"/>
                </a:ext>
              </a:extLst>
            </p:cNvPr>
            <p:cNvSpPr txBox="1"/>
            <p:nvPr/>
          </p:nvSpPr>
          <p:spPr>
            <a:xfrm>
              <a:off x="6963163" y="2765853"/>
              <a:ext cx="53524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SCADA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AD6865-44AB-CFD6-4272-19191C0EFC92}"/>
                </a:ext>
              </a:extLst>
            </p:cNvPr>
            <p:cNvSpPr txBox="1"/>
            <p:nvPr/>
          </p:nvSpPr>
          <p:spPr>
            <a:xfrm>
              <a:off x="8437313" y="2744434"/>
              <a:ext cx="73962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and more…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5E2102-B65B-7C73-4D52-C8A89D74831D}"/>
              </a:ext>
            </a:extLst>
          </p:cNvPr>
          <p:cNvCxnSpPr>
            <a:cxnSpLocks/>
            <a:stCxn id="47" idx="2"/>
            <a:endCxn id="96" idx="0"/>
          </p:cNvCxnSpPr>
          <p:nvPr/>
        </p:nvCxnSpPr>
        <p:spPr>
          <a:xfrm>
            <a:off x="1895768" y="4928112"/>
            <a:ext cx="850340" cy="140337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aphic 1">
            <a:extLst>
              <a:ext uri="{FF2B5EF4-FFF2-40B4-BE49-F238E27FC236}">
                <a16:creationId xmlns:a16="http://schemas.microsoft.com/office/drawing/2014/main" id="{7F2F7B90-ECB2-7100-1400-01E4ACF5B2A2}"/>
              </a:ext>
            </a:extLst>
          </p:cNvPr>
          <p:cNvGrpSpPr/>
          <p:nvPr/>
        </p:nvGrpSpPr>
        <p:grpSpPr>
          <a:xfrm flipH="1">
            <a:off x="1872336" y="4880301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DAB3A04-F550-355F-D52F-70D778DC5DD8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CC6ADEE-AD2E-78CC-BAA7-414CC333F728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935ABFC-9E19-0BC9-1E08-53F5B0E7DD1C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1132036" y="4928112"/>
            <a:ext cx="763732" cy="244414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36C9636-7A9D-E3F4-04CF-D85945468CA8}"/>
              </a:ext>
            </a:extLst>
          </p:cNvPr>
          <p:cNvCxnSpPr>
            <a:cxnSpLocks/>
            <a:stCxn id="99" idx="0"/>
            <a:endCxn id="110" idx="0"/>
          </p:cNvCxnSpPr>
          <p:nvPr/>
        </p:nvCxnSpPr>
        <p:spPr>
          <a:xfrm>
            <a:off x="3270933" y="4786597"/>
            <a:ext cx="478272" cy="478251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aphic 1">
            <a:extLst>
              <a:ext uri="{FF2B5EF4-FFF2-40B4-BE49-F238E27FC236}">
                <a16:creationId xmlns:a16="http://schemas.microsoft.com/office/drawing/2014/main" id="{C6EF5252-9F5C-247E-FA58-3488FF1A0A21}"/>
              </a:ext>
            </a:extLst>
          </p:cNvPr>
          <p:cNvGrpSpPr/>
          <p:nvPr/>
        </p:nvGrpSpPr>
        <p:grpSpPr>
          <a:xfrm flipH="1">
            <a:off x="2674112" y="5020638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F30FE1F-1302-A57E-8B6C-5B9DB779A272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4B4E3C-16FE-8B73-3067-28697B0C7AE0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8" name="Graphic 1">
            <a:extLst>
              <a:ext uri="{FF2B5EF4-FFF2-40B4-BE49-F238E27FC236}">
                <a16:creationId xmlns:a16="http://schemas.microsoft.com/office/drawing/2014/main" id="{D2945E61-20AF-2F85-10B1-C1CE4B633055}"/>
              </a:ext>
            </a:extLst>
          </p:cNvPr>
          <p:cNvGrpSpPr/>
          <p:nvPr/>
        </p:nvGrpSpPr>
        <p:grpSpPr>
          <a:xfrm flipH="1">
            <a:off x="3198937" y="4738786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391088D-08CB-2A5D-1582-7A40F3C8619F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ACE7A66-41ED-9E69-F5C5-DEC0B9863E0C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aphic 1">
            <a:extLst>
              <a:ext uri="{FF2B5EF4-FFF2-40B4-BE49-F238E27FC236}">
                <a16:creationId xmlns:a16="http://schemas.microsoft.com/office/drawing/2014/main" id="{1132491E-D502-606D-3956-C00446A4BB80}"/>
              </a:ext>
            </a:extLst>
          </p:cNvPr>
          <p:cNvGrpSpPr/>
          <p:nvPr/>
        </p:nvGrpSpPr>
        <p:grpSpPr>
          <a:xfrm flipH="1">
            <a:off x="1097022" y="5122872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2DB8876-C06D-335A-AEC4-438B2A0B0806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C61616-F45C-ED24-9E21-A7BF90191C5E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79FDB37-5589-07BC-5CA4-35AA41F195D2}"/>
              </a:ext>
            </a:extLst>
          </p:cNvPr>
          <p:cNvCxnSpPr>
            <a:cxnSpLocks/>
            <a:stCxn id="96" idx="0"/>
            <a:endCxn id="99" idx="2"/>
          </p:cNvCxnSpPr>
          <p:nvPr/>
        </p:nvCxnSpPr>
        <p:spPr>
          <a:xfrm flipV="1">
            <a:off x="2746108" y="4786597"/>
            <a:ext cx="476261" cy="281852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DFDB55A-F98B-0100-A61B-647534243F84}"/>
              </a:ext>
            </a:extLst>
          </p:cNvPr>
          <p:cNvCxnSpPr>
            <a:cxnSpLocks/>
            <a:stCxn id="110" idx="2"/>
            <a:endCxn id="75" idx="0"/>
          </p:cNvCxnSpPr>
          <p:nvPr/>
        </p:nvCxnSpPr>
        <p:spPr>
          <a:xfrm flipV="1">
            <a:off x="3700641" y="5098629"/>
            <a:ext cx="1122743" cy="166219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aphic 1">
            <a:extLst>
              <a:ext uri="{FF2B5EF4-FFF2-40B4-BE49-F238E27FC236}">
                <a16:creationId xmlns:a16="http://schemas.microsoft.com/office/drawing/2014/main" id="{8B4F50BB-6330-FA51-30D7-1A0446567D87}"/>
              </a:ext>
            </a:extLst>
          </p:cNvPr>
          <p:cNvGrpSpPr/>
          <p:nvPr/>
        </p:nvGrpSpPr>
        <p:grpSpPr>
          <a:xfrm flipH="1">
            <a:off x="6501052" y="5016241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815FDEE-203B-F30F-4866-7AF3C886BCDF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B93DC39-F142-BF97-3DDE-0B907973F1FE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4" name="Graphic 1">
            <a:extLst>
              <a:ext uri="{FF2B5EF4-FFF2-40B4-BE49-F238E27FC236}">
                <a16:creationId xmlns:a16="http://schemas.microsoft.com/office/drawing/2014/main" id="{90F0145F-E628-6B3F-DB20-080FB6BC63D3}"/>
              </a:ext>
            </a:extLst>
          </p:cNvPr>
          <p:cNvGrpSpPr/>
          <p:nvPr/>
        </p:nvGrpSpPr>
        <p:grpSpPr>
          <a:xfrm flipH="1">
            <a:off x="7218950" y="4845583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6E81B69-9E51-3F96-2689-043CE00122C4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20CFC24-F9ED-B3F0-35E5-E42C061AD693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FAC1925-D689-1C8E-161E-B33F494BB24F}"/>
              </a:ext>
            </a:extLst>
          </p:cNvPr>
          <p:cNvCxnSpPr>
            <a:cxnSpLocks/>
            <a:stCxn id="113" idx="2"/>
            <a:endCxn id="122" idx="2"/>
          </p:cNvCxnSpPr>
          <p:nvPr/>
        </p:nvCxnSpPr>
        <p:spPr>
          <a:xfrm>
            <a:off x="5343145" y="4857329"/>
            <a:ext cx="1181339" cy="206723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A853DCC-D9FB-6624-1F41-49EFC2464695}"/>
              </a:ext>
            </a:extLst>
          </p:cNvPr>
          <p:cNvCxnSpPr>
            <a:cxnSpLocks/>
            <a:stCxn id="122" idx="0"/>
            <a:endCxn id="125" idx="2"/>
          </p:cNvCxnSpPr>
          <p:nvPr/>
        </p:nvCxnSpPr>
        <p:spPr>
          <a:xfrm flipV="1">
            <a:off x="6573048" y="4893394"/>
            <a:ext cx="669334" cy="170658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7E66C42-8938-7C55-7791-39423980C27E}"/>
              </a:ext>
            </a:extLst>
          </p:cNvPr>
          <p:cNvCxnSpPr>
            <a:cxnSpLocks/>
            <a:stCxn id="125" idx="0"/>
            <a:endCxn id="116" idx="0"/>
          </p:cNvCxnSpPr>
          <p:nvPr/>
        </p:nvCxnSpPr>
        <p:spPr>
          <a:xfrm>
            <a:off x="7290946" y="4893394"/>
            <a:ext cx="1063056" cy="256052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aphic 1">
            <a:extLst>
              <a:ext uri="{FF2B5EF4-FFF2-40B4-BE49-F238E27FC236}">
                <a16:creationId xmlns:a16="http://schemas.microsoft.com/office/drawing/2014/main" id="{156B4EDA-10D5-16B3-D02D-906E0D5A7F5C}"/>
              </a:ext>
            </a:extLst>
          </p:cNvPr>
          <p:cNvGrpSpPr/>
          <p:nvPr/>
        </p:nvGrpSpPr>
        <p:grpSpPr>
          <a:xfrm flipH="1">
            <a:off x="9054985" y="5003124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D92D558-58DE-E62A-7C40-B33239E57A45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44702C7-F24E-D69C-0F0A-B79D73C93934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Cylinder 150">
            <a:extLst>
              <a:ext uri="{FF2B5EF4-FFF2-40B4-BE49-F238E27FC236}">
                <a16:creationId xmlns:a16="http://schemas.microsoft.com/office/drawing/2014/main" id="{3EF88FBB-D56A-9CE4-F9F6-C03658D8571E}"/>
              </a:ext>
            </a:extLst>
          </p:cNvPr>
          <p:cNvSpPr/>
          <p:nvPr/>
        </p:nvSpPr>
        <p:spPr>
          <a:xfrm>
            <a:off x="10213301" y="4799146"/>
            <a:ext cx="435285" cy="394870"/>
          </a:xfrm>
          <a:prstGeom prst="ca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aphic 1">
            <a:extLst>
              <a:ext uri="{FF2B5EF4-FFF2-40B4-BE49-F238E27FC236}">
                <a16:creationId xmlns:a16="http://schemas.microsoft.com/office/drawing/2014/main" id="{5D68526B-B48B-74FF-FA0C-EF4C57FF073D}"/>
              </a:ext>
            </a:extLst>
          </p:cNvPr>
          <p:cNvGrpSpPr/>
          <p:nvPr/>
        </p:nvGrpSpPr>
        <p:grpSpPr>
          <a:xfrm flipH="1">
            <a:off x="10370848" y="4986721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501C4FC-1C33-B94E-B69E-35FF7C07B8FF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C74B399-6ED8-BB74-41B7-6A15BB9BBF12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E3BB184-C53A-C9CE-66FD-118FF7421318}"/>
              </a:ext>
            </a:extLst>
          </p:cNvPr>
          <p:cNvCxnSpPr>
            <a:cxnSpLocks/>
            <a:stCxn id="116" idx="0"/>
            <a:endCxn id="140" idx="2"/>
          </p:cNvCxnSpPr>
          <p:nvPr/>
        </p:nvCxnSpPr>
        <p:spPr>
          <a:xfrm flipV="1">
            <a:off x="8354002" y="5050935"/>
            <a:ext cx="724415" cy="98511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aphic 1">
            <a:extLst>
              <a:ext uri="{FF2B5EF4-FFF2-40B4-BE49-F238E27FC236}">
                <a16:creationId xmlns:a16="http://schemas.microsoft.com/office/drawing/2014/main" id="{994E7141-79C4-B5F5-96BA-93C491DDF8C1}"/>
              </a:ext>
            </a:extLst>
          </p:cNvPr>
          <p:cNvGrpSpPr/>
          <p:nvPr/>
        </p:nvGrpSpPr>
        <p:grpSpPr>
          <a:xfrm flipH="1">
            <a:off x="5319713" y="4809518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4A2DF70-F336-EB46-0C33-4B02A9867E25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5425ED0-6341-49F1-48F7-D36CEDBE89AF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59D31D9-0349-BE3F-DE63-40DAC14A9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89" b="26926"/>
          <a:stretch/>
        </p:blipFill>
        <p:spPr>
          <a:xfrm>
            <a:off x="546101" y="3916082"/>
            <a:ext cx="11024356" cy="622854"/>
          </a:xfrm>
          <a:prstGeom prst="rect">
            <a:avLst/>
          </a:prstGeom>
        </p:spPr>
      </p:pic>
      <p:grpSp>
        <p:nvGrpSpPr>
          <p:cNvPr id="74" name="Graphic 1">
            <a:extLst>
              <a:ext uri="{FF2B5EF4-FFF2-40B4-BE49-F238E27FC236}">
                <a16:creationId xmlns:a16="http://schemas.microsoft.com/office/drawing/2014/main" id="{FDC8F057-A9B3-2E74-127D-3C0173CA03FE}"/>
              </a:ext>
            </a:extLst>
          </p:cNvPr>
          <p:cNvGrpSpPr/>
          <p:nvPr/>
        </p:nvGrpSpPr>
        <p:grpSpPr>
          <a:xfrm flipH="1">
            <a:off x="4751388" y="5050818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75" name="Freeform: Shape 112">
              <a:extLst>
                <a:ext uri="{FF2B5EF4-FFF2-40B4-BE49-F238E27FC236}">
                  <a16:creationId xmlns:a16="http://schemas.microsoft.com/office/drawing/2014/main" id="{1CE5D660-AC3F-CE19-4C9E-879237C3F951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13">
              <a:extLst>
                <a:ext uri="{FF2B5EF4-FFF2-40B4-BE49-F238E27FC236}">
                  <a16:creationId xmlns:a16="http://schemas.microsoft.com/office/drawing/2014/main" id="{4C69760C-9BFC-8846-B87D-E57FC1F65322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aphic 1">
            <a:extLst>
              <a:ext uri="{FF2B5EF4-FFF2-40B4-BE49-F238E27FC236}">
                <a16:creationId xmlns:a16="http://schemas.microsoft.com/office/drawing/2014/main" id="{41A2BB42-F293-0F33-7253-DD4C6CE4CA2F}"/>
              </a:ext>
            </a:extLst>
          </p:cNvPr>
          <p:cNvGrpSpPr/>
          <p:nvPr/>
        </p:nvGrpSpPr>
        <p:grpSpPr>
          <a:xfrm flipH="1">
            <a:off x="3677209" y="5217037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8B38D3B-260E-9F42-BBE7-DE90C91EAD3B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1B25293-69DA-79E6-8465-4021338DDA6C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3A0DD61-7ACF-8B6B-20B7-B64FD8F46279}"/>
              </a:ext>
            </a:extLst>
          </p:cNvPr>
          <p:cNvCxnSpPr>
            <a:cxnSpLocks/>
            <a:stCxn id="75" idx="0"/>
            <a:endCxn id="113" idx="2"/>
          </p:cNvCxnSpPr>
          <p:nvPr/>
        </p:nvCxnSpPr>
        <p:spPr>
          <a:xfrm flipV="1">
            <a:off x="4823384" y="4857329"/>
            <a:ext cx="519761" cy="241300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aphic 1">
            <a:extLst>
              <a:ext uri="{FF2B5EF4-FFF2-40B4-BE49-F238E27FC236}">
                <a16:creationId xmlns:a16="http://schemas.microsoft.com/office/drawing/2014/main" id="{D5669F2B-70EF-418D-AC57-B540C7D92B70}"/>
              </a:ext>
            </a:extLst>
          </p:cNvPr>
          <p:cNvGrpSpPr/>
          <p:nvPr/>
        </p:nvGrpSpPr>
        <p:grpSpPr>
          <a:xfrm flipH="1">
            <a:off x="8282006" y="5101635"/>
            <a:ext cx="95712" cy="95619"/>
            <a:chOff x="6698837" y="1842324"/>
            <a:chExt cx="96488" cy="96393"/>
          </a:xfrm>
          <a:solidFill>
            <a:srgbClr val="000000"/>
          </a:solidFill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852E37F-7427-C034-6345-FFD08B283568}"/>
                </a:ext>
              </a:extLst>
            </p:cNvPr>
            <p:cNvSpPr/>
            <p:nvPr/>
          </p:nvSpPr>
          <p:spPr>
            <a:xfrm>
              <a:off x="6722745" y="1866042"/>
              <a:ext cx="48958" cy="48958"/>
            </a:xfrm>
            <a:custGeom>
              <a:avLst/>
              <a:gdLst>
                <a:gd name="connsiteX0" fmla="*/ 0 w 48958"/>
                <a:gd name="connsiteY0" fmla="*/ 24479 h 48958"/>
                <a:gd name="connsiteX1" fmla="*/ 24479 w 48958"/>
                <a:gd name="connsiteY1" fmla="*/ 0 h 48958"/>
                <a:gd name="connsiteX2" fmla="*/ 48958 w 48958"/>
                <a:gd name="connsiteY2" fmla="*/ 24479 h 48958"/>
                <a:gd name="connsiteX3" fmla="*/ 24479 w 48958"/>
                <a:gd name="connsiteY3" fmla="*/ 48958 h 48958"/>
                <a:gd name="connsiteX4" fmla="*/ 0 w 48958"/>
                <a:gd name="connsiteY4" fmla="*/ 24479 h 4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" h="48958">
                  <a:moveTo>
                    <a:pt x="0" y="24479"/>
                  </a:moveTo>
                  <a:cubicBezTo>
                    <a:pt x="0" y="10954"/>
                    <a:pt x="10954" y="0"/>
                    <a:pt x="24479" y="0"/>
                  </a:cubicBezTo>
                  <a:cubicBezTo>
                    <a:pt x="38005" y="0"/>
                    <a:pt x="48958" y="10954"/>
                    <a:pt x="48958" y="24479"/>
                  </a:cubicBezTo>
                  <a:cubicBezTo>
                    <a:pt x="48958" y="38005"/>
                    <a:pt x="38005" y="48958"/>
                    <a:pt x="24479" y="48958"/>
                  </a:cubicBezTo>
                  <a:cubicBezTo>
                    <a:pt x="10954" y="48863"/>
                    <a:pt x="0" y="37909"/>
                    <a:pt x="0" y="2447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01D34EE-F86F-9C1B-A765-46BF0040B232}"/>
                </a:ext>
              </a:extLst>
            </p:cNvPr>
            <p:cNvSpPr/>
            <p:nvPr/>
          </p:nvSpPr>
          <p:spPr>
            <a:xfrm>
              <a:off x="6698837" y="1842324"/>
              <a:ext cx="96488" cy="96393"/>
            </a:xfrm>
            <a:custGeom>
              <a:avLst/>
              <a:gdLst>
                <a:gd name="connsiteX0" fmla="*/ 48292 w 96488"/>
                <a:gd name="connsiteY0" fmla="*/ 96393 h 96393"/>
                <a:gd name="connsiteX1" fmla="*/ 0 w 96488"/>
                <a:gd name="connsiteY1" fmla="*/ 48197 h 96393"/>
                <a:gd name="connsiteX2" fmla="*/ 48292 w 96488"/>
                <a:gd name="connsiteY2" fmla="*/ 0 h 96393"/>
                <a:gd name="connsiteX3" fmla="*/ 96488 w 96488"/>
                <a:gd name="connsiteY3" fmla="*/ 48197 h 96393"/>
                <a:gd name="connsiteX4" fmla="*/ 48292 w 96488"/>
                <a:gd name="connsiteY4" fmla="*/ 96393 h 96393"/>
                <a:gd name="connsiteX5" fmla="*/ 48292 w 96488"/>
                <a:gd name="connsiteY5" fmla="*/ 10382 h 96393"/>
                <a:gd name="connsiteX6" fmla="*/ 10573 w 96488"/>
                <a:gd name="connsiteY6" fmla="*/ 48101 h 96393"/>
                <a:gd name="connsiteX7" fmla="*/ 48292 w 96488"/>
                <a:gd name="connsiteY7" fmla="*/ 85916 h 96393"/>
                <a:gd name="connsiteX8" fmla="*/ 86011 w 96488"/>
                <a:gd name="connsiteY8" fmla="*/ 48101 h 96393"/>
                <a:gd name="connsiteX9" fmla="*/ 48292 w 96488"/>
                <a:gd name="connsiteY9" fmla="*/ 10382 h 9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488" h="96393">
                  <a:moveTo>
                    <a:pt x="48292" y="96393"/>
                  </a:moveTo>
                  <a:cubicBezTo>
                    <a:pt x="21717" y="96393"/>
                    <a:pt x="0" y="74771"/>
                    <a:pt x="0" y="48197"/>
                  </a:cubicBezTo>
                  <a:cubicBezTo>
                    <a:pt x="0" y="21622"/>
                    <a:pt x="21622" y="0"/>
                    <a:pt x="48292" y="0"/>
                  </a:cubicBezTo>
                  <a:cubicBezTo>
                    <a:pt x="74867" y="0"/>
                    <a:pt x="96488" y="21622"/>
                    <a:pt x="96488" y="48197"/>
                  </a:cubicBezTo>
                  <a:cubicBezTo>
                    <a:pt x="96488" y="74771"/>
                    <a:pt x="74962" y="96393"/>
                    <a:pt x="48292" y="96393"/>
                  </a:cubicBezTo>
                  <a:close/>
                  <a:moveTo>
                    <a:pt x="48292" y="10382"/>
                  </a:moveTo>
                  <a:cubicBezTo>
                    <a:pt x="27432" y="10382"/>
                    <a:pt x="10573" y="27337"/>
                    <a:pt x="10573" y="48101"/>
                  </a:cubicBezTo>
                  <a:cubicBezTo>
                    <a:pt x="10573" y="68961"/>
                    <a:pt x="27527" y="85916"/>
                    <a:pt x="48292" y="85916"/>
                  </a:cubicBezTo>
                  <a:cubicBezTo>
                    <a:pt x="69056" y="85916"/>
                    <a:pt x="86011" y="68961"/>
                    <a:pt x="86011" y="48101"/>
                  </a:cubicBezTo>
                  <a:cubicBezTo>
                    <a:pt x="86106" y="27337"/>
                    <a:pt x="69152" y="10382"/>
                    <a:pt x="48292" y="10382"/>
                  </a:cubicBez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D55FCB5-FC26-C79D-B59E-4CC801569478}"/>
              </a:ext>
            </a:extLst>
          </p:cNvPr>
          <p:cNvCxnSpPr>
            <a:cxnSpLocks/>
            <a:stCxn id="140" idx="0"/>
            <a:endCxn id="153" idx="0"/>
          </p:cNvCxnSpPr>
          <p:nvPr/>
        </p:nvCxnSpPr>
        <p:spPr>
          <a:xfrm flipV="1">
            <a:off x="9126981" y="5034532"/>
            <a:ext cx="1315863" cy="16403"/>
          </a:xfrm>
          <a:prstGeom prst="line">
            <a:avLst/>
          </a:prstGeom>
          <a:ln w="9525"/>
          <a:effectLst>
            <a:glow rad="38100">
              <a:schemeClr val="tx1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0F041122-38FC-AC9C-FB35-476BD3D10135}"/>
              </a:ext>
            </a:extLst>
          </p:cNvPr>
          <p:cNvSpPr txBox="1"/>
          <p:nvPr/>
        </p:nvSpPr>
        <p:spPr>
          <a:xfrm>
            <a:off x="9511715" y="5611104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1EF7FBF-B302-BA23-538E-00CCE16E483F}"/>
              </a:ext>
            </a:extLst>
          </p:cNvPr>
          <p:cNvSpPr txBox="1"/>
          <p:nvPr/>
        </p:nvSpPr>
        <p:spPr>
          <a:xfrm>
            <a:off x="5491513" y="5638409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3D SCANS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3DF15A4-06A1-026B-BD62-F2489FCE91E0}"/>
              </a:ext>
            </a:extLst>
          </p:cNvPr>
          <p:cNvSpPr/>
          <p:nvPr/>
        </p:nvSpPr>
        <p:spPr>
          <a:xfrm flipH="1">
            <a:off x="5943598" y="3632662"/>
            <a:ext cx="5886174" cy="2432578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Work order data</a:t>
            </a:r>
          </a:p>
        </p:txBody>
      </p:sp>
    </p:spTree>
    <p:extLst>
      <p:ext uri="{BB962C8B-B14F-4D97-AF65-F5344CB8AC3E}">
        <p14:creationId xmlns:p14="http://schemas.microsoft.com/office/powerpoint/2010/main" val="39367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26A1A-FB95-BDC7-C556-DA0555C36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Trust and respect but audit</a:t>
            </a:r>
          </a:p>
          <a:p>
            <a:r>
              <a:rPr lang="en-GB" b="0" dirty="0"/>
              <a:t>Connected to Employee record</a:t>
            </a:r>
          </a:p>
          <a:p>
            <a:r>
              <a:rPr lang="en-GB" b="0" dirty="0"/>
              <a:t>More useful autocompleted data</a:t>
            </a:r>
          </a:p>
          <a:p>
            <a:r>
              <a:rPr lang="en-GB" b="0" dirty="0"/>
              <a:t>Work assignment</a:t>
            </a:r>
          </a:p>
          <a:p>
            <a:r>
              <a:rPr lang="en-GB" b="0" dirty="0"/>
              <a:t>Accountability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Even for sub-contractors</a:t>
            </a:r>
          </a:p>
          <a:p>
            <a:endParaRPr lang="en-GB" b="0" dirty="0"/>
          </a:p>
          <a:p>
            <a:r>
              <a:rPr lang="en-GB" b="0" dirty="0"/>
              <a:t>Not everybody needs the same type of account</a:t>
            </a:r>
          </a:p>
          <a:p>
            <a:r>
              <a:rPr lang="en-GB" b="0" dirty="0"/>
              <a:t>Requires more system administration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1B449D-FE67-1F24-F72D-354B5F64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from known sources: dedicated user accounts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785B2F7-D6F7-8399-8B6A-95AA718D3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6753" y="2314961"/>
            <a:ext cx="3520977" cy="1853591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819CAF-1865-D7B2-6097-2BAF5EE838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" t="8053" r="762" b="5215"/>
          <a:stretch/>
        </p:blipFill>
        <p:spPr>
          <a:xfrm>
            <a:off x="6730470" y="3780504"/>
            <a:ext cx="2796373" cy="18280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D2EB21-865C-AFD8-83D1-C17D677DEA83}"/>
              </a:ext>
            </a:extLst>
          </p:cNvPr>
          <p:cNvGrpSpPr/>
          <p:nvPr/>
        </p:nvGrpSpPr>
        <p:grpSpPr>
          <a:xfrm>
            <a:off x="6096000" y="1294554"/>
            <a:ext cx="2354440" cy="1843849"/>
            <a:chOff x="694792" y="4642001"/>
            <a:chExt cx="4241087" cy="33151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25D0927-1E6E-8662-D974-F7A6A74B5323}"/>
                </a:ext>
              </a:extLst>
            </p:cNvPr>
            <p:cNvGrpSpPr/>
            <p:nvPr/>
          </p:nvGrpSpPr>
          <p:grpSpPr>
            <a:xfrm>
              <a:off x="694792" y="4642001"/>
              <a:ext cx="4241087" cy="3315117"/>
              <a:chOff x="3040171" y="2547260"/>
              <a:chExt cx="4536504" cy="354603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E9E3B29-94AB-8D96-B902-2ED4240DA0C4}"/>
                  </a:ext>
                </a:extLst>
              </p:cNvPr>
              <p:cNvGrpSpPr/>
              <p:nvPr/>
            </p:nvGrpSpPr>
            <p:grpSpPr>
              <a:xfrm>
                <a:off x="3040171" y="2547260"/>
                <a:ext cx="4536504" cy="3546035"/>
                <a:chOff x="1907704" y="1844823"/>
                <a:chExt cx="5400602" cy="4219220"/>
              </a:xfrm>
            </p:grpSpPr>
            <p:pic>
              <p:nvPicPr>
                <p:cNvPr id="13" name="Picture 2" descr="http://allonzyinteractive.com/iPadFrame.png">
                  <a:extLst>
                    <a:ext uri="{FF2B5EF4-FFF2-40B4-BE49-F238E27FC236}">
                      <a16:creationId xmlns:a16="http://schemas.microsoft.com/office/drawing/2014/main" id="{D5A58004-3920-9E24-8458-7747517968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498395" y="1254132"/>
                  <a:ext cx="4219220" cy="54006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3">
                  <a:extLst>
                    <a:ext uri="{FF2B5EF4-FFF2-40B4-BE49-F238E27FC236}">
                      <a16:creationId xmlns:a16="http://schemas.microsoft.com/office/drawing/2014/main" id="{62140FB7-F568-BE45-3A57-981C616677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6" t="13816" r="1025" b="9474"/>
                <a:stretch/>
              </p:blipFill>
              <p:spPr bwMode="auto">
                <a:xfrm>
                  <a:off x="2454712" y="2370255"/>
                  <a:ext cx="4349536" cy="30749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7F79EF5-101B-0CAB-BCE0-22257A3B48CB}"/>
                  </a:ext>
                </a:extLst>
              </p:cNvPr>
              <p:cNvGrpSpPr/>
              <p:nvPr/>
            </p:nvGrpSpPr>
            <p:grpSpPr>
              <a:xfrm>
                <a:off x="3486077" y="2932220"/>
                <a:ext cx="3678442" cy="2712616"/>
                <a:chOff x="3486077" y="2932220"/>
                <a:chExt cx="3678442" cy="2712616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AB24AE41-3E86-CB5F-1C31-A4892F967F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0" t="13278" r="2851" b="1617"/>
                <a:stretch/>
              </p:blipFill>
              <p:spPr bwMode="auto">
                <a:xfrm>
                  <a:off x="3486077" y="2932220"/>
                  <a:ext cx="3678442" cy="2426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803AF13-0908-6617-52F3-43DFC7BCD9C0}"/>
                    </a:ext>
                  </a:extLst>
                </p:cNvPr>
                <p:cNvSpPr/>
                <p:nvPr/>
              </p:nvSpPr>
              <p:spPr>
                <a:xfrm>
                  <a:off x="6559235" y="5358564"/>
                  <a:ext cx="584978" cy="286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3845D9-4845-2AD6-E498-EBC0538BB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662" y="4991440"/>
              <a:ext cx="3411272" cy="25584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1139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71FAC7-70B1-7A67-7288-C76BD574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The quality data capture starts at the work order creation</a:t>
            </a:r>
          </a:p>
          <a:p>
            <a:pPr marL="0" indent="0">
              <a:buNone/>
            </a:pPr>
            <a:endParaRPr lang="en-GB" b="0" dirty="0"/>
          </a:p>
          <a:p>
            <a:r>
              <a:rPr lang="en-GB" b="0" dirty="0"/>
              <a:t>Equipment</a:t>
            </a:r>
          </a:p>
          <a:p>
            <a:r>
              <a:rPr lang="en-GB" b="0" dirty="0"/>
              <a:t>Description</a:t>
            </a:r>
          </a:p>
          <a:p>
            <a:r>
              <a:rPr lang="en-GB" b="0" dirty="0"/>
              <a:t>Work order type</a:t>
            </a:r>
          </a:p>
          <a:p>
            <a:r>
              <a:rPr lang="en-GB" b="0" dirty="0"/>
              <a:t>Department</a:t>
            </a:r>
          </a:p>
          <a:p>
            <a:r>
              <a:rPr lang="en-GB" b="0" dirty="0"/>
              <a:t>Initial status</a:t>
            </a:r>
          </a:p>
          <a:p>
            <a:endParaRPr lang="en-GB" b="0" dirty="0"/>
          </a:p>
          <a:p>
            <a:r>
              <a:rPr lang="en-GB" b="0" dirty="0"/>
              <a:t>These are the elements of the simplest</a:t>
            </a:r>
            <a:br>
              <a:rPr lang="en-GB" b="0" dirty="0"/>
            </a:br>
            <a:r>
              <a:rPr lang="en-GB" b="0" dirty="0"/>
              <a:t>work order, already providing lots of</a:t>
            </a:r>
            <a:br>
              <a:rPr lang="en-GB" b="0" dirty="0"/>
            </a:br>
            <a:r>
              <a:rPr lang="en-GB" b="0" dirty="0"/>
              <a:t>useful information …</a:t>
            </a:r>
            <a:br>
              <a:rPr lang="en-GB" b="0" dirty="0"/>
            </a:br>
            <a:r>
              <a:rPr lang="en-GB" b="0" dirty="0"/>
              <a:t>                                                                                               …only when the data is correct!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6CE81-AF85-478C-935E-DEDAE2EF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order creation</a:t>
            </a:r>
          </a:p>
        </p:txBody>
      </p:sp>
      <p:pic>
        <p:nvPicPr>
          <p:cNvPr id="1026" name="D7777474-A4F6-44F0-B178-E826D7E37B78" descr="IMG_0486.PNG">
            <a:extLst>
              <a:ext uri="{FF2B5EF4-FFF2-40B4-BE49-F238E27FC236}">
                <a16:creationId xmlns:a16="http://schemas.microsoft.com/office/drawing/2014/main" id="{58FFAC23-B572-6551-E927-2168975D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553" y="1280319"/>
            <a:ext cx="2837425" cy="40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78BEA13C-E15D-44AF-A425-B0745EF9CC9B" descr="IMG_0485.PNG">
            <a:extLst>
              <a:ext uri="{FF2B5EF4-FFF2-40B4-BE49-F238E27FC236}">
                <a16:creationId xmlns:a16="http://schemas.microsoft.com/office/drawing/2014/main" id="{B5849440-2739-7A04-7D72-96D38909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49" y="2814301"/>
            <a:ext cx="3956206" cy="276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D904B-AC19-0314-E3D6-1C8C8C5EC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970" y="2263423"/>
            <a:ext cx="3428492" cy="21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7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24C4C3-E9F6-2E27-1849-109DDF29C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Equipment</a:t>
            </a:r>
          </a:p>
          <a:p>
            <a:pPr lvl="1"/>
            <a:r>
              <a:rPr lang="en-GB" dirty="0"/>
              <a:t>Proper complementary information like Department and Location are crucial</a:t>
            </a:r>
          </a:p>
          <a:p>
            <a:pPr lvl="1"/>
            <a:r>
              <a:rPr lang="en-GB" dirty="0"/>
              <a:t>Classes, categories, responsible, criticality etc. are useful</a:t>
            </a:r>
          </a:p>
          <a:p>
            <a:pPr lvl="1"/>
            <a:endParaRPr lang="en-GB" b="0" dirty="0"/>
          </a:p>
          <a:p>
            <a:r>
              <a:rPr lang="en-GB" b="0" dirty="0"/>
              <a:t>Description</a:t>
            </a:r>
          </a:p>
          <a:p>
            <a:pPr lvl="1"/>
            <a:r>
              <a:rPr lang="en-GB" b="0" dirty="0"/>
              <a:t>Provide the precise en</a:t>
            </a:r>
            <a:r>
              <a:rPr lang="en-GB" dirty="0"/>
              <a:t>ough wording to prepare the participants</a:t>
            </a:r>
          </a:p>
          <a:p>
            <a:pPr lvl="1"/>
            <a:endParaRPr lang="en-GB" b="0" dirty="0"/>
          </a:p>
          <a:p>
            <a:r>
              <a:rPr lang="en-GB" b="0" dirty="0"/>
              <a:t>Work order type</a:t>
            </a:r>
          </a:p>
          <a:p>
            <a:pPr lvl="1"/>
            <a:r>
              <a:rPr lang="en-GB" dirty="0"/>
              <a:t>Base of primary classification</a:t>
            </a:r>
          </a:p>
          <a:p>
            <a:pPr lvl="1"/>
            <a:endParaRPr lang="en-GB" b="0" dirty="0"/>
          </a:p>
          <a:p>
            <a:r>
              <a:rPr lang="en-GB" b="0" dirty="0"/>
              <a:t>Department</a:t>
            </a:r>
          </a:p>
          <a:p>
            <a:pPr lvl="1"/>
            <a:r>
              <a:rPr lang="en-GB" dirty="0"/>
              <a:t>Inherited from the equipment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AE684-0C06-86D6-F254-839F8DC0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initial data: responsibility of the creator</a:t>
            </a:r>
          </a:p>
        </p:txBody>
      </p:sp>
      <p:grpSp>
        <p:nvGrpSpPr>
          <p:cNvPr id="11" name="Diagram group">
            <a:extLst>
              <a:ext uri="{FF2B5EF4-FFF2-40B4-BE49-F238E27FC236}">
                <a16:creationId xmlns:a16="http://schemas.microsoft.com/office/drawing/2014/main" id="{E344A4C1-6BDF-BD52-3A1E-E85A6112561B}"/>
              </a:ext>
            </a:extLst>
          </p:cNvPr>
          <p:cNvGrpSpPr/>
          <p:nvPr/>
        </p:nvGrpSpPr>
        <p:grpSpPr>
          <a:xfrm>
            <a:off x="6376193" y="5345010"/>
            <a:ext cx="5611813" cy="512056"/>
            <a:chOff x="0" y="4096455"/>
            <a:chExt cx="5611813" cy="512056"/>
          </a:xfrm>
          <a:scene3d>
            <a:camera prst="isometricOffAxis2Left" zoom="95000"/>
            <a:lightRig rig="flat" dir="t"/>
          </a:scene3d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4C6C7FC-8BA7-BD22-348E-B980076EE76C}"/>
                </a:ext>
              </a:extLst>
            </p:cNvPr>
            <p:cNvGrpSpPr/>
            <p:nvPr/>
          </p:nvGrpSpPr>
          <p:grpSpPr>
            <a:xfrm>
              <a:off x="0" y="4096455"/>
              <a:ext cx="5611813" cy="512056"/>
              <a:chOff x="0" y="4096455"/>
              <a:chExt cx="5611813" cy="512056"/>
            </a:xfrm>
          </p:grpSpPr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92E19A47-5941-473A-BF1B-146B43186213}"/>
                  </a:ext>
                </a:extLst>
              </p:cNvPr>
              <p:cNvSpPr/>
              <p:nvPr/>
            </p:nvSpPr>
            <p:spPr>
              <a:xfrm>
                <a:off x="0" y="4096455"/>
                <a:ext cx="561181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rapezoid 4">
                <a:extLst>
                  <a:ext uri="{FF2B5EF4-FFF2-40B4-BE49-F238E27FC236}">
                    <a16:creationId xmlns:a16="http://schemas.microsoft.com/office/drawing/2014/main" id="{7197D7BD-EB03-5A2E-7022-362C034D70CD}"/>
                  </a:ext>
                </a:extLst>
              </p:cNvPr>
              <p:cNvSpPr txBox="1"/>
              <p:nvPr/>
            </p:nvSpPr>
            <p:spPr>
              <a:xfrm>
                <a:off x="982067" y="4096455"/>
                <a:ext cx="364767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Equipment, Description, Department, WO Type, Initial Status, Created by, Date Created, Reported by, Date Reported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99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apezoid 20">
            <a:extLst>
              <a:ext uri="{FF2B5EF4-FFF2-40B4-BE49-F238E27FC236}">
                <a16:creationId xmlns:a16="http://schemas.microsoft.com/office/drawing/2014/main" id="{C06A121B-FB94-FC84-1047-21CE34BC7A6E}"/>
              </a:ext>
            </a:extLst>
          </p:cNvPr>
          <p:cNvSpPr/>
          <p:nvPr/>
        </p:nvSpPr>
        <p:spPr>
          <a:xfrm>
            <a:off x="6376193" y="5345010"/>
            <a:ext cx="5611813" cy="512056"/>
          </a:xfrm>
          <a:prstGeom prst="trapezoid">
            <a:avLst>
              <a:gd name="adj" fmla="val 60885"/>
            </a:avLst>
          </a:pr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71B95-DEAE-823F-5062-822824BD0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Important to have dedicated user account to store specific information</a:t>
            </a:r>
          </a:p>
          <a:p>
            <a:endParaRPr lang="en-GB" b="0" dirty="0"/>
          </a:p>
          <a:p>
            <a:r>
              <a:rPr lang="en-GB" b="0" dirty="0"/>
              <a:t>Created by and Date created 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Reported by and Date reported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Scheduled start date and end date is today</a:t>
            </a:r>
          </a:p>
          <a:p>
            <a:endParaRPr lang="en-GB" b="0" dirty="0"/>
          </a:p>
          <a:p>
            <a:endParaRPr lang="en-GB" b="0" dirty="0"/>
          </a:p>
          <a:p>
            <a:r>
              <a:rPr lang="en-GB" b="0" dirty="0"/>
              <a:t>Additional fields could be </a:t>
            </a:r>
            <a:br>
              <a:rPr lang="en-GB" b="0" dirty="0"/>
            </a:br>
            <a:r>
              <a:rPr lang="en-GB" b="0" dirty="0"/>
              <a:t>also populated automatically</a:t>
            </a:r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95C897-10D0-B0D2-18C4-F14749C1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Already pre-filled information</a:t>
            </a:r>
          </a:p>
        </p:txBody>
      </p:sp>
      <p:sp>
        <p:nvSpPr>
          <p:cNvPr id="19" name="Trapezoid 4">
            <a:extLst>
              <a:ext uri="{FF2B5EF4-FFF2-40B4-BE49-F238E27FC236}">
                <a16:creationId xmlns:a16="http://schemas.microsoft.com/office/drawing/2014/main" id="{C8CCED53-F4AC-2494-C60B-F58A1CD90BA2}"/>
              </a:ext>
            </a:extLst>
          </p:cNvPr>
          <p:cNvSpPr txBox="1"/>
          <p:nvPr/>
        </p:nvSpPr>
        <p:spPr>
          <a:xfrm>
            <a:off x="7358260" y="5345010"/>
            <a:ext cx="3647678" cy="512056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100" kern="1200" dirty="0">
                <a:solidFill>
                  <a:schemeClr val="bg1"/>
                </a:solidFill>
              </a:rPr>
              <a:t>Equipment, Description, Department, WO Type, Initial Status, Created by, Date Created, Reported by, Date Reported</a:t>
            </a:r>
          </a:p>
        </p:txBody>
      </p:sp>
    </p:spTree>
    <p:extLst>
      <p:ext uri="{BB962C8B-B14F-4D97-AF65-F5344CB8AC3E}">
        <p14:creationId xmlns:p14="http://schemas.microsoft.com/office/powerpoint/2010/main" val="2161835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B47A3B-D993-60F0-2760-50E0D68D5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Reported Date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Requested dates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Scheduled dates</a:t>
            </a:r>
            <a:br>
              <a:rPr lang="en-GB" b="0" dirty="0"/>
            </a:br>
            <a:endParaRPr lang="en-GB" b="0" dirty="0"/>
          </a:p>
          <a:p>
            <a:r>
              <a:rPr lang="en-GB" b="0" dirty="0"/>
              <a:t>Start and end dates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Correct dates are the corner stones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of every reliability and performance indexes!</a:t>
            </a: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4DD89F-F748-6026-A075-948BDC4F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4D75F-9E7A-F87A-958E-1CDFA1DFF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747" y="1875142"/>
            <a:ext cx="5624152" cy="2155193"/>
          </a:xfrm>
          <a:prstGeom prst="rect">
            <a:avLst/>
          </a:prstGeom>
        </p:spPr>
      </p:pic>
      <p:grpSp>
        <p:nvGrpSpPr>
          <p:cNvPr id="7" name="Diagram group">
            <a:extLst>
              <a:ext uri="{FF2B5EF4-FFF2-40B4-BE49-F238E27FC236}">
                <a16:creationId xmlns:a16="http://schemas.microsoft.com/office/drawing/2014/main" id="{EF9EC4AE-83C4-D496-B157-3717C0ACF7EE}"/>
              </a:ext>
            </a:extLst>
          </p:cNvPr>
          <p:cNvGrpSpPr/>
          <p:nvPr/>
        </p:nvGrpSpPr>
        <p:grpSpPr>
          <a:xfrm>
            <a:off x="6376193" y="4868963"/>
            <a:ext cx="5611813" cy="1024113"/>
            <a:chOff x="0" y="3584398"/>
            <a:chExt cx="5611813" cy="1024113"/>
          </a:xfrm>
          <a:scene3d>
            <a:camera prst="isometricOffAxis2Left" zoom="95000"/>
            <a:lightRig rig="flat" dir="t"/>
          </a:scene3d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1FD153-40DF-E4BE-AC1D-0931E0F4F152}"/>
                </a:ext>
              </a:extLst>
            </p:cNvPr>
            <p:cNvGrpSpPr/>
            <p:nvPr/>
          </p:nvGrpSpPr>
          <p:grpSpPr>
            <a:xfrm>
              <a:off x="311767" y="3584398"/>
              <a:ext cx="4988278" cy="512056"/>
              <a:chOff x="311767" y="3584398"/>
              <a:chExt cx="4988278" cy="512056"/>
            </a:xfrm>
          </p:grpSpPr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75F475D8-308F-951B-E72C-8F985D79B385}"/>
                  </a:ext>
                </a:extLst>
              </p:cNvPr>
              <p:cNvSpPr/>
              <p:nvPr/>
            </p:nvSpPr>
            <p:spPr>
              <a:xfrm>
                <a:off x="311767" y="3584398"/>
                <a:ext cx="4988278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rapezoid 4">
                <a:extLst>
                  <a:ext uri="{FF2B5EF4-FFF2-40B4-BE49-F238E27FC236}">
                    <a16:creationId xmlns:a16="http://schemas.microsoft.com/office/drawing/2014/main" id="{BB429B9C-B78B-B022-79FD-95C5AECAE182}"/>
                  </a:ext>
                </a:extLst>
              </p:cNvPr>
              <p:cNvSpPr txBox="1"/>
              <p:nvPr/>
            </p:nvSpPr>
            <p:spPr>
              <a:xfrm>
                <a:off x="1184716" y="3584398"/>
                <a:ext cx="324238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Requested dates, Scheduled dates, Start &amp; End dates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CCEE11-9F26-09AE-ED1A-77BA53FC7C6E}"/>
                </a:ext>
              </a:extLst>
            </p:cNvPr>
            <p:cNvGrpSpPr/>
            <p:nvPr/>
          </p:nvGrpSpPr>
          <p:grpSpPr>
            <a:xfrm>
              <a:off x="0" y="4096455"/>
              <a:ext cx="5611813" cy="512056"/>
              <a:chOff x="0" y="4096455"/>
              <a:chExt cx="5611813" cy="512056"/>
            </a:xfrm>
          </p:grpSpPr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D3579E70-9A91-0D9F-98AF-07FAD521EEF0}"/>
                  </a:ext>
                </a:extLst>
              </p:cNvPr>
              <p:cNvSpPr/>
              <p:nvPr/>
            </p:nvSpPr>
            <p:spPr>
              <a:xfrm>
                <a:off x="0" y="4096455"/>
                <a:ext cx="561181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Trapezoid 6">
                <a:extLst>
                  <a:ext uri="{FF2B5EF4-FFF2-40B4-BE49-F238E27FC236}">
                    <a16:creationId xmlns:a16="http://schemas.microsoft.com/office/drawing/2014/main" id="{F32D949D-4265-3D6E-F429-947B9D2B0CB0}"/>
                  </a:ext>
                </a:extLst>
              </p:cNvPr>
              <p:cNvSpPr txBox="1"/>
              <p:nvPr/>
            </p:nvSpPr>
            <p:spPr>
              <a:xfrm>
                <a:off x="982067" y="4096455"/>
                <a:ext cx="364767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Equipment, Description, Department, WO Type, Initial Status, Created by, Date Created, Reported by, Date Reported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16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D3C77-2B43-9604-EE59-731D5BCB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Few example KPIs with without additional data entry </a:t>
            </a:r>
          </a:p>
          <a:p>
            <a:endParaRPr lang="en-GB" b="0" dirty="0"/>
          </a:p>
          <a:p>
            <a:r>
              <a:rPr lang="en-GB" b="0" dirty="0"/>
              <a:t>Maintenance to repair ratio</a:t>
            </a:r>
          </a:p>
          <a:p>
            <a:r>
              <a:rPr lang="en-GB" b="0" dirty="0"/>
              <a:t>Mean time between failures</a:t>
            </a:r>
          </a:p>
          <a:p>
            <a:r>
              <a:rPr lang="en-GB" b="0" dirty="0"/>
              <a:t>Average time between repairs</a:t>
            </a:r>
          </a:p>
          <a:p>
            <a:r>
              <a:rPr lang="en-GB" b="0" dirty="0"/>
              <a:t>Most maintained equipment</a:t>
            </a:r>
          </a:p>
          <a:p>
            <a:r>
              <a:rPr lang="en-GB" b="0" dirty="0"/>
              <a:t>Most repaired equipment</a:t>
            </a:r>
          </a:p>
          <a:p>
            <a:r>
              <a:rPr lang="en-GB" b="0" dirty="0"/>
              <a:t>Work distribution between departments</a:t>
            </a:r>
          </a:p>
          <a:p>
            <a:endParaRPr lang="en-GB" b="0" dirty="0"/>
          </a:p>
          <a:p>
            <a:r>
              <a:rPr lang="en-GB" b="0" dirty="0"/>
              <a:t>Basic reliability calculation Crow-AMSAA method</a:t>
            </a:r>
          </a:p>
          <a:p>
            <a:pPr lvl="1"/>
            <a:r>
              <a:rPr lang="en-GB" b="0" dirty="0"/>
              <a:t>Without failure mode knowledge</a:t>
            </a:r>
          </a:p>
          <a:p>
            <a:endParaRPr lang="en-GB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20637A-6C27-6F59-EEF1-209822BD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performance indicators</a:t>
            </a:r>
          </a:p>
        </p:txBody>
      </p:sp>
      <p:grpSp>
        <p:nvGrpSpPr>
          <p:cNvPr id="16" name="Diagram group">
            <a:extLst>
              <a:ext uri="{FF2B5EF4-FFF2-40B4-BE49-F238E27FC236}">
                <a16:creationId xmlns:a16="http://schemas.microsoft.com/office/drawing/2014/main" id="{3D77BBB0-34DD-0F8C-7490-ABE578B3D0A0}"/>
              </a:ext>
            </a:extLst>
          </p:cNvPr>
          <p:cNvGrpSpPr/>
          <p:nvPr/>
        </p:nvGrpSpPr>
        <p:grpSpPr>
          <a:xfrm>
            <a:off x="6376193" y="4868962"/>
            <a:ext cx="5611813" cy="1024113"/>
            <a:chOff x="0" y="3584398"/>
            <a:chExt cx="5611813" cy="1024113"/>
          </a:xfrm>
          <a:scene3d>
            <a:camera prst="isometricOffAxis2Left" zoom="95000"/>
            <a:lightRig rig="flat" dir="t"/>
          </a:scene3d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E8C925-7295-A3FD-696D-4ABE3B2B4975}"/>
                </a:ext>
              </a:extLst>
            </p:cNvPr>
            <p:cNvGrpSpPr/>
            <p:nvPr/>
          </p:nvGrpSpPr>
          <p:grpSpPr>
            <a:xfrm>
              <a:off x="311767" y="3584398"/>
              <a:ext cx="4988278" cy="512056"/>
              <a:chOff x="311767" y="3584398"/>
              <a:chExt cx="4988278" cy="512056"/>
            </a:xfrm>
          </p:grpSpPr>
          <p:sp>
            <p:nvSpPr>
              <p:cNvPr id="21" name="Trapezoid 20">
                <a:extLst>
                  <a:ext uri="{FF2B5EF4-FFF2-40B4-BE49-F238E27FC236}">
                    <a16:creationId xmlns:a16="http://schemas.microsoft.com/office/drawing/2014/main" id="{B32FFF11-05F5-B251-158C-97CC5D36BC7D}"/>
                  </a:ext>
                </a:extLst>
              </p:cNvPr>
              <p:cNvSpPr/>
              <p:nvPr/>
            </p:nvSpPr>
            <p:spPr>
              <a:xfrm>
                <a:off x="311767" y="3584398"/>
                <a:ext cx="4988278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rapezoid 4">
                <a:extLst>
                  <a:ext uri="{FF2B5EF4-FFF2-40B4-BE49-F238E27FC236}">
                    <a16:creationId xmlns:a16="http://schemas.microsoft.com/office/drawing/2014/main" id="{0535DE7B-8963-454B-0212-63705642752A}"/>
                  </a:ext>
                </a:extLst>
              </p:cNvPr>
              <p:cNvSpPr txBox="1"/>
              <p:nvPr/>
            </p:nvSpPr>
            <p:spPr>
              <a:xfrm>
                <a:off x="1184716" y="3584398"/>
                <a:ext cx="3242380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Requested dates, Scheduled dates, Start &amp; End dates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9A6075-8206-3314-F01A-BBD202692048}"/>
                </a:ext>
              </a:extLst>
            </p:cNvPr>
            <p:cNvGrpSpPr/>
            <p:nvPr/>
          </p:nvGrpSpPr>
          <p:grpSpPr>
            <a:xfrm>
              <a:off x="0" y="4096455"/>
              <a:ext cx="5611813" cy="512056"/>
              <a:chOff x="0" y="4096455"/>
              <a:chExt cx="5611813" cy="512056"/>
            </a:xfrm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B59BF84F-31FC-21BC-5216-F1721B84D9B9}"/>
                  </a:ext>
                </a:extLst>
              </p:cNvPr>
              <p:cNvSpPr/>
              <p:nvPr/>
            </p:nvSpPr>
            <p:spPr>
              <a:xfrm>
                <a:off x="0" y="4096455"/>
                <a:ext cx="5611813" cy="512056"/>
              </a:xfrm>
              <a:prstGeom prst="trapezoid">
                <a:avLst>
                  <a:gd name="adj" fmla="val 60885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rapezoid 6">
                <a:extLst>
                  <a:ext uri="{FF2B5EF4-FFF2-40B4-BE49-F238E27FC236}">
                    <a16:creationId xmlns:a16="http://schemas.microsoft.com/office/drawing/2014/main" id="{26857142-1A29-DA7F-F56D-087FEA5CEB7D}"/>
                  </a:ext>
                </a:extLst>
              </p:cNvPr>
              <p:cNvSpPr txBox="1"/>
              <p:nvPr/>
            </p:nvSpPr>
            <p:spPr>
              <a:xfrm>
                <a:off x="982067" y="4096455"/>
                <a:ext cx="3647678" cy="5120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100" kern="1200" dirty="0">
                    <a:solidFill>
                      <a:schemeClr val="bg1"/>
                    </a:solidFill>
                  </a:rPr>
                  <a:t>Equipment, Description, Department, WO Type, Initial Status, Created by, Date Created, Reported by, Date Reported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934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Template-EN-2021.potx" id="{91A14555-AF20-6343-8329-6DC3D7DA1D5C}" vid="{F909359F-EE90-374D-ACA9-3C97E495BAAC}"/>
    </a:ext>
  </a:extLst>
</a:theme>
</file>

<file path=ppt/theme/theme2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Template-EN-2021 (1)</Template>
  <TotalTime>16663</TotalTime>
  <Words>1388</Words>
  <Application>Microsoft Office PowerPoint</Application>
  <DocSecurity>0</DocSecurity>
  <PresentationFormat>Widescreen</PresentationFormat>
  <Paragraphs>241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Nova</vt:lpstr>
      <vt:lpstr>Arial Nova Light</vt:lpstr>
      <vt:lpstr>Calibri</vt:lpstr>
      <vt:lpstr>Source Sans Pro</vt:lpstr>
      <vt:lpstr>Office Theme</vt:lpstr>
      <vt:lpstr>Streamline 2024</vt:lpstr>
      <vt:lpstr>Getting the Basics Right: Capturing Data in Work Orders</vt:lpstr>
      <vt:lpstr>The dream: zero unplanned downtime</vt:lpstr>
      <vt:lpstr>Managing the Digital Thread: Data is the key</vt:lpstr>
      <vt:lpstr>Data from known sources: dedicated user accounts</vt:lpstr>
      <vt:lpstr>Work order creation</vt:lpstr>
      <vt:lpstr>Good initial data: responsibility of the creator</vt:lpstr>
      <vt:lpstr>Already pre-filled information</vt:lpstr>
      <vt:lpstr>Dates</vt:lpstr>
      <vt:lpstr>Basic performance indicators</vt:lpstr>
      <vt:lpstr>Codification with closing codes: invaluable</vt:lpstr>
      <vt:lpstr>Meter readings</vt:lpstr>
      <vt:lpstr>Record what was done</vt:lpstr>
      <vt:lpstr>Easy to capture WO conversations</vt:lpstr>
      <vt:lpstr>Activities</vt:lpstr>
      <vt:lpstr>Additional elements in activities</vt:lpstr>
      <vt:lpstr>Part usage</vt:lpstr>
      <vt:lpstr>Detailed activities: Checklists</vt:lpstr>
      <vt:lpstr>EAM Light Checklists on tablets: Easier than paper!</vt:lpstr>
      <vt:lpstr>The need for EAM Light </vt:lpstr>
      <vt:lpstr>Data quality issues</vt:lpstr>
      <vt:lpstr>Work order information pyramid</vt:lpstr>
      <vt:lpstr>Conclusions</vt:lpstr>
      <vt:lpstr>  Questions?</vt:lpstr>
    </vt:vector>
  </TitlesOfParts>
  <Manager/>
  <Company>CERN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 Open Source Components for Infor EAM</dc:title>
  <dc:subject/>
  <dc:creator>David Widegren</dc:creator>
  <cp:keywords/>
  <dc:description/>
  <cp:lastModifiedBy>Peter Jurcso</cp:lastModifiedBy>
  <cp:revision>245</cp:revision>
  <cp:lastPrinted>2025-02-20T11:45:05Z</cp:lastPrinted>
  <dcterms:created xsi:type="dcterms:W3CDTF">2021-06-30T07:19:54Z</dcterms:created>
  <dcterms:modified xsi:type="dcterms:W3CDTF">2025-02-20T16:57:33Z</dcterms:modified>
  <cp:category/>
  <dc:identifier/>
  <cp:contentStatus/>
  <dc:language/>
  <cp:version/>
</cp:coreProperties>
</file>