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1" r:id="rId16"/>
    <p:sldId id="272" r:id="rId17"/>
    <p:sldId id="269" r:id="rId18"/>
    <p:sldId id="270" r:id="rId19"/>
    <p:sldId id="273" r:id="rId20"/>
    <p:sldId id="289" r:id="rId21"/>
    <p:sldId id="276" r:id="rId22"/>
    <p:sldId id="274" r:id="rId23"/>
    <p:sldId id="278" r:id="rId24"/>
    <p:sldId id="277" r:id="rId25"/>
    <p:sldId id="279" r:id="rId26"/>
  </p:sldIdLst>
  <p:sldSz cx="12192000" cy="6858000"/>
  <p:notesSz cx="6858000" cy="9144000"/>
  <p:embeddedFontLst>
    <p:embeddedFont>
      <p:font typeface="Open Sans" panose="020B0606030504020204" pitchFamily="34" charset="0"/>
      <p:regular r:id="rId28"/>
      <p:bold r:id="rId29"/>
      <p:italic r:id="rId30"/>
      <p:boldItalic r:id="rId31"/>
    </p:embeddedFont>
    <p:embeddedFont>
      <p:font typeface="Open Sans Light" panose="020B0306030504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h45Ls52Cz2j3k9fLtyIJlXElDx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26893C-6DBB-4E55-955E-64FF237B1B94}">
  <a:tblStyle styleId="{5E26893C-6DBB-4E55-955E-64FF237B1B9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37FBA6F-0267-4B63-9AC7-7C527B5B336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251" autoAdjust="0"/>
  </p:normalViewPr>
  <p:slideViewPr>
    <p:cSldViewPr snapToGrid="0">
      <p:cViewPr varScale="1">
        <p:scale>
          <a:sx n="57" d="100"/>
          <a:sy n="57" d="100"/>
        </p:scale>
        <p:origin x="99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customschemas.google.com/relationships/presentationmetadata" Target="meta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Arial"/>
                <a:ea typeface="Arial"/>
                <a:cs typeface="Arial"/>
                <a:sym typeface="Arial"/>
              </a:rPr>
              <a:t>Spent most of my career in maintenance and reliability. I started out in PdM consulting and turning wrenches to correct problems we identified.</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That path led to implementing maintenance best practices across many industry verticals including chemical and general manufacturing, mining, and food &amp; beverage</a:t>
            </a:r>
            <a:endParaRPr/>
          </a:p>
        </p:txBody>
      </p:sp>
      <p:sp>
        <p:nvSpPr>
          <p:cNvPr id="556" name="Google Shape;5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So how are organizations assessing and assigning criticality today?</a:t>
            </a:r>
            <a:endParaRPr/>
          </a:p>
        </p:txBody>
      </p:sp>
      <p:sp>
        <p:nvSpPr>
          <p:cNvPr id="639" name="Google Shape;6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2d5174dff0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This could be done w/ pen/paper when parts are added and at a specific review interval?</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Could be done w/ excel and/or BI (rules based)</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Could be done w/ a best of breed solution designed specifically for the unique challenges/requirements of MRO</a:t>
            </a:r>
            <a:endParaRPr/>
          </a:p>
        </p:txBody>
      </p:sp>
      <p:sp>
        <p:nvSpPr>
          <p:cNvPr id="651" name="Google Shape;651;g32d5174dff0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39670979e6_0_1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339670979e6_0_1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Operations &amp; Maintenance aligned with </a:t>
            </a:r>
            <a:endParaRPr/>
          </a:p>
          <a:p>
            <a:pPr marL="0" lvl="0" indent="0" algn="l" rtl="0">
              <a:lnSpc>
                <a:spcPct val="100000"/>
              </a:lnSpc>
              <a:spcBef>
                <a:spcPts val="0"/>
              </a:spcBef>
              <a:spcAft>
                <a:spcPts val="0"/>
              </a:spcAft>
              <a:buSzPts val="1400"/>
              <a:buNone/>
            </a:pPr>
            <a:r>
              <a:rPr lang="en-US"/>
              <a:t>Procurement &amp; Materials Management</a:t>
            </a:r>
            <a:endParaRPr/>
          </a:p>
          <a:p>
            <a:pPr marL="0" lvl="0" indent="0" algn="l" rtl="0">
              <a:lnSpc>
                <a:spcPct val="100000"/>
              </a:lnSpc>
              <a:spcBef>
                <a:spcPts val="0"/>
              </a:spcBef>
              <a:spcAft>
                <a:spcPts val="0"/>
              </a:spcAft>
              <a:buSzPts val="1400"/>
              <a:buNone/>
            </a:pPr>
            <a:r>
              <a:rPr lang="en-US"/>
              <a:t>(FYI, this is a pillow block bearing used on a hammer mill). Perhaps the bearing criticality is unknown initially. Verusen leverages historical work order information and BOM data if available and finds the item has been issued to a hammer mill.</a:t>
            </a:r>
            <a:endParaRPr/>
          </a:p>
          <a:p>
            <a:pPr marL="0" lvl="0" indent="0" algn="l" rtl="0">
              <a:lnSpc>
                <a:spcPct val="100000"/>
              </a:lnSpc>
              <a:spcBef>
                <a:spcPts val="0"/>
              </a:spcBef>
              <a:spcAft>
                <a:spcPts val="0"/>
              </a:spcAft>
              <a:buSzPts val="1400"/>
              <a:buNone/>
            </a:pPr>
            <a:r>
              <a:rPr lang="en-US"/>
              <a:t>The hammer mill is “B” critical (won’t stop production, but will reduce capacity). The bearing inherits the asset criticality “B” as a starting point.</a:t>
            </a:r>
            <a:endParaRPr/>
          </a:p>
          <a:p>
            <a:pPr marL="0" lvl="0" indent="0" algn="l" rtl="0">
              <a:lnSpc>
                <a:spcPct val="100000"/>
              </a:lnSpc>
              <a:spcBef>
                <a:spcPts val="0"/>
              </a:spcBef>
              <a:spcAft>
                <a:spcPts val="0"/>
              </a:spcAft>
              <a:buSzPts val="1400"/>
              <a:buNone/>
            </a:pPr>
            <a:r>
              <a:rPr lang="en-US"/>
              <a:t>Verusen can then leverage procurement rules to escalate or de-escalate the </a:t>
            </a:r>
            <a:r>
              <a:rPr lang="en-US" b="1"/>
              <a:t>operational risk </a:t>
            </a:r>
            <a:r>
              <a:rPr lang="en-US"/>
              <a:t>of the bearing.</a:t>
            </a:r>
            <a:endParaRPr/>
          </a:p>
          <a:p>
            <a:pPr marL="0" lvl="0" indent="0" algn="l" rtl="0">
              <a:lnSpc>
                <a:spcPct val="100000"/>
              </a:lnSpc>
              <a:spcBef>
                <a:spcPts val="0"/>
              </a:spcBef>
              <a:spcAft>
                <a:spcPts val="0"/>
              </a:spcAft>
              <a:buSzPts val="1400"/>
              <a:buNone/>
            </a:pPr>
            <a:r>
              <a:rPr lang="en-US"/>
              <a:t>Having multiple suppliers and short lead time (as calculated from actual PO receipts), verusen recommends the risk to operations is mitigated to a degree and recommends Risk Code “C.”</a:t>
            </a:r>
            <a:endParaRPr/>
          </a:p>
          <a:p>
            <a:pPr marL="0" lvl="0" indent="0" algn="l" rtl="0">
              <a:lnSpc>
                <a:spcPct val="100000"/>
              </a:lnSpc>
              <a:spcBef>
                <a:spcPts val="0"/>
              </a:spcBef>
              <a:spcAft>
                <a:spcPts val="0"/>
              </a:spcAft>
              <a:buSzPts val="1400"/>
              <a:buNone/>
            </a:pPr>
            <a:r>
              <a:rPr lang="en-US"/>
              <a:t>With operations and procurement aligned on objectives, Verusen can now recommend a stocking level appropriate for the risk.</a:t>
            </a:r>
            <a:endParaRPr/>
          </a:p>
        </p:txBody>
      </p:sp>
      <p:sp>
        <p:nvSpPr>
          <p:cNvPr id="699" name="Google Shape;699;g339670979e6_0_1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2d5174dff0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Why leverage AI?</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Assets vs materials &gt; volume</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..asset function rarely changes. Understanding it’s criticality to uptime, reliability, safety is often understood and hopefully documented</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...for every asset, you may have 10’s or 100’s of materials. So for a chemical plant where I was the reliability guru for 6 years, we had around 1000 assets,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But we had closer to 30k unique sku’s and as you know, some of those items aren’t related to assets at all.</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into scope alone indicates if you’re using manual processes you are likely not keeping up with where materials are used, how they’re used, or how they’re sourced.</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All of which is subject to change day to day.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With AI, all of this can be monitored and factored into stocking strategies to ensure every item is stocked appropriately, minimizing cost and maximizing uptime.</a:t>
            </a:r>
            <a:endParaRPr>
              <a:latin typeface="Arial"/>
              <a:ea typeface="Arial"/>
              <a:cs typeface="Arial"/>
              <a:sym typeface="Arial"/>
            </a:endParaRPr>
          </a:p>
        </p:txBody>
      </p:sp>
      <p:sp>
        <p:nvSpPr>
          <p:cNvPr id="733" name="Google Shape;733;g32d5174dff0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39670979e6_0_2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39670979e6_0_2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t>Talk Track: </a:t>
            </a:r>
            <a:endParaRPr sz="1100"/>
          </a:p>
          <a:p>
            <a:pPr marL="457200" lvl="0" indent="-298450" algn="l" rtl="0">
              <a:spcBef>
                <a:spcPts val="0"/>
              </a:spcBef>
              <a:spcAft>
                <a:spcPts val="0"/>
              </a:spcAft>
              <a:buClr>
                <a:schemeClr val="dk1"/>
              </a:buClr>
              <a:buSzPts val="1100"/>
              <a:buFont typeface="Calibri"/>
              <a:buAutoNum type="arabicPeriod"/>
            </a:pPr>
            <a:r>
              <a:rPr lang="en-US" sz="1100"/>
              <a:t>Distinguish Critical and Non-Critical Parts: Ensure accurate prioritization for better resource allocation. </a:t>
            </a:r>
            <a:endParaRPr sz="1100"/>
          </a:p>
          <a:p>
            <a:pPr marL="457200" lvl="0" indent="-298450" algn="l" rtl="0">
              <a:spcBef>
                <a:spcPts val="0"/>
              </a:spcBef>
              <a:spcAft>
                <a:spcPts val="0"/>
              </a:spcAft>
              <a:buClr>
                <a:schemeClr val="dk1"/>
              </a:buClr>
              <a:buSzPts val="1100"/>
              <a:buFont typeface="Calibri"/>
              <a:buAutoNum type="arabicPeriod"/>
            </a:pPr>
            <a:r>
              <a:rPr lang="en-US" sz="1100"/>
              <a:t>Enhanced Alignment Between Supply Chain and Maintenance/Ops: Improve collaboration with a shared understanding of criticality.</a:t>
            </a:r>
            <a:endParaRPr sz="1100"/>
          </a:p>
          <a:p>
            <a:pPr marL="457200" lvl="0" indent="-298450" algn="l" rtl="0">
              <a:spcBef>
                <a:spcPts val="0"/>
              </a:spcBef>
              <a:spcAft>
                <a:spcPts val="0"/>
              </a:spcAft>
              <a:buClr>
                <a:schemeClr val="dk1"/>
              </a:buClr>
              <a:buSzPts val="1100"/>
              <a:buFont typeface="Calibri"/>
              <a:buAutoNum type="arabicPeriod"/>
            </a:pPr>
            <a:r>
              <a:rPr lang="en-US" sz="1100"/>
              <a:t>Adapt to Changes in Sourcing and Usage: Keep criticality relevant with Verusen’s dynamic approach.</a:t>
            </a:r>
            <a:endParaRPr sz="1100"/>
          </a:p>
          <a:p>
            <a:pPr marL="457200" lvl="0" indent="-298450" algn="l" rtl="0">
              <a:spcBef>
                <a:spcPts val="0"/>
              </a:spcBef>
              <a:spcAft>
                <a:spcPts val="0"/>
              </a:spcAft>
              <a:buClr>
                <a:schemeClr val="dk1"/>
              </a:buClr>
              <a:buSzPts val="1100"/>
              <a:buFont typeface="Calibri"/>
              <a:buAutoNum type="arabicPeriod"/>
            </a:pPr>
            <a:r>
              <a:rPr lang="en-US" sz="1100"/>
              <a:t>Direct Impact on Stocking Strategies: Optimize stocking levels by aligning inventory policies with criticality insights.</a:t>
            </a: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r>
              <a:rPr lang="en-US" sz="1100"/>
              <a:t>Lettie Notes: </a:t>
            </a:r>
            <a:endParaRPr sz="1100"/>
          </a:p>
          <a:p>
            <a:pPr marL="457200" lvl="0" indent="-298450" algn="l" rtl="0">
              <a:spcBef>
                <a:spcPts val="0"/>
              </a:spcBef>
              <a:spcAft>
                <a:spcPts val="0"/>
              </a:spcAft>
              <a:buClr>
                <a:schemeClr val="dk1"/>
              </a:buClr>
              <a:buSzPts val="1100"/>
              <a:buFont typeface="Calibri"/>
              <a:buAutoNum type="arabicPeriod"/>
            </a:pPr>
            <a:r>
              <a:rPr lang="en-US" sz="1100"/>
              <a:t>Risk = probability x impact </a:t>
            </a:r>
            <a:endParaRPr sz="1100"/>
          </a:p>
          <a:p>
            <a:pPr marL="457200" lvl="0" indent="-298450" algn="l" rtl="0">
              <a:spcBef>
                <a:spcPts val="0"/>
              </a:spcBef>
              <a:spcAft>
                <a:spcPts val="0"/>
              </a:spcAft>
              <a:buClr>
                <a:schemeClr val="dk1"/>
              </a:buClr>
              <a:buSzPts val="1100"/>
              <a:buFont typeface="Calibri"/>
              <a:buAutoNum type="arabicPeriod"/>
            </a:pPr>
            <a:r>
              <a:rPr lang="en-US" sz="1100"/>
              <a:t>Stockouts</a:t>
            </a:r>
            <a:endParaRPr sz="1100"/>
          </a:p>
          <a:p>
            <a:pPr marL="914400" lvl="1" indent="-298450" algn="l" rtl="0">
              <a:spcBef>
                <a:spcPts val="0"/>
              </a:spcBef>
              <a:spcAft>
                <a:spcPts val="0"/>
              </a:spcAft>
              <a:buClr>
                <a:schemeClr val="dk1"/>
              </a:buClr>
              <a:buSzPts val="1100"/>
              <a:buFont typeface="Calibri"/>
              <a:buAutoNum type="alphaLcPeriod"/>
            </a:pPr>
            <a:r>
              <a:rPr lang="en-US" sz="1100"/>
              <a:t>Increases unplanned downtime</a:t>
            </a:r>
            <a:endParaRPr sz="1100"/>
          </a:p>
          <a:p>
            <a:pPr marL="914400" lvl="1" indent="-298450" algn="l" rtl="0">
              <a:spcBef>
                <a:spcPts val="0"/>
              </a:spcBef>
              <a:spcAft>
                <a:spcPts val="0"/>
              </a:spcAft>
              <a:buClr>
                <a:schemeClr val="dk1"/>
              </a:buClr>
              <a:buSzPts val="1100"/>
              <a:buFont typeface="Calibri"/>
              <a:buAutoNum type="alphaLcPeriod"/>
            </a:pPr>
            <a:r>
              <a:rPr lang="en-US" sz="1100"/>
              <a:t>Potential HSE impact</a:t>
            </a:r>
            <a:endParaRPr sz="1100"/>
          </a:p>
          <a:p>
            <a:pPr marL="914400" lvl="1" indent="-298450" algn="l" rtl="0">
              <a:spcBef>
                <a:spcPts val="0"/>
              </a:spcBef>
              <a:spcAft>
                <a:spcPts val="0"/>
              </a:spcAft>
              <a:buClr>
                <a:schemeClr val="dk1"/>
              </a:buClr>
              <a:buSzPts val="1100"/>
              <a:buFont typeface="Calibri"/>
              <a:buAutoNum type="alphaLcPeriod"/>
            </a:pPr>
            <a:r>
              <a:rPr lang="en-US" sz="1100"/>
              <a:t>Schedule Inefficiency</a:t>
            </a:r>
            <a:endParaRPr sz="1100"/>
          </a:p>
          <a:p>
            <a:pPr marL="914400" lvl="1" indent="-298450" algn="l" rtl="0">
              <a:spcBef>
                <a:spcPts val="0"/>
              </a:spcBef>
              <a:spcAft>
                <a:spcPts val="0"/>
              </a:spcAft>
              <a:buClr>
                <a:schemeClr val="dk1"/>
              </a:buClr>
              <a:buSzPts val="1100"/>
              <a:buFont typeface="Calibri"/>
              <a:buAutoNum type="alphaLcPeriod"/>
            </a:pPr>
            <a:r>
              <a:rPr lang="en-US" sz="1100"/>
              <a:t>Emergency PO’s</a:t>
            </a:r>
            <a:endParaRPr sz="1100"/>
          </a:p>
          <a:p>
            <a:pPr marL="914400" lvl="1" indent="-298450" algn="l" rtl="0">
              <a:spcBef>
                <a:spcPts val="0"/>
              </a:spcBef>
              <a:spcAft>
                <a:spcPts val="0"/>
              </a:spcAft>
              <a:buClr>
                <a:schemeClr val="dk1"/>
              </a:buClr>
              <a:buSzPts val="1100"/>
              <a:buFont typeface="Calibri"/>
              <a:buAutoNum type="alphaLcPeriod"/>
            </a:pPr>
            <a:r>
              <a:rPr lang="en-US" sz="1100"/>
              <a:t>Loss of customer trust</a:t>
            </a:r>
            <a:endParaRPr sz="1100"/>
          </a:p>
          <a:p>
            <a:pPr marL="457200" lvl="0" indent="-298450" algn="l" rtl="0">
              <a:spcBef>
                <a:spcPts val="0"/>
              </a:spcBef>
              <a:spcAft>
                <a:spcPts val="0"/>
              </a:spcAft>
              <a:buClr>
                <a:schemeClr val="dk1"/>
              </a:buClr>
              <a:buSzPts val="1100"/>
              <a:buFont typeface="Calibri"/>
              <a:buAutoNum type="arabicPeriod"/>
            </a:pPr>
            <a:r>
              <a:rPr lang="en-US" sz="1100"/>
              <a:t>Excess Inventory </a:t>
            </a:r>
            <a:endParaRPr sz="1100"/>
          </a:p>
          <a:p>
            <a:pPr marL="914400" lvl="1" indent="-298450" algn="l" rtl="0">
              <a:spcBef>
                <a:spcPts val="0"/>
              </a:spcBef>
              <a:spcAft>
                <a:spcPts val="0"/>
              </a:spcAft>
              <a:buClr>
                <a:schemeClr val="dk1"/>
              </a:buClr>
              <a:buSzPts val="1100"/>
              <a:buFont typeface="Calibri"/>
              <a:buAutoNum type="alphaLcPeriod"/>
            </a:pPr>
            <a:r>
              <a:rPr lang="en-US" sz="1100"/>
              <a:t>Higher working capital costs</a:t>
            </a:r>
            <a:endParaRPr sz="1100"/>
          </a:p>
          <a:p>
            <a:pPr marL="914400" lvl="1" indent="-298450" algn="l" rtl="0">
              <a:spcBef>
                <a:spcPts val="0"/>
              </a:spcBef>
              <a:spcAft>
                <a:spcPts val="0"/>
              </a:spcAft>
              <a:buClr>
                <a:schemeClr val="dk1"/>
              </a:buClr>
              <a:buSzPts val="1100"/>
              <a:buFont typeface="Calibri"/>
              <a:buAutoNum type="alphaLcPeriod"/>
            </a:pPr>
            <a:r>
              <a:rPr lang="en-US" sz="1100"/>
              <a:t>Increased preservation requirements</a:t>
            </a:r>
            <a:endParaRPr sz="1100"/>
          </a:p>
          <a:p>
            <a:pPr marL="914400" lvl="1" indent="-298450" algn="l" rtl="0">
              <a:spcBef>
                <a:spcPts val="0"/>
              </a:spcBef>
              <a:spcAft>
                <a:spcPts val="0"/>
              </a:spcAft>
              <a:buClr>
                <a:schemeClr val="dk1"/>
              </a:buClr>
              <a:buSzPts val="1100"/>
              <a:buFont typeface="Calibri"/>
              <a:buAutoNum type="alphaLcPeriod"/>
            </a:pPr>
            <a:r>
              <a:rPr lang="en-US" sz="1100"/>
              <a:t>Space inefficiency </a:t>
            </a:r>
            <a:endParaRPr sz="1100"/>
          </a:p>
          <a:p>
            <a:pPr marL="914400" lvl="1" indent="-298450" algn="l" rtl="0">
              <a:spcBef>
                <a:spcPts val="0"/>
              </a:spcBef>
              <a:spcAft>
                <a:spcPts val="0"/>
              </a:spcAft>
              <a:buClr>
                <a:schemeClr val="dk1"/>
              </a:buClr>
              <a:buSzPts val="1100"/>
              <a:buFont typeface="Calibri"/>
              <a:buAutoNum type="alphaLcPeriod"/>
            </a:pPr>
            <a:r>
              <a:rPr lang="en-US" sz="1100"/>
              <a:t>Increased carrying costs</a:t>
            </a:r>
            <a:endParaRPr sz="1100"/>
          </a:p>
          <a:p>
            <a:pPr marL="457200" lvl="0" indent="-298450" algn="l" rtl="0">
              <a:spcBef>
                <a:spcPts val="0"/>
              </a:spcBef>
              <a:spcAft>
                <a:spcPts val="0"/>
              </a:spcAft>
              <a:buClr>
                <a:schemeClr val="dk1"/>
              </a:buClr>
              <a:buSzPts val="1100"/>
              <a:buFont typeface="Calibri"/>
              <a:buAutoNum type="arabicPeriod"/>
            </a:pPr>
            <a:r>
              <a:rPr lang="en-US" sz="1100"/>
              <a:t>Parts Criticality Evaluation &amp; Optimization</a:t>
            </a:r>
            <a:endParaRPr sz="1100"/>
          </a:p>
          <a:p>
            <a:pPr marL="914400" lvl="1" indent="-298450" algn="l" rtl="0">
              <a:spcBef>
                <a:spcPts val="0"/>
              </a:spcBef>
              <a:spcAft>
                <a:spcPts val="0"/>
              </a:spcAft>
              <a:buClr>
                <a:schemeClr val="dk1"/>
              </a:buClr>
              <a:buSzPts val="1100"/>
              <a:buFont typeface="Calibri"/>
              <a:buAutoNum type="alphaLcPeriod"/>
            </a:pPr>
            <a:r>
              <a:rPr lang="en-US" sz="1100"/>
              <a:t>Risk based approach based on probabilistic modeling</a:t>
            </a:r>
            <a:endParaRPr sz="1100"/>
          </a:p>
          <a:p>
            <a:pPr marL="457200" lvl="0" indent="-298450" algn="l" rtl="0">
              <a:spcBef>
                <a:spcPts val="0"/>
              </a:spcBef>
              <a:spcAft>
                <a:spcPts val="0"/>
              </a:spcAft>
              <a:buClr>
                <a:schemeClr val="dk1"/>
              </a:buClr>
              <a:buSzPts val="1100"/>
              <a:buFont typeface="Calibri"/>
              <a:buAutoNum type="arabicPeriod"/>
            </a:pPr>
            <a:r>
              <a:rPr lang="en-US" sz="1100"/>
              <a:t>Additional </a:t>
            </a:r>
            <a:endParaRPr sz="1100"/>
          </a:p>
          <a:p>
            <a:pPr marL="914400" lvl="1" indent="-298450" algn="l" rtl="0">
              <a:spcBef>
                <a:spcPts val="0"/>
              </a:spcBef>
              <a:spcAft>
                <a:spcPts val="0"/>
              </a:spcAft>
              <a:buClr>
                <a:schemeClr val="dk1"/>
              </a:buClr>
              <a:buSzPts val="1100"/>
              <a:buFont typeface="Calibri"/>
              <a:buAutoNum type="alphaLcPeriod"/>
            </a:pPr>
            <a:r>
              <a:rPr lang="en-US" sz="1100"/>
              <a:t>Prob (1%, 99% service level) you wont have on hand and impact when you dont have on hand </a:t>
            </a:r>
            <a:endParaRPr sz="1100"/>
          </a:p>
          <a:p>
            <a:pPr marL="914400" lvl="1" indent="-298450" algn="l" rtl="0">
              <a:spcBef>
                <a:spcPts val="0"/>
              </a:spcBef>
              <a:spcAft>
                <a:spcPts val="0"/>
              </a:spcAft>
              <a:buClr>
                <a:schemeClr val="dk1"/>
              </a:buClr>
              <a:buSzPts val="1100"/>
              <a:buFont typeface="Calibri"/>
              <a:buAutoNum type="alphaLcPeriod"/>
            </a:pPr>
            <a:r>
              <a:rPr lang="en-US" sz="1100"/>
              <a:t>Help you go through ever part and give you reccos so it will be dynamic … so you can have convo about every part </a:t>
            </a:r>
            <a:endParaRPr sz="1100"/>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790" name="Google Shape;790;g339670979e6_0_21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339670979e6_0_2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339670979e6_0_2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t>Talk Track: </a:t>
            </a:r>
            <a:endParaRPr sz="1100"/>
          </a:p>
          <a:p>
            <a:pPr marL="457200" lvl="0" indent="-298450" algn="l" rtl="0">
              <a:spcBef>
                <a:spcPts val="0"/>
              </a:spcBef>
              <a:spcAft>
                <a:spcPts val="0"/>
              </a:spcAft>
              <a:buClr>
                <a:schemeClr val="dk1"/>
              </a:buClr>
              <a:buSzPts val="1100"/>
              <a:buFont typeface="Calibri"/>
              <a:buAutoNum type="arabicPeriod"/>
            </a:pPr>
            <a:r>
              <a:rPr lang="en-US" sz="1100"/>
              <a:t>Distinguish Critical and Non-Critical Parts: Ensure accurate prioritization for better resource allocation. </a:t>
            </a:r>
            <a:endParaRPr sz="1100"/>
          </a:p>
          <a:p>
            <a:pPr marL="457200" lvl="0" indent="-298450" algn="l" rtl="0">
              <a:spcBef>
                <a:spcPts val="0"/>
              </a:spcBef>
              <a:spcAft>
                <a:spcPts val="0"/>
              </a:spcAft>
              <a:buClr>
                <a:schemeClr val="dk1"/>
              </a:buClr>
              <a:buSzPts val="1100"/>
              <a:buFont typeface="Calibri"/>
              <a:buAutoNum type="arabicPeriod"/>
            </a:pPr>
            <a:r>
              <a:rPr lang="en-US" sz="1100"/>
              <a:t>Enhanced Alignment Between Supply Chain and Maintenance/Ops: Improve collaboration with a shared understanding of criticality.</a:t>
            </a:r>
            <a:endParaRPr sz="1100"/>
          </a:p>
          <a:p>
            <a:pPr marL="457200" lvl="0" indent="-298450" algn="l" rtl="0">
              <a:spcBef>
                <a:spcPts val="0"/>
              </a:spcBef>
              <a:spcAft>
                <a:spcPts val="0"/>
              </a:spcAft>
              <a:buClr>
                <a:schemeClr val="dk1"/>
              </a:buClr>
              <a:buSzPts val="1100"/>
              <a:buFont typeface="Calibri"/>
              <a:buAutoNum type="arabicPeriod"/>
            </a:pPr>
            <a:r>
              <a:rPr lang="en-US" sz="1100"/>
              <a:t>Adapt to Changes in Sourcing and Usage: Keep criticality relevant with Verusen’s dynamic approach.</a:t>
            </a:r>
            <a:endParaRPr sz="1100"/>
          </a:p>
          <a:p>
            <a:pPr marL="457200" lvl="0" indent="-298450" algn="l" rtl="0">
              <a:spcBef>
                <a:spcPts val="0"/>
              </a:spcBef>
              <a:spcAft>
                <a:spcPts val="0"/>
              </a:spcAft>
              <a:buClr>
                <a:schemeClr val="dk1"/>
              </a:buClr>
              <a:buSzPts val="1100"/>
              <a:buFont typeface="Calibri"/>
              <a:buAutoNum type="arabicPeriod"/>
            </a:pPr>
            <a:r>
              <a:rPr lang="en-US" sz="1100"/>
              <a:t>Direct Impact on Stocking Strategies: Optimize stocking levels by aligning inventory policies with criticality insights.</a:t>
            </a: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r>
              <a:rPr lang="en-US" sz="1100"/>
              <a:t>Lettie Notes: </a:t>
            </a:r>
            <a:endParaRPr sz="1100"/>
          </a:p>
          <a:p>
            <a:pPr marL="457200" lvl="0" indent="-298450" algn="l" rtl="0">
              <a:spcBef>
                <a:spcPts val="0"/>
              </a:spcBef>
              <a:spcAft>
                <a:spcPts val="0"/>
              </a:spcAft>
              <a:buClr>
                <a:schemeClr val="dk1"/>
              </a:buClr>
              <a:buSzPts val="1100"/>
              <a:buFont typeface="Calibri"/>
              <a:buAutoNum type="arabicPeriod"/>
            </a:pPr>
            <a:r>
              <a:rPr lang="en-US" sz="1100"/>
              <a:t>Risk = probability x impact </a:t>
            </a:r>
            <a:endParaRPr sz="1100"/>
          </a:p>
          <a:p>
            <a:pPr marL="457200" lvl="0" indent="-298450" algn="l" rtl="0">
              <a:spcBef>
                <a:spcPts val="0"/>
              </a:spcBef>
              <a:spcAft>
                <a:spcPts val="0"/>
              </a:spcAft>
              <a:buClr>
                <a:schemeClr val="dk1"/>
              </a:buClr>
              <a:buSzPts val="1100"/>
              <a:buFont typeface="Calibri"/>
              <a:buAutoNum type="arabicPeriod"/>
            </a:pPr>
            <a:r>
              <a:rPr lang="en-US" sz="1100"/>
              <a:t>Stockouts</a:t>
            </a:r>
            <a:endParaRPr sz="1100"/>
          </a:p>
          <a:p>
            <a:pPr marL="914400" lvl="1" indent="-298450" algn="l" rtl="0">
              <a:spcBef>
                <a:spcPts val="0"/>
              </a:spcBef>
              <a:spcAft>
                <a:spcPts val="0"/>
              </a:spcAft>
              <a:buClr>
                <a:schemeClr val="dk1"/>
              </a:buClr>
              <a:buSzPts val="1100"/>
              <a:buFont typeface="Calibri"/>
              <a:buAutoNum type="alphaLcPeriod"/>
            </a:pPr>
            <a:r>
              <a:rPr lang="en-US" sz="1100"/>
              <a:t>Increases unplanned downtime</a:t>
            </a:r>
            <a:endParaRPr sz="1100"/>
          </a:p>
          <a:p>
            <a:pPr marL="914400" lvl="1" indent="-298450" algn="l" rtl="0">
              <a:spcBef>
                <a:spcPts val="0"/>
              </a:spcBef>
              <a:spcAft>
                <a:spcPts val="0"/>
              </a:spcAft>
              <a:buClr>
                <a:schemeClr val="dk1"/>
              </a:buClr>
              <a:buSzPts val="1100"/>
              <a:buFont typeface="Calibri"/>
              <a:buAutoNum type="alphaLcPeriod"/>
            </a:pPr>
            <a:r>
              <a:rPr lang="en-US" sz="1100"/>
              <a:t>Potential HSE impact</a:t>
            </a:r>
            <a:endParaRPr sz="1100"/>
          </a:p>
          <a:p>
            <a:pPr marL="914400" lvl="1" indent="-298450" algn="l" rtl="0">
              <a:spcBef>
                <a:spcPts val="0"/>
              </a:spcBef>
              <a:spcAft>
                <a:spcPts val="0"/>
              </a:spcAft>
              <a:buClr>
                <a:schemeClr val="dk1"/>
              </a:buClr>
              <a:buSzPts val="1100"/>
              <a:buFont typeface="Calibri"/>
              <a:buAutoNum type="alphaLcPeriod"/>
            </a:pPr>
            <a:r>
              <a:rPr lang="en-US" sz="1100"/>
              <a:t>Schedule Inefficiency</a:t>
            </a:r>
            <a:endParaRPr sz="1100"/>
          </a:p>
          <a:p>
            <a:pPr marL="914400" lvl="1" indent="-298450" algn="l" rtl="0">
              <a:spcBef>
                <a:spcPts val="0"/>
              </a:spcBef>
              <a:spcAft>
                <a:spcPts val="0"/>
              </a:spcAft>
              <a:buClr>
                <a:schemeClr val="dk1"/>
              </a:buClr>
              <a:buSzPts val="1100"/>
              <a:buFont typeface="Calibri"/>
              <a:buAutoNum type="alphaLcPeriod"/>
            </a:pPr>
            <a:r>
              <a:rPr lang="en-US" sz="1100"/>
              <a:t>Emergency PO’s</a:t>
            </a:r>
            <a:endParaRPr sz="1100"/>
          </a:p>
          <a:p>
            <a:pPr marL="914400" lvl="1" indent="-298450" algn="l" rtl="0">
              <a:spcBef>
                <a:spcPts val="0"/>
              </a:spcBef>
              <a:spcAft>
                <a:spcPts val="0"/>
              </a:spcAft>
              <a:buClr>
                <a:schemeClr val="dk1"/>
              </a:buClr>
              <a:buSzPts val="1100"/>
              <a:buFont typeface="Calibri"/>
              <a:buAutoNum type="alphaLcPeriod"/>
            </a:pPr>
            <a:r>
              <a:rPr lang="en-US" sz="1100"/>
              <a:t>Loss of customer trust</a:t>
            </a:r>
            <a:endParaRPr sz="1100"/>
          </a:p>
          <a:p>
            <a:pPr marL="457200" lvl="0" indent="-298450" algn="l" rtl="0">
              <a:spcBef>
                <a:spcPts val="0"/>
              </a:spcBef>
              <a:spcAft>
                <a:spcPts val="0"/>
              </a:spcAft>
              <a:buClr>
                <a:schemeClr val="dk1"/>
              </a:buClr>
              <a:buSzPts val="1100"/>
              <a:buFont typeface="Calibri"/>
              <a:buAutoNum type="arabicPeriod"/>
            </a:pPr>
            <a:r>
              <a:rPr lang="en-US" sz="1100"/>
              <a:t>Excess Inventory </a:t>
            </a:r>
            <a:endParaRPr sz="1100"/>
          </a:p>
          <a:p>
            <a:pPr marL="914400" lvl="1" indent="-298450" algn="l" rtl="0">
              <a:spcBef>
                <a:spcPts val="0"/>
              </a:spcBef>
              <a:spcAft>
                <a:spcPts val="0"/>
              </a:spcAft>
              <a:buClr>
                <a:schemeClr val="dk1"/>
              </a:buClr>
              <a:buSzPts val="1100"/>
              <a:buFont typeface="Calibri"/>
              <a:buAutoNum type="alphaLcPeriod"/>
            </a:pPr>
            <a:r>
              <a:rPr lang="en-US" sz="1100"/>
              <a:t>Higher working capital costs</a:t>
            </a:r>
            <a:endParaRPr sz="1100"/>
          </a:p>
          <a:p>
            <a:pPr marL="914400" lvl="1" indent="-298450" algn="l" rtl="0">
              <a:spcBef>
                <a:spcPts val="0"/>
              </a:spcBef>
              <a:spcAft>
                <a:spcPts val="0"/>
              </a:spcAft>
              <a:buClr>
                <a:schemeClr val="dk1"/>
              </a:buClr>
              <a:buSzPts val="1100"/>
              <a:buFont typeface="Calibri"/>
              <a:buAutoNum type="alphaLcPeriod"/>
            </a:pPr>
            <a:r>
              <a:rPr lang="en-US" sz="1100"/>
              <a:t>Increased preservation requirements</a:t>
            </a:r>
            <a:endParaRPr sz="1100"/>
          </a:p>
          <a:p>
            <a:pPr marL="914400" lvl="1" indent="-298450" algn="l" rtl="0">
              <a:spcBef>
                <a:spcPts val="0"/>
              </a:spcBef>
              <a:spcAft>
                <a:spcPts val="0"/>
              </a:spcAft>
              <a:buClr>
                <a:schemeClr val="dk1"/>
              </a:buClr>
              <a:buSzPts val="1100"/>
              <a:buFont typeface="Calibri"/>
              <a:buAutoNum type="alphaLcPeriod"/>
            </a:pPr>
            <a:r>
              <a:rPr lang="en-US" sz="1100"/>
              <a:t>Space inefficiency </a:t>
            </a:r>
            <a:endParaRPr sz="1100"/>
          </a:p>
          <a:p>
            <a:pPr marL="914400" lvl="1" indent="-298450" algn="l" rtl="0">
              <a:spcBef>
                <a:spcPts val="0"/>
              </a:spcBef>
              <a:spcAft>
                <a:spcPts val="0"/>
              </a:spcAft>
              <a:buClr>
                <a:schemeClr val="dk1"/>
              </a:buClr>
              <a:buSzPts val="1100"/>
              <a:buFont typeface="Calibri"/>
              <a:buAutoNum type="alphaLcPeriod"/>
            </a:pPr>
            <a:r>
              <a:rPr lang="en-US" sz="1100"/>
              <a:t>Increased carrying costs</a:t>
            </a:r>
            <a:endParaRPr sz="1100"/>
          </a:p>
          <a:p>
            <a:pPr marL="457200" lvl="0" indent="-298450" algn="l" rtl="0">
              <a:spcBef>
                <a:spcPts val="0"/>
              </a:spcBef>
              <a:spcAft>
                <a:spcPts val="0"/>
              </a:spcAft>
              <a:buClr>
                <a:schemeClr val="dk1"/>
              </a:buClr>
              <a:buSzPts val="1100"/>
              <a:buFont typeface="Calibri"/>
              <a:buAutoNum type="arabicPeriod"/>
            </a:pPr>
            <a:r>
              <a:rPr lang="en-US" sz="1100"/>
              <a:t>Parts Criticality Evaluation &amp; Optimization</a:t>
            </a:r>
            <a:endParaRPr sz="1100"/>
          </a:p>
          <a:p>
            <a:pPr marL="914400" lvl="1" indent="-298450" algn="l" rtl="0">
              <a:spcBef>
                <a:spcPts val="0"/>
              </a:spcBef>
              <a:spcAft>
                <a:spcPts val="0"/>
              </a:spcAft>
              <a:buClr>
                <a:schemeClr val="dk1"/>
              </a:buClr>
              <a:buSzPts val="1100"/>
              <a:buFont typeface="Calibri"/>
              <a:buAutoNum type="alphaLcPeriod"/>
            </a:pPr>
            <a:r>
              <a:rPr lang="en-US" sz="1100"/>
              <a:t>Risk based approach based on probabilistic modeling</a:t>
            </a:r>
            <a:endParaRPr sz="1100"/>
          </a:p>
          <a:p>
            <a:pPr marL="457200" lvl="0" indent="-298450" algn="l" rtl="0">
              <a:spcBef>
                <a:spcPts val="0"/>
              </a:spcBef>
              <a:spcAft>
                <a:spcPts val="0"/>
              </a:spcAft>
              <a:buClr>
                <a:schemeClr val="dk1"/>
              </a:buClr>
              <a:buSzPts val="1100"/>
              <a:buFont typeface="Calibri"/>
              <a:buAutoNum type="arabicPeriod"/>
            </a:pPr>
            <a:r>
              <a:rPr lang="en-US" sz="1100"/>
              <a:t>Additional </a:t>
            </a:r>
            <a:endParaRPr sz="1100"/>
          </a:p>
          <a:p>
            <a:pPr marL="914400" lvl="1" indent="-298450" algn="l" rtl="0">
              <a:spcBef>
                <a:spcPts val="0"/>
              </a:spcBef>
              <a:spcAft>
                <a:spcPts val="0"/>
              </a:spcAft>
              <a:buClr>
                <a:schemeClr val="dk1"/>
              </a:buClr>
              <a:buSzPts val="1100"/>
              <a:buFont typeface="Calibri"/>
              <a:buAutoNum type="alphaLcPeriod"/>
            </a:pPr>
            <a:r>
              <a:rPr lang="en-US" sz="1100"/>
              <a:t>Prob (1%, 99% service level) you wont have on hand and impact when you dont have on hand </a:t>
            </a:r>
            <a:endParaRPr sz="1100"/>
          </a:p>
          <a:p>
            <a:pPr marL="914400" lvl="1" indent="-298450" algn="l" rtl="0">
              <a:spcBef>
                <a:spcPts val="0"/>
              </a:spcBef>
              <a:spcAft>
                <a:spcPts val="0"/>
              </a:spcAft>
              <a:buClr>
                <a:schemeClr val="dk1"/>
              </a:buClr>
              <a:buSzPts val="1100"/>
              <a:buFont typeface="Calibri"/>
              <a:buAutoNum type="alphaLcPeriod"/>
            </a:pPr>
            <a:r>
              <a:rPr lang="en-US" sz="1100"/>
              <a:t>Help you go through every part and give you reccos so it will be dynamic … so you can have convo about every part </a:t>
            </a:r>
            <a:endParaRPr sz="1100"/>
          </a:p>
          <a:p>
            <a:pPr marL="0" lvl="0" indent="0" algn="l" rtl="0">
              <a:spcBef>
                <a:spcPts val="0"/>
              </a:spcBef>
              <a:spcAft>
                <a:spcPts val="0"/>
              </a:spcAft>
              <a:buNone/>
            </a:pPr>
            <a:endParaRPr/>
          </a:p>
        </p:txBody>
      </p:sp>
      <p:sp>
        <p:nvSpPr>
          <p:cNvPr id="805" name="Google Shape;805;g339670979e6_0_2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37cddf819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337cddf819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g337cddf819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32d5174dff0_0_2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As an example of what a Graph db can do, let’s look at this pneumatic cylinder…</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Tokenized nouns, modifiers, and attributes, de-abbreviation, ignoring irrelevant text, AI can recognize and be further fine-tuned and trained to understand like materials.</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What’s the advantage?</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If you have great, clean, structured data at one site within an organization, and “valve” at another site, site 2 can leverage insights from site 1. Where is that cylinder used? On a highly critical asset? What’s the cylinder’s criticality ranking and when was it last evaluated? Where it being sourced and at what price? What’s the suppliers performance look like? Is it highly variable or very consistent? How many do they keep in stock?</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From criticality, to pricing and sourcing and stocking levels, AI can understand these factors and facilitate efficiency, effectiveness, and timeliness to ensure you remain competitive by minimizing cost and maximizing uptime.</a:t>
            </a:r>
            <a:endParaRPr>
              <a:latin typeface="Arial"/>
              <a:ea typeface="Arial"/>
              <a:cs typeface="Arial"/>
              <a:sym typeface="Arial"/>
            </a:endParaRPr>
          </a:p>
        </p:txBody>
      </p:sp>
      <p:sp>
        <p:nvSpPr>
          <p:cNvPr id="759" name="Google Shape;759;g32d5174dff0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32d5174dff0_0_3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500"/>
              <a:buFont typeface="Arial"/>
              <a:buNone/>
            </a:pPr>
            <a:r>
              <a:rPr lang="en-US">
                <a:latin typeface="Arial"/>
                <a:ea typeface="Arial"/>
                <a:cs typeface="Arial"/>
                <a:sym typeface="Arial"/>
              </a:rPr>
              <a:t>One more additional piece of AI we need to cover.</a:t>
            </a:r>
            <a:endParaRPr>
              <a:latin typeface="Arial"/>
              <a:ea typeface="Arial"/>
              <a:cs typeface="Arial"/>
              <a:sym typeface="Arial"/>
            </a:endParaRPr>
          </a:p>
          <a:p>
            <a:pPr marL="0" lvl="0" indent="0" algn="l" rtl="0">
              <a:spcBef>
                <a:spcPts val="0"/>
              </a:spcBef>
              <a:spcAft>
                <a:spcPts val="0"/>
              </a:spcAft>
              <a:buClr>
                <a:schemeClr val="dk1"/>
              </a:buClr>
              <a:buSzPts val="1500"/>
              <a:buFont typeface="Arial"/>
              <a:buNone/>
            </a:pPr>
            <a:r>
              <a:rPr lang="en-US">
                <a:latin typeface="Arial"/>
                <a:ea typeface="Arial"/>
                <a:cs typeface="Arial"/>
                <a:sym typeface="Arial"/>
              </a:rPr>
              <a:t>let’s take a quick look at machine learning. Here we have a critical asset with a BOM or Usage…</a:t>
            </a:r>
            <a:endParaRPr>
              <a:latin typeface="Arial"/>
              <a:ea typeface="Arial"/>
              <a:cs typeface="Arial"/>
              <a:sym typeface="Arial"/>
            </a:endParaRPr>
          </a:p>
          <a:p>
            <a:pPr marL="0" lvl="0" indent="0" algn="l" rtl="0">
              <a:spcBef>
                <a:spcPts val="0"/>
              </a:spcBef>
              <a:spcAft>
                <a:spcPts val="0"/>
              </a:spcAft>
              <a:buClr>
                <a:schemeClr val="dk1"/>
              </a:buClr>
              <a:buSzPts val="1500"/>
              <a:buFont typeface="Arial"/>
              <a:buNone/>
            </a:pPr>
            <a:r>
              <a:rPr lang="en-US">
                <a:latin typeface="Arial"/>
                <a:ea typeface="Arial"/>
                <a:cs typeface="Arial"/>
                <a:sym typeface="Arial"/>
              </a:rPr>
              <a:t>Can leverage any existing data, so if the BOM is incomplete, you can leverage historical wo’s to determine what materials have been issued to this asset.</a:t>
            </a:r>
            <a:endParaRPr>
              <a:latin typeface="Arial"/>
              <a:ea typeface="Arial"/>
              <a:cs typeface="Arial"/>
              <a:sym typeface="Arial"/>
            </a:endParaRPr>
          </a:p>
          <a:p>
            <a:pPr marL="0" lvl="0" indent="0" algn="l" rtl="0">
              <a:spcBef>
                <a:spcPts val="0"/>
              </a:spcBef>
              <a:spcAft>
                <a:spcPts val="0"/>
              </a:spcAft>
              <a:buClr>
                <a:schemeClr val="dk1"/>
              </a:buClr>
              <a:buSzPts val="1500"/>
              <a:buFont typeface="Arial"/>
              <a:buNone/>
            </a:pPr>
            <a:r>
              <a:rPr lang="en-US">
                <a:latin typeface="Arial"/>
                <a:ea typeface="Arial"/>
                <a:cs typeface="Arial"/>
                <a:sym typeface="Arial"/>
              </a:rPr>
              <a:t>Business logic may dictate that some items, regardless of where they’re used, may maintain a certain criticality ranking, while with other items it may depend on where those materials are used or even how they’re used. But when it comes to stocking strategies, you may want to balance criticality w/ supply chain constraints &amp; procurement logic for strategic organizational buy-in!</a:t>
            </a:r>
            <a:endParaRPr>
              <a:latin typeface="Arial"/>
              <a:ea typeface="Arial"/>
              <a:cs typeface="Arial"/>
              <a:sym typeface="Arial"/>
            </a:endParaRPr>
          </a:p>
        </p:txBody>
      </p:sp>
      <p:sp>
        <p:nvSpPr>
          <p:cNvPr id="820" name="Google Shape;820;g32d5174dff0_0_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0"/>
        <p:cNvGrpSpPr/>
        <p:nvPr/>
      </p:nvGrpSpPr>
      <p:grpSpPr>
        <a:xfrm>
          <a:off x="0" y="0"/>
          <a:ext cx="0" cy="0"/>
          <a:chOff x="0" y="0"/>
          <a:chExt cx="0" cy="0"/>
        </a:xfrm>
      </p:grpSpPr>
      <p:sp>
        <p:nvSpPr>
          <p:cNvPr id="3761" name="Google Shape;3761;g306d3d8113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2" name="Google Shape;3762;g306d3d8113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Once our customers are brought onboard, we provide a high level overview of savings &amp; reduction opportunities.</a:t>
            </a:r>
            <a:endParaRPr/>
          </a:p>
          <a:p>
            <a:pPr marL="0" lvl="0" indent="0" algn="l" rtl="0">
              <a:spcBef>
                <a:spcPts val="0"/>
              </a:spcBef>
              <a:spcAft>
                <a:spcPts val="0"/>
              </a:spcAft>
              <a:buNone/>
            </a:pPr>
            <a:r>
              <a:rPr lang="en-US"/>
              <a:t>This customer began with an inventory value of over 400M. increases in active materials were recommended to mitigate risk/minimize downtime, while surplus in active materials are identified which can be consumed down to optimal levels.</a:t>
            </a:r>
            <a:endParaRPr/>
          </a:p>
          <a:p>
            <a:pPr marL="0" lvl="0" indent="0" algn="l" rtl="0">
              <a:spcBef>
                <a:spcPts val="0"/>
              </a:spcBef>
              <a:spcAft>
                <a:spcPts val="0"/>
              </a:spcAft>
              <a:buNone/>
            </a:pPr>
            <a:r>
              <a:rPr lang="en-US"/>
              <a:t>With multiple sites spread out across different regions, Network optimization found an additional 19M in surplus (think: consolidating insurance spares and transferring materials)</a:t>
            </a:r>
            <a:endParaRPr/>
          </a:p>
          <a:p>
            <a:pPr marL="0" lvl="0" indent="0" algn="l" rtl="0">
              <a:spcBef>
                <a:spcPts val="0"/>
              </a:spcBef>
              <a:spcAft>
                <a:spcPts val="0"/>
              </a:spcAft>
              <a:buNone/>
            </a:pPr>
            <a:r>
              <a:rPr lang="en-US"/>
              <a:t>And by leveraging our “repair-ready” partner, materials were identified that could be repaired instead of replaced for additional savings.</a:t>
            </a:r>
            <a:endParaRPr/>
          </a:p>
          <a:p>
            <a:pPr marL="0" lvl="0" indent="0" algn="l" rtl="0">
              <a:spcBef>
                <a:spcPts val="0"/>
              </a:spcBef>
              <a:spcAft>
                <a:spcPts val="0"/>
              </a:spcAft>
              <a:buNone/>
            </a:pPr>
            <a:r>
              <a:rPr lang="en-US"/>
              <a:t>Moving fast turning, low value items to VMI can further reduce inventory value on hand.</a:t>
            </a:r>
            <a:endParaRPr/>
          </a:p>
          <a:p>
            <a:pPr marL="0" lvl="0" indent="0" algn="l" rtl="0">
              <a:spcBef>
                <a:spcPts val="0"/>
              </a:spcBef>
              <a:spcAft>
                <a:spcPts val="0"/>
              </a:spcAft>
              <a:buNone/>
            </a:pPr>
            <a:r>
              <a:rPr lang="en-US"/>
              <a:t>Additionally, our material graph identified duplication where surplus can be reduced through consolidation. And finally, tail spend and PPV provide opportunity to leverage purchasing power to get better pricing and effective sourcing.</a:t>
            </a:r>
            <a:endParaRPr/>
          </a:p>
          <a:p>
            <a:pPr marL="0" lvl="0" indent="0" algn="l" rtl="0">
              <a:spcBef>
                <a:spcPts val="0"/>
              </a:spcBef>
              <a:spcAft>
                <a:spcPts val="0"/>
              </a:spcAft>
              <a:buNone/>
            </a:pPr>
            <a:r>
              <a:rPr lang="en-US"/>
              <a:t>The total opportunity is 62M. </a:t>
            </a:r>
            <a:endParaRPr/>
          </a:p>
          <a:p>
            <a:pPr marL="0" lvl="0" indent="0" algn="l" rtl="0">
              <a:spcBef>
                <a:spcPts val="0"/>
              </a:spcBef>
              <a:spcAft>
                <a:spcPts val="0"/>
              </a:spcAft>
              <a:buNone/>
            </a:pPr>
            <a:r>
              <a:rPr lang="en-US"/>
              <a:t>In the first 12 months after go-live, they realized 21M through accepting stocking recommendations.</a:t>
            </a:r>
            <a:endParaRPr/>
          </a:p>
          <a:p>
            <a:pPr marL="0" lvl="0" indent="0" algn="l" rtl="0">
              <a:spcBef>
                <a:spcPts val="0"/>
              </a:spcBef>
              <a:spcAft>
                <a:spcPts val="0"/>
              </a:spcAft>
              <a:buNone/>
            </a:pPr>
            <a:r>
              <a:rPr lang="en-US"/>
              <a:t>There’s ongoing opportunity in efforts that may require some change management and project focus. However, optimization will continue to provide ongoing value. </a:t>
            </a:r>
            <a:endParaRPr/>
          </a:p>
          <a:p>
            <a:pPr marL="0" lvl="0" indent="0" algn="l" rtl="0">
              <a:spcBef>
                <a:spcPts val="0"/>
              </a:spcBef>
              <a:spcAft>
                <a:spcPts val="0"/>
              </a:spcAft>
              <a:buNone/>
            </a:pPr>
            <a:r>
              <a:rPr lang="en-US"/>
              <a:t>When you move forward with us, these are the typical outputs and insights you will gain.</a:t>
            </a:r>
            <a:endParaRPr/>
          </a:p>
          <a:p>
            <a:pPr marL="0" lvl="0" indent="0" algn="l" rtl="0">
              <a:spcBef>
                <a:spcPts val="0"/>
              </a:spcBef>
              <a:spcAft>
                <a:spcPts val="0"/>
              </a:spcAft>
              <a:buNone/>
            </a:pPr>
            <a:endParaRPr/>
          </a:p>
          <a:p>
            <a:pPr marL="0" lvl="0" indent="0" algn="l" rtl="0">
              <a:spcBef>
                <a:spcPts val="0"/>
              </a:spcBef>
              <a:spcAft>
                <a:spcPts val="0"/>
              </a:spcAft>
              <a:buNone/>
            </a:pPr>
            <a:r>
              <a:rPr lang="en-US"/>
              <a:t>1:36</a:t>
            </a:r>
            <a:endParaRPr/>
          </a:p>
          <a:p>
            <a:pPr marL="0" lvl="0" indent="0" algn="l" rtl="0">
              <a:spcBef>
                <a:spcPts val="0"/>
              </a:spcBef>
              <a:spcAft>
                <a:spcPts val="0"/>
              </a:spcAft>
              <a:buClr>
                <a:schemeClr val="dk1"/>
              </a:buClr>
              <a:buSzPts val="1100"/>
              <a:buFont typeface="Arial"/>
              <a:buNone/>
            </a:pPr>
            <a:endParaRPr/>
          </a:p>
        </p:txBody>
      </p:sp>
      <p:sp>
        <p:nvSpPr>
          <p:cNvPr id="3763" name="Google Shape;3763;g306d3d8113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62" name="Google Shape;5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39670979e6_0_2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g339670979e6_0_22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0" name="Google Shape;930;g339670979e6_0_22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32d5174dff0_0_4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Char char="•"/>
            </a:pPr>
            <a:r>
              <a:rPr lang="en-US" b="1">
                <a:latin typeface="Arial"/>
                <a:ea typeface="Arial"/>
                <a:cs typeface="Arial"/>
                <a:sym typeface="Arial"/>
              </a:rPr>
              <a:t> Key Takeaways</a:t>
            </a:r>
            <a:endParaRPr>
              <a:latin typeface="Arial"/>
              <a:ea typeface="Arial"/>
              <a:cs typeface="Arial"/>
              <a:sym typeface="Arial"/>
            </a:endParaRPr>
          </a:p>
          <a:p>
            <a:pPr marL="742950" lvl="1" indent="-285750" algn="l" rtl="0">
              <a:spcBef>
                <a:spcPts val="0"/>
              </a:spcBef>
              <a:spcAft>
                <a:spcPts val="0"/>
              </a:spcAft>
              <a:buClr>
                <a:schemeClr val="dk1"/>
              </a:buClr>
              <a:buSzPts val="1200"/>
              <a:buChar char="•"/>
            </a:pPr>
            <a:r>
              <a:rPr lang="en-US">
                <a:latin typeface="Arial"/>
                <a:ea typeface="Arial"/>
                <a:cs typeface="Arial"/>
                <a:sym typeface="Arial"/>
              </a:rPr>
              <a:t>Criticality is essential for effective MRO inventory management.</a:t>
            </a:r>
            <a:endParaRPr>
              <a:latin typeface="Arial"/>
              <a:ea typeface="Arial"/>
              <a:cs typeface="Arial"/>
              <a:sym typeface="Arial"/>
            </a:endParaRPr>
          </a:p>
          <a:p>
            <a:pPr marL="742950" lvl="1" indent="-285750" algn="l" rtl="0">
              <a:spcBef>
                <a:spcPts val="0"/>
              </a:spcBef>
              <a:spcAft>
                <a:spcPts val="0"/>
              </a:spcAft>
              <a:buClr>
                <a:schemeClr val="dk1"/>
              </a:buClr>
              <a:buSzPts val="1200"/>
              <a:buChar char="•"/>
            </a:pPr>
            <a:r>
              <a:rPr lang="en-US">
                <a:latin typeface="Arial"/>
                <a:ea typeface="Arial"/>
                <a:cs typeface="Arial"/>
                <a:sym typeface="Arial"/>
              </a:rPr>
              <a:t>AI enables objective, scalable, and dynamic criticality assessments.</a:t>
            </a:r>
            <a:endParaRPr>
              <a:latin typeface="Arial"/>
              <a:ea typeface="Arial"/>
              <a:cs typeface="Arial"/>
              <a:sym typeface="Arial"/>
            </a:endParaRPr>
          </a:p>
          <a:p>
            <a:pPr marL="742950" lvl="1" indent="-285750" algn="l" rtl="0">
              <a:spcBef>
                <a:spcPts val="0"/>
              </a:spcBef>
              <a:spcAft>
                <a:spcPts val="0"/>
              </a:spcAft>
              <a:buClr>
                <a:schemeClr val="dk1"/>
              </a:buClr>
              <a:buSzPts val="1200"/>
              <a:buChar char="•"/>
            </a:pPr>
            <a:r>
              <a:rPr lang="en-US">
                <a:latin typeface="Arial"/>
                <a:ea typeface="Arial"/>
                <a:cs typeface="Arial"/>
                <a:sym typeface="Arial"/>
              </a:rPr>
              <a:t>Optimized stocking levels reduce costs and mitigate risks.</a:t>
            </a:r>
            <a:endParaRPr>
              <a:latin typeface="Arial"/>
              <a:ea typeface="Arial"/>
              <a:cs typeface="Arial"/>
              <a:sym typeface="Arial"/>
            </a:endParaRPr>
          </a:p>
          <a:p>
            <a:pPr marL="0" lvl="0" indent="-76200" algn="l" rtl="0">
              <a:spcBef>
                <a:spcPts val="0"/>
              </a:spcBef>
              <a:spcAft>
                <a:spcPts val="0"/>
              </a:spcAft>
              <a:buClr>
                <a:schemeClr val="dk1"/>
              </a:buClr>
              <a:buSzPts val="1200"/>
              <a:buChar char="•"/>
            </a:pPr>
            <a:r>
              <a:rPr lang="en-US" b="1">
                <a:latin typeface="Arial"/>
                <a:ea typeface="Arial"/>
                <a:cs typeface="Arial"/>
                <a:sym typeface="Arial"/>
              </a:rPr>
              <a:t> Call to Action</a:t>
            </a:r>
            <a:endParaRPr>
              <a:latin typeface="Arial"/>
              <a:ea typeface="Arial"/>
              <a:cs typeface="Arial"/>
              <a:sym typeface="Arial"/>
            </a:endParaRPr>
          </a:p>
          <a:p>
            <a:pPr marL="742950" lvl="1" indent="-285750" algn="l" rtl="0">
              <a:spcBef>
                <a:spcPts val="0"/>
              </a:spcBef>
              <a:spcAft>
                <a:spcPts val="0"/>
              </a:spcAft>
              <a:buClr>
                <a:schemeClr val="dk1"/>
              </a:buClr>
              <a:buSzPts val="1200"/>
              <a:buChar char="•"/>
            </a:pPr>
            <a:r>
              <a:rPr lang="en-US">
                <a:latin typeface="Arial"/>
                <a:ea typeface="Arial"/>
                <a:cs typeface="Arial"/>
                <a:sym typeface="Arial"/>
              </a:rPr>
              <a:t>Explore AI-driven tools for MRO management.</a:t>
            </a:r>
            <a:endParaRPr>
              <a:latin typeface="Arial"/>
              <a:ea typeface="Arial"/>
              <a:cs typeface="Arial"/>
              <a:sym typeface="Arial"/>
            </a:endParaRPr>
          </a:p>
          <a:p>
            <a:pPr marL="742950" lvl="1" indent="-285750" algn="l" rtl="0">
              <a:spcBef>
                <a:spcPts val="0"/>
              </a:spcBef>
              <a:spcAft>
                <a:spcPts val="0"/>
              </a:spcAft>
              <a:buClr>
                <a:schemeClr val="dk1"/>
              </a:buClr>
              <a:buSzPts val="1200"/>
              <a:buChar char="•"/>
            </a:pPr>
            <a:r>
              <a:rPr lang="en-US">
                <a:latin typeface="Arial"/>
                <a:ea typeface="Arial"/>
                <a:cs typeface="Arial"/>
                <a:sym typeface="Arial"/>
              </a:rPr>
              <a:t>Pilot criticality-driven inventory strategies in your organization</a:t>
            </a:r>
            <a:endParaRPr>
              <a:latin typeface="Arial"/>
              <a:ea typeface="Arial"/>
              <a:cs typeface="Arial"/>
              <a:sym typeface="Arial"/>
            </a:endParaRPr>
          </a:p>
        </p:txBody>
      </p:sp>
      <p:sp>
        <p:nvSpPr>
          <p:cNvPr id="864" name="Google Shape;864;g32d5174dff0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337cddf819d_0_1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76" name="Google Shape;976;g337cddf819d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32d5174dff0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g32d5174dff0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339670979e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Verusen’s sole focus is on the unique challenges and requirements of MRO material optimization, and</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as you can see, we’ve had the privilege of working with industry leaders across various industries. These companies and their </a:t>
            </a:r>
            <a:r>
              <a:rPr lang="en-US" b="1">
                <a:latin typeface="Arial"/>
                <a:ea typeface="Arial"/>
                <a:cs typeface="Arial"/>
                <a:sym typeface="Arial"/>
              </a:rPr>
              <a:t>data</a:t>
            </a:r>
            <a:r>
              <a:rPr lang="en-US">
                <a:latin typeface="Arial"/>
                <a:ea typeface="Arial"/>
                <a:cs typeface="Arial"/>
                <a:sym typeface="Arial"/>
              </a:rPr>
              <a:t> provide 10’s of millions of materials and billions of transactions with which our AI models are trained.</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This experience has given us a deep understanding of the unique challenges companies face when it comes to managing MRO inventory. Our AI is exclusively trained on mro inventory to to empower organizations to make smarter purchasing decisions.</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38s</a:t>
            </a:r>
            <a:endParaRPr/>
          </a:p>
        </p:txBody>
      </p:sp>
      <p:sp>
        <p:nvSpPr>
          <p:cNvPr id="981" name="Google Shape;981;g339670979e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2d5174dff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2d5174dff0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Arial"/>
                <a:ea typeface="Arial"/>
                <a:cs typeface="Arial"/>
                <a:sym typeface="Arial"/>
              </a:rPr>
              <a:t>With our trained AI solution, we routinely ingest our client’s data from their ERP and/or EAM, process it with our LLM in our graph database, and deliver results.</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Helping you find your materials effectively and efficiently using NLP.</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This graph database also understands and recommends material criticality, which is the foundation for the next key function, setting stocking strategies or optimizing inventory.</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So, while I’m not focusing on this solution, I am focusing on the foundational element of assessing material criticality to drive effective stocking strategies.</a:t>
            </a:r>
            <a:endParaRPr/>
          </a:p>
        </p:txBody>
      </p:sp>
      <p:sp>
        <p:nvSpPr>
          <p:cNvPr id="568" name="Google Shape;568;g32d5174dff0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39670979e6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339670979e6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g339670979e6_0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2d5174dff0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Arial"/>
                <a:ea typeface="Arial"/>
                <a:cs typeface="Arial"/>
                <a:sym typeface="Arial"/>
              </a:rPr>
              <a:t>So what is criticality in the context of MRO inventory?</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…the importance or necessity of a specific item in maintaining the continuity and reliability of operations.</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It is a measure of how essential an item is to the functioning of equipment or processes, as well as the potential impact on operations if the item is unavailable.</a:t>
            </a:r>
            <a:endParaRPr>
              <a:latin typeface="Arial"/>
              <a:ea typeface="Arial"/>
              <a:cs typeface="Arial"/>
              <a:sym typeface="Arial"/>
            </a:endParaRPr>
          </a:p>
        </p:txBody>
      </p:sp>
      <p:sp>
        <p:nvSpPr>
          <p:cNvPr id="609" name="Google Shape;609;g32d5174dff0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2d5174dff0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Why do we care?</a:t>
            </a:r>
            <a:endParaRPr>
              <a:latin typeface="Arial"/>
              <a:ea typeface="Arial"/>
              <a:cs typeface="Arial"/>
              <a:sym typeface="Arial"/>
            </a:endParaRPr>
          </a:p>
          <a:p>
            <a:pPr marL="0" lvl="0" indent="0" algn="l" rtl="0">
              <a:spcBef>
                <a:spcPts val="0"/>
              </a:spcBef>
              <a:spcAft>
                <a:spcPts val="0"/>
              </a:spcAft>
              <a:buNone/>
            </a:pPr>
            <a:r>
              <a:rPr lang="en-US" i="1">
                <a:latin typeface="Arial"/>
                <a:ea typeface="Arial"/>
                <a:cs typeface="Arial"/>
                <a:sym typeface="Arial"/>
              </a:rPr>
              <a:t>Discussion</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To ensure we appropriately manage materials. </a:t>
            </a:r>
            <a:endParaRPr>
              <a:latin typeface="Arial"/>
              <a:ea typeface="Arial"/>
              <a:cs typeface="Arial"/>
              <a:sym typeface="Arial"/>
            </a:endParaRPr>
          </a:p>
        </p:txBody>
      </p:sp>
      <p:sp>
        <p:nvSpPr>
          <p:cNvPr id="614" name="Google Shape;614;g32d5174dff0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“inventory isn’t an asset, though we keep it on our books as such. It is working capital that is not working.”</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If it wasn’t a waste of money, we’d stock plenty of everything. Overstock and surplus wouldn’t be a concern.</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However, for most organizations, carrying too much inventory cuts into our margins, which reduces our competitiveness and jeopardizes our businesses.</a:t>
            </a:r>
            <a:endParaRPr/>
          </a:p>
        </p:txBody>
      </p:sp>
      <p:sp>
        <p:nvSpPr>
          <p:cNvPr id="619" name="Google Shape;6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2d5174dff0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Arial"/>
                <a:ea typeface="Arial"/>
                <a:cs typeface="Arial"/>
                <a:sym typeface="Arial"/>
              </a:rPr>
              <a:t>So we care about criticality to set the right stocking policies and to manage materials effectively. And to improve uptime and reliability.</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But stocking policies have to be balanced with cost.</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We can stock a spare tire in our car because it’s a relatively low cost item that carries a high risk of operational impact.</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We wouldn’t stock a spare transmission because the costs outweigh the risk or likelihood of failure.</a:t>
            </a:r>
            <a:endParaRPr>
              <a:latin typeface="Arial"/>
              <a:ea typeface="Arial"/>
              <a:cs typeface="Arial"/>
              <a:sym typeface="Arial"/>
            </a:endParaRPr>
          </a:p>
        </p:txBody>
      </p:sp>
      <p:sp>
        <p:nvSpPr>
          <p:cNvPr id="626" name="Google Shape;626;g32d5174dff0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Arial"/>
                <a:ea typeface="Arial"/>
                <a:cs typeface="Arial"/>
                <a:sym typeface="Arial"/>
              </a:rPr>
              <a:t>So, we understand why criticality matters.</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Show of hands… who has criticality ranking for their spare parts or mro inventory?</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Is it trusted, current, and consistently applied?</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The reason I ask is most organizations I’ve worked with over the past 15 years would say “we have criticality for parts” but it’s not trusted or evenly applied.</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It seems to be more emotional and less objective, lacks granularity.</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Roughly 70% of materials will be “critical,” meaning, nothing is critical.</a:t>
            </a:r>
            <a:endParaRPr/>
          </a:p>
        </p:txBody>
      </p:sp>
      <p:sp>
        <p:nvSpPr>
          <p:cNvPr id="633" name="Google Shape;6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2">
  <p:cSld name="Title and Content 2">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15"/>
          <p:cNvSpPr txBox="1">
            <a:spLocks noGrp="1"/>
          </p:cNvSpPr>
          <p:nvPr>
            <p:ph type="title"/>
          </p:nvPr>
        </p:nvSpPr>
        <p:spPr>
          <a:xfrm>
            <a:off x="646770" y="242351"/>
            <a:ext cx="10890806"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5"/>
          <p:cNvSpPr txBox="1">
            <a:spLocks noGrp="1"/>
          </p:cNvSpPr>
          <p:nvPr>
            <p:ph type="body" idx="1"/>
          </p:nvPr>
        </p:nvSpPr>
        <p:spPr>
          <a:xfrm>
            <a:off x="646770" y="1690989"/>
            <a:ext cx="10890806" cy="45720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555172" y="457200"/>
            <a:ext cx="4216854"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body" idx="1"/>
          </p:nvPr>
        </p:nvSpPr>
        <p:spPr>
          <a:xfrm>
            <a:off x="4872937" y="457201"/>
            <a:ext cx="6172200" cy="5943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200"/>
              <a:buNone/>
              <a:defRPr sz="3200"/>
            </a:lvl1pPr>
            <a:lvl2pPr marL="914400" lvl="1" indent="-228600" algn="l">
              <a:lnSpc>
                <a:spcPct val="90000"/>
              </a:lnSpc>
              <a:spcBef>
                <a:spcPts val="500"/>
              </a:spcBef>
              <a:spcAft>
                <a:spcPts val="0"/>
              </a:spcAft>
              <a:buClr>
                <a:schemeClr val="dk1"/>
              </a:buClr>
              <a:buSzPts val="2800"/>
              <a:buNone/>
              <a:defRPr sz="2800"/>
            </a:lvl2pPr>
            <a:lvl3pPr marL="1371600" lvl="2" indent="-228600" algn="l">
              <a:lnSpc>
                <a:spcPct val="90000"/>
              </a:lnSpc>
              <a:spcBef>
                <a:spcPts val="500"/>
              </a:spcBef>
              <a:spcAft>
                <a:spcPts val="0"/>
              </a:spcAft>
              <a:buClr>
                <a:schemeClr val="dk1"/>
              </a:buClr>
              <a:buSzPts val="2400"/>
              <a:buNone/>
              <a:defRPr sz="2400"/>
            </a:lvl3pPr>
            <a:lvl4pPr marL="1828800" lvl="3" indent="-228600" algn="l">
              <a:lnSpc>
                <a:spcPct val="90000"/>
              </a:lnSpc>
              <a:spcBef>
                <a:spcPts val="500"/>
              </a:spcBef>
              <a:spcAft>
                <a:spcPts val="0"/>
              </a:spcAft>
              <a:buClr>
                <a:schemeClr val="dk1"/>
              </a:buClr>
              <a:buSzPts val="2000"/>
              <a:buNone/>
              <a:defRPr sz="2000"/>
            </a:lvl4pPr>
            <a:lvl5pPr marL="2286000" lvl="4" indent="-228600" algn="l">
              <a:lnSpc>
                <a:spcPct val="90000"/>
              </a:lnSpc>
              <a:spcBef>
                <a:spcPts val="500"/>
              </a:spcBef>
              <a:spcAft>
                <a:spcPts val="0"/>
              </a:spcAft>
              <a:buClr>
                <a:schemeClr val="dk1"/>
              </a:buClr>
              <a:buSzPts val="20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24"/>
          <p:cNvSpPr txBox="1">
            <a:spLocks noGrp="1"/>
          </p:cNvSpPr>
          <p:nvPr>
            <p:ph type="body" idx="2"/>
          </p:nvPr>
        </p:nvSpPr>
        <p:spPr>
          <a:xfrm>
            <a:off x="555172" y="2057400"/>
            <a:ext cx="4216854" cy="4343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Dark Blue Title + Body">
  <p:cSld name="3_Dark Blue Title + Body">
    <p:spTree>
      <p:nvGrpSpPr>
        <p:cNvPr id="1" name="Shape 53"/>
        <p:cNvGrpSpPr/>
        <p:nvPr/>
      </p:nvGrpSpPr>
      <p:grpSpPr>
        <a:xfrm>
          <a:off x="0" y="0"/>
          <a:ext cx="0" cy="0"/>
          <a:chOff x="0" y="0"/>
          <a:chExt cx="0" cy="0"/>
        </a:xfrm>
      </p:grpSpPr>
      <p:sp>
        <p:nvSpPr>
          <p:cNvPr id="54" name="Google Shape;54;g339670979e6_0_2145"/>
          <p:cNvSpPr/>
          <p:nvPr/>
        </p:nvSpPr>
        <p:spPr>
          <a:xfrm>
            <a:off x="0" y="322437"/>
            <a:ext cx="12192000" cy="590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Open Sans Light"/>
              <a:ea typeface="Open Sans Light"/>
              <a:cs typeface="Open Sans Light"/>
              <a:sym typeface="Open Sans Light"/>
            </a:endParaRPr>
          </a:p>
        </p:txBody>
      </p:sp>
      <p:pic>
        <p:nvPicPr>
          <p:cNvPr id="55" name="Google Shape;55;g339670979e6_0_2145" descr="A black and white logo&#10;&#10;Description automatically generated with medium confidence"/>
          <p:cNvPicPr preferRelativeResize="0"/>
          <p:nvPr/>
        </p:nvPicPr>
        <p:blipFill rotWithShape="1">
          <a:blip r:embed="rId2">
            <a:alphaModFix/>
          </a:blip>
          <a:srcRect/>
          <a:stretch/>
        </p:blipFill>
        <p:spPr>
          <a:xfrm rot="5400000">
            <a:off x="-63296" y="267331"/>
            <a:ext cx="827489" cy="700897"/>
          </a:xfrm>
          <a:prstGeom prst="rect">
            <a:avLst/>
          </a:prstGeom>
          <a:noFill/>
          <a:ln>
            <a:noFill/>
          </a:ln>
        </p:spPr>
      </p:pic>
      <p:sp>
        <p:nvSpPr>
          <p:cNvPr id="56" name="Google Shape;56;g339670979e6_0_214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g339670979e6_0_2145"/>
          <p:cNvSpPr txBox="1"/>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58" name="Google Shape;58;g339670979e6_0_2145"/>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59" name="Google Shape;59;g339670979e6_0_2145"/>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4pPr>
            <a:lvl5pPr marL="2286000" marR="0" lvl="4"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right Blue Title Only">
    <p:spTree>
      <p:nvGrpSpPr>
        <p:cNvPr id="1" name="Shape 65"/>
        <p:cNvGrpSpPr/>
        <p:nvPr/>
      </p:nvGrpSpPr>
      <p:grpSpPr>
        <a:xfrm>
          <a:off x="0" y="0"/>
          <a:ext cx="0" cy="0"/>
          <a:chOff x="0" y="0"/>
          <a:chExt cx="0" cy="0"/>
        </a:xfrm>
      </p:grpSpPr>
      <p:sp>
        <p:nvSpPr>
          <p:cNvPr id="66" name="Google Shape;66;g339670979e6_0_2360"/>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g339670979e6_0_2360"/>
          <p:cNvSpPr txBox="1"/>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68" name="Google Shape;68;g339670979e6_0_2360"/>
          <p:cNvSpPr txBox="1">
            <a:spLocks noGrp="1"/>
          </p:cNvSpPr>
          <p:nvPr>
            <p:ph type="title"/>
          </p:nvPr>
        </p:nvSpPr>
        <p:spPr>
          <a:xfrm>
            <a:off x="429425" y="365125"/>
            <a:ext cx="109245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69" name="Google Shape;69;g339670979e6_0_2360"/>
          <p:cNvCxnSpPr>
            <a:endCxn id="68" idx="2"/>
          </p:cNvCxnSpPr>
          <p:nvPr/>
        </p:nvCxnSpPr>
        <p:spPr>
          <a:xfrm>
            <a:off x="429275" y="870325"/>
            <a:ext cx="5462400"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Standard Title Slide">
  <p:cSld name="1_Standard Title Slide">
    <p:spTree>
      <p:nvGrpSpPr>
        <p:cNvPr id="1" name="Shape 73"/>
        <p:cNvGrpSpPr/>
        <p:nvPr/>
      </p:nvGrpSpPr>
      <p:grpSpPr>
        <a:xfrm>
          <a:off x="0" y="0"/>
          <a:ext cx="0" cy="0"/>
          <a:chOff x="0" y="0"/>
          <a:chExt cx="0" cy="0"/>
        </a:xfrm>
      </p:grpSpPr>
      <p:sp>
        <p:nvSpPr>
          <p:cNvPr id="74" name="Google Shape;74;g339670979e6_0_1269"/>
          <p:cNvSpPr/>
          <p:nvPr/>
        </p:nvSpPr>
        <p:spPr>
          <a:xfrm>
            <a:off x="-1990061" y="3171302"/>
            <a:ext cx="5477400" cy="5477400"/>
          </a:xfrm>
          <a:prstGeom prst="ellipse">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75" name="Google Shape;75;g339670979e6_0_1269"/>
          <p:cNvSpPr txBox="1">
            <a:spLocks noGrp="1"/>
          </p:cNvSpPr>
          <p:nvPr>
            <p:ph type="body" idx="1"/>
          </p:nvPr>
        </p:nvSpPr>
        <p:spPr>
          <a:xfrm>
            <a:off x="3985425" y="1224549"/>
            <a:ext cx="6929100" cy="42333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000"/>
              </a:spcBef>
              <a:spcAft>
                <a:spcPts val="0"/>
              </a:spcAft>
              <a:buClr>
                <a:schemeClr val="dk1"/>
              </a:buClr>
              <a:buSzPts val="4000"/>
              <a:buFont typeface="Arial"/>
              <a:buNone/>
              <a:defRPr sz="40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pic>
        <p:nvPicPr>
          <p:cNvPr id="76" name="Google Shape;76;g339670979e6_0_1269" descr="A picture containing electronics&#10;&#10;Description automatically generated"/>
          <p:cNvPicPr preferRelativeResize="0"/>
          <p:nvPr/>
        </p:nvPicPr>
        <p:blipFill rotWithShape="1">
          <a:blip r:embed="rId2">
            <a:alphaModFix/>
          </a:blip>
          <a:srcRect/>
          <a:stretch/>
        </p:blipFill>
        <p:spPr>
          <a:xfrm>
            <a:off x="-1732363" y="3429000"/>
            <a:ext cx="4962000" cy="4962000"/>
          </a:xfrm>
          <a:prstGeom prst="ellipse">
            <a:avLst/>
          </a:prstGeom>
          <a:noFill/>
          <a:ln w="98425" cap="flat" cmpd="sng">
            <a:solidFill>
              <a:schemeClr val="accent2"/>
            </a:solidFill>
            <a:prstDash val="solid"/>
            <a:round/>
            <a:headEnd type="none" w="sm" len="sm"/>
            <a:tailEnd type="none" w="sm" len="sm"/>
          </a:ln>
        </p:spPr>
      </p:pic>
      <p:sp>
        <p:nvSpPr>
          <p:cNvPr id="77" name="Google Shape;77;g339670979e6_0_1269"/>
          <p:cNvSpPr/>
          <p:nvPr/>
        </p:nvSpPr>
        <p:spPr>
          <a:xfrm>
            <a:off x="-2156354" y="3003095"/>
            <a:ext cx="5814000" cy="5814000"/>
          </a:xfrm>
          <a:prstGeom prst="ellipse">
            <a:avLst/>
          </a:prstGeom>
          <a:noFill/>
          <a:ln w="15875" cap="flat" cmpd="sng">
            <a:solidFill>
              <a:schemeClr val="accent2"/>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cxnSp>
        <p:nvCxnSpPr>
          <p:cNvPr id="78" name="Google Shape;78;g339670979e6_0_1269"/>
          <p:cNvCxnSpPr/>
          <p:nvPr/>
        </p:nvCxnSpPr>
        <p:spPr>
          <a:xfrm>
            <a:off x="4124687" y="3644910"/>
            <a:ext cx="3771900" cy="0"/>
          </a:xfrm>
          <a:prstGeom prst="straightConnector1">
            <a:avLst/>
          </a:prstGeom>
          <a:noFill/>
          <a:ln w="28575" cap="flat" cmpd="sng">
            <a:solidFill>
              <a:schemeClr val="accent2"/>
            </a:solidFill>
            <a:prstDash val="solid"/>
            <a:miter lim="800000"/>
            <a:headEnd type="none" w="sm" len="sm"/>
            <a:tailEnd type="none" w="sm" len="sm"/>
          </a:ln>
        </p:spPr>
      </p:cxnSp>
      <p:pic>
        <p:nvPicPr>
          <p:cNvPr id="79" name="Google Shape;79;g339670979e6_0_1269" descr="A black and white logo&#10;&#10;Description automatically generated with medium confidence"/>
          <p:cNvPicPr preferRelativeResize="0"/>
          <p:nvPr/>
        </p:nvPicPr>
        <p:blipFill rotWithShape="1">
          <a:blip r:embed="rId3">
            <a:alphaModFix amt="10000"/>
          </a:blip>
          <a:srcRect/>
          <a:stretch/>
        </p:blipFill>
        <p:spPr>
          <a:xfrm rot="-1829749">
            <a:off x="8653589" y="-1701638"/>
            <a:ext cx="5757914" cy="4553234"/>
          </a:xfrm>
          <a:prstGeom prst="triangle">
            <a:avLst>
              <a:gd name="adj" fmla="val 45781"/>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right Blue Title Only">
    <p:spTree>
      <p:nvGrpSpPr>
        <p:cNvPr id="1" name="Shape 80"/>
        <p:cNvGrpSpPr/>
        <p:nvPr/>
      </p:nvGrpSpPr>
      <p:grpSpPr>
        <a:xfrm>
          <a:off x="0" y="0"/>
          <a:ext cx="0" cy="0"/>
          <a:chOff x="0" y="0"/>
          <a:chExt cx="0" cy="0"/>
        </a:xfrm>
      </p:grpSpPr>
      <p:sp>
        <p:nvSpPr>
          <p:cNvPr id="81" name="Google Shape;81;g339670979e6_0_127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82" name="Google Shape;82;g339670979e6_0_1276"/>
          <p:cNvSpPr txBox="1"/>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83" name="Google Shape;83;g339670979e6_0_1276"/>
          <p:cNvSpPr txBox="1">
            <a:spLocks noGrp="1"/>
          </p:cNvSpPr>
          <p:nvPr>
            <p:ph type="title"/>
          </p:nvPr>
        </p:nvSpPr>
        <p:spPr>
          <a:xfrm>
            <a:off x="429425" y="365125"/>
            <a:ext cx="109245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84" name="Google Shape;84;g339670979e6_0_1276"/>
          <p:cNvCxnSpPr>
            <a:endCxn id="83" idx="2"/>
          </p:cNvCxnSpPr>
          <p:nvPr/>
        </p:nvCxnSpPr>
        <p:spPr>
          <a:xfrm>
            <a:off x="429275" y="870325"/>
            <a:ext cx="5462400" cy="0"/>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Dark Blue Title + Body 1">
  <p:cSld name="3_Dark Blue Title + Body">
    <p:spTree>
      <p:nvGrpSpPr>
        <p:cNvPr id="1" name="Shape 85"/>
        <p:cNvGrpSpPr/>
        <p:nvPr/>
      </p:nvGrpSpPr>
      <p:grpSpPr>
        <a:xfrm>
          <a:off x="0" y="0"/>
          <a:ext cx="0" cy="0"/>
          <a:chOff x="0" y="0"/>
          <a:chExt cx="0" cy="0"/>
        </a:xfrm>
      </p:grpSpPr>
      <p:sp>
        <p:nvSpPr>
          <p:cNvPr id="86" name="Google Shape;86;g339670979e6_0_1281"/>
          <p:cNvSpPr/>
          <p:nvPr/>
        </p:nvSpPr>
        <p:spPr>
          <a:xfrm>
            <a:off x="0" y="322437"/>
            <a:ext cx="12192000" cy="590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Open Sans Light"/>
              <a:ea typeface="Open Sans Light"/>
              <a:cs typeface="Open Sans Light"/>
              <a:sym typeface="Open Sans Light"/>
            </a:endParaRPr>
          </a:p>
        </p:txBody>
      </p:sp>
      <p:pic>
        <p:nvPicPr>
          <p:cNvPr id="87" name="Google Shape;87;g339670979e6_0_1281" descr="A black and white logo&#10;&#10;Description automatically generated with medium confidence"/>
          <p:cNvPicPr preferRelativeResize="0"/>
          <p:nvPr/>
        </p:nvPicPr>
        <p:blipFill rotWithShape="1">
          <a:blip r:embed="rId2">
            <a:alphaModFix/>
          </a:blip>
          <a:srcRect/>
          <a:stretch/>
        </p:blipFill>
        <p:spPr>
          <a:xfrm rot="5400000">
            <a:off x="-63296" y="267331"/>
            <a:ext cx="827489" cy="700897"/>
          </a:xfrm>
          <a:prstGeom prst="rect">
            <a:avLst/>
          </a:prstGeom>
          <a:noFill/>
          <a:ln>
            <a:noFill/>
          </a:ln>
        </p:spPr>
      </p:pic>
      <p:sp>
        <p:nvSpPr>
          <p:cNvPr id="88" name="Google Shape;88;g339670979e6_0_128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g339670979e6_0_1281"/>
          <p:cNvSpPr txBox="1"/>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90" name="Google Shape;90;g339670979e6_0_1281"/>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91" name="Google Shape;91;g339670979e6_0_1281"/>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4pPr>
            <a:lvl5pPr marL="2286000" marR="0" lvl="4"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Dark Blue Title + Body">
  <p:cSld name="1_Dark Blue Title + Body">
    <p:spTree>
      <p:nvGrpSpPr>
        <p:cNvPr id="1" name="Shape 92"/>
        <p:cNvGrpSpPr/>
        <p:nvPr/>
      </p:nvGrpSpPr>
      <p:grpSpPr>
        <a:xfrm>
          <a:off x="0" y="0"/>
          <a:ext cx="0" cy="0"/>
          <a:chOff x="0" y="0"/>
          <a:chExt cx="0" cy="0"/>
        </a:xfrm>
      </p:grpSpPr>
      <p:sp>
        <p:nvSpPr>
          <p:cNvPr id="93" name="Google Shape;93;g339670979e6_0_1288"/>
          <p:cNvSpPr/>
          <p:nvPr/>
        </p:nvSpPr>
        <p:spPr>
          <a:xfrm flipH="1">
            <a:off x="1" y="0"/>
            <a:ext cx="12200709" cy="1057276"/>
          </a:xfrm>
          <a:custGeom>
            <a:avLst/>
            <a:gdLst/>
            <a:ahLst/>
            <a:cxnLst/>
            <a:rect l="l" t="t" r="r" b="b"/>
            <a:pathLst>
              <a:path w="12200709" h="1057276" extrusionOk="0">
                <a:moveTo>
                  <a:pt x="0" y="0"/>
                </a:moveTo>
                <a:lnTo>
                  <a:pt x="12192000" y="0"/>
                </a:lnTo>
                <a:lnTo>
                  <a:pt x="12200709" y="813436"/>
                </a:lnTo>
                <a:lnTo>
                  <a:pt x="0" y="1057276"/>
                </a:lnTo>
                <a:lnTo>
                  <a:pt x="0" y="0"/>
                </a:lnTo>
                <a:close/>
              </a:path>
            </a:pathLst>
          </a:custGeom>
          <a:solidFill>
            <a:schemeClr val="accent1">
              <a:alpha val="3059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 name="Google Shape;94;g339670979e6_0_1288"/>
          <p:cNvSpPr/>
          <p:nvPr/>
        </p:nvSpPr>
        <p:spPr>
          <a:xfrm flipH="1">
            <a:off x="-8709" y="0"/>
            <a:ext cx="12200709" cy="946262"/>
          </a:xfrm>
          <a:custGeom>
            <a:avLst/>
            <a:gdLst/>
            <a:ahLst/>
            <a:cxnLst/>
            <a:rect l="l" t="t" r="r" b="b"/>
            <a:pathLst>
              <a:path w="12200709" h="1057276" extrusionOk="0">
                <a:moveTo>
                  <a:pt x="0" y="0"/>
                </a:moveTo>
                <a:lnTo>
                  <a:pt x="12192000" y="0"/>
                </a:lnTo>
                <a:lnTo>
                  <a:pt x="12200709" y="813436"/>
                </a:lnTo>
                <a:lnTo>
                  <a:pt x="0" y="1057276"/>
                </a:lnTo>
                <a:lnTo>
                  <a:pt x="0" y="0"/>
                </a:lnTo>
                <a:close/>
              </a:path>
            </a:pathLst>
          </a:custGeom>
          <a:solidFill>
            <a:schemeClr val="accent1">
              <a:alpha val="3059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g339670979e6_0_1288"/>
          <p:cNvSpPr/>
          <p:nvPr/>
        </p:nvSpPr>
        <p:spPr>
          <a:xfrm>
            <a:off x="0" y="0"/>
            <a:ext cx="12200709" cy="1057276"/>
          </a:xfrm>
          <a:custGeom>
            <a:avLst/>
            <a:gdLst/>
            <a:ahLst/>
            <a:cxnLst/>
            <a:rect l="l" t="t" r="r" b="b"/>
            <a:pathLst>
              <a:path w="12200709" h="1057276" extrusionOk="0">
                <a:moveTo>
                  <a:pt x="0" y="0"/>
                </a:moveTo>
                <a:lnTo>
                  <a:pt x="12192000" y="0"/>
                </a:lnTo>
                <a:lnTo>
                  <a:pt x="12200709" y="813436"/>
                </a:lnTo>
                <a:lnTo>
                  <a:pt x="0" y="1057276"/>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 name="Google Shape;96;g339670979e6_0_12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g339670979e6_0_1288"/>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98" name="Google Shape;98;g339670979e6_0_1288"/>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g339670979e6_0_1288"/>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Dark Blue Title + Body 1">
  <p:cSld name="1_Dark Blue Title + Body_1">
    <p:spTree>
      <p:nvGrpSpPr>
        <p:cNvPr id="1" name="Shape 100"/>
        <p:cNvGrpSpPr/>
        <p:nvPr/>
      </p:nvGrpSpPr>
      <p:grpSpPr>
        <a:xfrm>
          <a:off x="0" y="0"/>
          <a:ext cx="0" cy="0"/>
          <a:chOff x="0" y="0"/>
          <a:chExt cx="0" cy="0"/>
        </a:xfrm>
      </p:grpSpPr>
      <p:sp>
        <p:nvSpPr>
          <p:cNvPr id="101" name="Google Shape;101;g339670979e6_0_1296"/>
          <p:cNvSpPr/>
          <p:nvPr/>
        </p:nvSpPr>
        <p:spPr>
          <a:xfrm flipH="1">
            <a:off x="-9" y="0"/>
            <a:ext cx="12200709" cy="1585914"/>
          </a:xfrm>
          <a:custGeom>
            <a:avLst/>
            <a:gdLst/>
            <a:ahLst/>
            <a:cxnLst/>
            <a:rect l="l" t="t" r="r" b="b"/>
            <a:pathLst>
              <a:path w="12200709" h="1057276" extrusionOk="0">
                <a:moveTo>
                  <a:pt x="0" y="0"/>
                </a:moveTo>
                <a:lnTo>
                  <a:pt x="12192000" y="0"/>
                </a:lnTo>
                <a:lnTo>
                  <a:pt x="12200709" y="813436"/>
                </a:lnTo>
                <a:lnTo>
                  <a:pt x="0" y="1057276"/>
                </a:lnTo>
                <a:lnTo>
                  <a:pt x="0" y="0"/>
                </a:lnTo>
                <a:close/>
              </a:path>
            </a:pathLst>
          </a:custGeom>
          <a:solidFill>
            <a:schemeClr val="accent1">
              <a:alpha val="3059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 name="Google Shape;102;g339670979e6_0_1296"/>
          <p:cNvSpPr/>
          <p:nvPr/>
        </p:nvSpPr>
        <p:spPr>
          <a:xfrm flipH="1">
            <a:off x="-8719" y="0"/>
            <a:ext cx="12200709" cy="1419393"/>
          </a:xfrm>
          <a:custGeom>
            <a:avLst/>
            <a:gdLst/>
            <a:ahLst/>
            <a:cxnLst/>
            <a:rect l="l" t="t" r="r" b="b"/>
            <a:pathLst>
              <a:path w="12200709" h="1057276" extrusionOk="0">
                <a:moveTo>
                  <a:pt x="0" y="0"/>
                </a:moveTo>
                <a:lnTo>
                  <a:pt x="12192000" y="0"/>
                </a:lnTo>
                <a:lnTo>
                  <a:pt x="12200709" y="813436"/>
                </a:lnTo>
                <a:lnTo>
                  <a:pt x="0" y="1057276"/>
                </a:lnTo>
                <a:lnTo>
                  <a:pt x="0" y="0"/>
                </a:lnTo>
                <a:close/>
              </a:path>
            </a:pathLst>
          </a:custGeom>
          <a:solidFill>
            <a:schemeClr val="accent1">
              <a:alpha val="3059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g339670979e6_0_1296"/>
          <p:cNvSpPr/>
          <p:nvPr/>
        </p:nvSpPr>
        <p:spPr>
          <a:xfrm>
            <a:off x="9" y="0"/>
            <a:ext cx="12200709" cy="1585914"/>
          </a:xfrm>
          <a:custGeom>
            <a:avLst/>
            <a:gdLst/>
            <a:ahLst/>
            <a:cxnLst/>
            <a:rect l="l" t="t" r="r" b="b"/>
            <a:pathLst>
              <a:path w="12200709" h="1057276" extrusionOk="0">
                <a:moveTo>
                  <a:pt x="0" y="0"/>
                </a:moveTo>
                <a:lnTo>
                  <a:pt x="12192000" y="0"/>
                </a:lnTo>
                <a:lnTo>
                  <a:pt x="12200709" y="813436"/>
                </a:lnTo>
                <a:lnTo>
                  <a:pt x="0" y="1057276"/>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 name="Google Shape;104;g339670979e6_0_12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g339670979e6_0_1296"/>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106" name="Google Shape;106;g339670979e6_0_1296"/>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Blue Focus + Explain">
  <p:cSld name="1_Blue Focus + Explain">
    <p:spTree>
      <p:nvGrpSpPr>
        <p:cNvPr id="1" name="Shape 107"/>
        <p:cNvGrpSpPr/>
        <p:nvPr/>
      </p:nvGrpSpPr>
      <p:grpSpPr>
        <a:xfrm>
          <a:off x="0" y="0"/>
          <a:ext cx="0" cy="0"/>
          <a:chOff x="0" y="0"/>
          <a:chExt cx="0" cy="0"/>
        </a:xfrm>
      </p:grpSpPr>
      <p:sp>
        <p:nvSpPr>
          <p:cNvPr id="108" name="Google Shape;108;g339670979e6_0_1303"/>
          <p:cNvSpPr/>
          <p:nvPr/>
        </p:nvSpPr>
        <p:spPr>
          <a:xfrm>
            <a:off x="0" y="322437"/>
            <a:ext cx="12192000" cy="59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Open Sans Light"/>
              <a:ea typeface="Open Sans Light"/>
              <a:cs typeface="Open Sans Light"/>
              <a:sym typeface="Open Sans Light"/>
            </a:endParaRPr>
          </a:p>
        </p:txBody>
      </p:sp>
      <p:pic>
        <p:nvPicPr>
          <p:cNvPr id="109" name="Google Shape;109;g339670979e6_0_1303" descr="A black and white logo&#10;&#10;Description automatically generated with medium confidence"/>
          <p:cNvPicPr preferRelativeResize="0"/>
          <p:nvPr/>
        </p:nvPicPr>
        <p:blipFill rotWithShape="1">
          <a:blip r:embed="rId2">
            <a:alphaModFix/>
          </a:blip>
          <a:srcRect/>
          <a:stretch/>
        </p:blipFill>
        <p:spPr>
          <a:xfrm rot="5400000">
            <a:off x="-63296" y="267331"/>
            <a:ext cx="827489" cy="700898"/>
          </a:xfrm>
          <a:prstGeom prst="rect">
            <a:avLst/>
          </a:prstGeom>
          <a:noFill/>
          <a:ln>
            <a:noFill/>
          </a:ln>
        </p:spPr>
      </p:pic>
      <p:sp>
        <p:nvSpPr>
          <p:cNvPr id="110" name="Google Shape;110;g339670979e6_0_1303"/>
          <p:cNvSpPr/>
          <p:nvPr/>
        </p:nvSpPr>
        <p:spPr>
          <a:xfrm rot="5400000">
            <a:off x="-207639" y="1814727"/>
            <a:ext cx="4291500" cy="3876300"/>
          </a:xfrm>
          <a:prstGeom prst="round2SameRect">
            <a:avLst>
              <a:gd name="adj1" fmla="val 4614"/>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11" name="Google Shape;111;g339670979e6_0_13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g339670979e6_0_1303"/>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113" name="Google Shape;113;g339670979e6_0_1303"/>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14" name="Google Shape;114;g339670979e6_0_1303"/>
          <p:cNvCxnSpPr/>
          <p:nvPr/>
        </p:nvCxnSpPr>
        <p:spPr>
          <a:xfrm>
            <a:off x="4023841" y="1917700"/>
            <a:ext cx="0" cy="3627300"/>
          </a:xfrm>
          <a:prstGeom prst="straightConnector1">
            <a:avLst/>
          </a:prstGeom>
          <a:noFill/>
          <a:ln w="12700" cap="flat" cmpd="sng">
            <a:solidFill>
              <a:schemeClr val="accent1"/>
            </a:solidFill>
            <a:prstDash val="solid"/>
            <a:miter lim="800000"/>
            <a:headEnd type="none" w="sm" len="sm"/>
            <a:tailEnd type="none" w="sm" len="sm"/>
          </a:ln>
        </p:spPr>
      </p:cxnSp>
      <p:sp>
        <p:nvSpPr>
          <p:cNvPr id="115" name="Google Shape;115;g339670979e6_0_1303"/>
          <p:cNvSpPr txBox="1">
            <a:spLocks noGrp="1"/>
          </p:cNvSpPr>
          <p:nvPr>
            <p:ph type="body" idx="1"/>
          </p:nvPr>
        </p:nvSpPr>
        <p:spPr>
          <a:xfrm>
            <a:off x="4221932" y="1917827"/>
            <a:ext cx="7131900" cy="3627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16" name="Google Shape;116;g339670979e6_0_1303"/>
          <p:cNvSpPr txBox="1">
            <a:spLocks noGrp="1"/>
          </p:cNvSpPr>
          <p:nvPr>
            <p:ph type="body" idx="2"/>
          </p:nvPr>
        </p:nvSpPr>
        <p:spPr>
          <a:xfrm>
            <a:off x="1001212" y="1917827"/>
            <a:ext cx="2595300" cy="36273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lt1"/>
              </a:buClr>
              <a:buSzPts val="2000"/>
              <a:buFont typeface="Arial"/>
              <a:buNone/>
              <a:defRPr sz="2000" b="0" i="0" u="none" strike="noStrike" cap="none">
                <a:solidFill>
                  <a:schemeClr val="lt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ue Focus + Explain">
  <p:cSld name="Blue Focus + Explain">
    <p:spTree>
      <p:nvGrpSpPr>
        <p:cNvPr id="1" name="Shape 117"/>
        <p:cNvGrpSpPr/>
        <p:nvPr/>
      </p:nvGrpSpPr>
      <p:grpSpPr>
        <a:xfrm>
          <a:off x="0" y="0"/>
          <a:ext cx="0" cy="0"/>
          <a:chOff x="0" y="0"/>
          <a:chExt cx="0" cy="0"/>
        </a:xfrm>
      </p:grpSpPr>
      <p:sp>
        <p:nvSpPr>
          <p:cNvPr id="118" name="Google Shape;118;g339670979e6_0_1313"/>
          <p:cNvSpPr/>
          <p:nvPr/>
        </p:nvSpPr>
        <p:spPr>
          <a:xfrm rot="5400000">
            <a:off x="-207639" y="1814727"/>
            <a:ext cx="4291500" cy="3876300"/>
          </a:xfrm>
          <a:prstGeom prst="round2SameRect">
            <a:avLst>
              <a:gd name="adj1" fmla="val 4614"/>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19" name="Google Shape;119;g339670979e6_0_13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g339670979e6_0_1313"/>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121" name="Google Shape;121;g339670979e6_0_1313"/>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22" name="Google Shape;122;g339670979e6_0_1313"/>
          <p:cNvCxnSpPr/>
          <p:nvPr/>
        </p:nvCxnSpPr>
        <p:spPr>
          <a:xfrm>
            <a:off x="4023841" y="1917700"/>
            <a:ext cx="0" cy="3627300"/>
          </a:xfrm>
          <a:prstGeom prst="straightConnector1">
            <a:avLst/>
          </a:prstGeom>
          <a:noFill/>
          <a:ln w="12700" cap="flat" cmpd="sng">
            <a:solidFill>
              <a:schemeClr val="accent1"/>
            </a:solidFill>
            <a:prstDash val="solid"/>
            <a:miter lim="800000"/>
            <a:headEnd type="none" w="sm" len="sm"/>
            <a:tailEnd type="none" w="sm" len="sm"/>
          </a:ln>
        </p:spPr>
      </p:cxnSp>
      <p:cxnSp>
        <p:nvCxnSpPr>
          <p:cNvPr id="123" name="Google Shape;123;g339670979e6_0_1313"/>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124" name="Google Shape;124;g339670979e6_0_1313"/>
          <p:cNvSpPr txBox="1">
            <a:spLocks noGrp="1"/>
          </p:cNvSpPr>
          <p:nvPr>
            <p:ph type="body" idx="1"/>
          </p:nvPr>
        </p:nvSpPr>
        <p:spPr>
          <a:xfrm>
            <a:off x="4221932" y="1917827"/>
            <a:ext cx="7131900" cy="3627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25" name="Google Shape;125;g339670979e6_0_1313"/>
          <p:cNvSpPr txBox="1">
            <a:spLocks noGrp="1"/>
          </p:cNvSpPr>
          <p:nvPr>
            <p:ph type="body" idx="2"/>
          </p:nvPr>
        </p:nvSpPr>
        <p:spPr>
          <a:xfrm>
            <a:off x="1001212" y="1917827"/>
            <a:ext cx="2595300" cy="36273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lt1"/>
              </a:buClr>
              <a:buSzPts val="2000"/>
              <a:buFont typeface="Arial"/>
              <a:buNone/>
              <a:defRPr sz="2000" b="0" i="0" u="none" strike="noStrike" cap="none">
                <a:solidFill>
                  <a:schemeClr val="lt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774700" y="1341438"/>
            <a:ext cx="10642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9068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ark Transition Slide">
  <p:cSld name="Dark Transition Slide">
    <p:bg>
      <p:bgPr>
        <a:solidFill>
          <a:schemeClr val="dk1"/>
        </a:solidFill>
        <a:effectLst/>
      </p:bgPr>
    </p:bg>
    <p:spTree>
      <p:nvGrpSpPr>
        <p:cNvPr id="1" name="Shape 126"/>
        <p:cNvGrpSpPr/>
        <p:nvPr/>
      </p:nvGrpSpPr>
      <p:grpSpPr>
        <a:xfrm>
          <a:off x="0" y="0"/>
          <a:ext cx="0" cy="0"/>
          <a:chOff x="0" y="0"/>
          <a:chExt cx="0" cy="0"/>
        </a:xfrm>
      </p:grpSpPr>
      <p:sp>
        <p:nvSpPr>
          <p:cNvPr id="127" name="Google Shape;127;g339670979e6_0_13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28" name="Google Shape;128;g339670979e6_0_1322"/>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Open Sans Light"/>
                <a:ea typeface="Open Sans Light"/>
                <a:cs typeface="Open Sans Light"/>
                <a:sym typeface="Open Sans Light"/>
              </a:rPr>
              <a:t>‹#›</a:t>
            </a:fld>
            <a:endParaRPr sz="1200" b="0" i="0" u="none" strike="noStrike" cap="none">
              <a:solidFill>
                <a:schemeClr val="lt1"/>
              </a:solidFill>
              <a:latin typeface="Open Sans Light"/>
              <a:ea typeface="Open Sans Light"/>
              <a:cs typeface="Open Sans Light"/>
              <a:sym typeface="Open Sans Light"/>
            </a:endParaRPr>
          </a:p>
        </p:txBody>
      </p:sp>
      <p:sp>
        <p:nvSpPr>
          <p:cNvPr id="129" name="Google Shape;129;g339670979e6_0_1322"/>
          <p:cNvSpPr txBox="1">
            <a:spLocks noGrp="1"/>
          </p:cNvSpPr>
          <p:nvPr>
            <p:ph type="body" idx="1"/>
          </p:nvPr>
        </p:nvSpPr>
        <p:spPr>
          <a:xfrm>
            <a:off x="3548062" y="3505760"/>
            <a:ext cx="5062500" cy="11796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lt1"/>
              </a:buClr>
              <a:buSzPts val="2800"/>
              <a:buFont typeface="Arial"/>
              <a:buNone/>
              <a:defRPr sz="2800" b="0" i="0" u="none" strike="noStrike" cap="none">
                <a:solidFill>
                  <a:schemeClr val="lt1"/>
                </a:solidFill>
                <a:latin typeface="Open Sans Light"/>
                <a:ea typeface="Open Sans Light"/>
                <a:cs typeface="Open Sans Light"/>
                <a:sym typeface="Open Sans Light"/>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Light"/>
                <a:ea typeface="Open Sans Light"/>
                <a:cs typeface="Open Sans Light"/>
                <a:sym typeface="Open Sans Light"/>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0" name="Google Shape;130;g339670979e6_0_1322"/>
          <p:cNvSpPr txBox="1">
            <a:spLocks noGrp="1"/>
          </p:cNvSpPr>
          <p:nvPr>
            <p:ph type="body" idx="2"/>
          </p:nvPr>
        </p:nvSpPr>
        <p:spPr>
          <a:xfrm>
            <a:off x="2911507" y="2074200"/>
            <a:ext cx="6369000" cy="8856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accent2"/>
              </a:buClr>
              <a:buSzPts val="6000"/>
              <a:buFont typeface="Arial"/>
              <a:buNone/>
              <a:defRPr sz="6000" b="1" i="0" u="none" strike="noStrike" cap="none">
                <a:solidFill>
                  <a:schemeClr val="accent2"/>
                </a:solidFill>
                <a:latin typeface="Open Sans"/>
                <a:ea typeface="Open Sans"/>
                <a:cs typeface="Open Sans"/>
                <a:sym typeface="Open San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Light"/>
                <a:ea typeface="Open Sans Light"/>
                <a:cs typeface="Open Sans Light"/>
                <a:sym typeface="Open Sans Light"/>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131" name="Google Shape;131;g339670979e6_0_1322"/>
          <p:cNvCxnSpPr/>
          <p:nvPr/>
        </p:nvCxnSpPr>
        <p:spPr>
          <a:xfrm>
            <a:off x="4884964" y="3232784"/>
            <a:ext cx="2388600" cy="0"/>
          </a:xfrm>
          <a:prstGeom prst="straightConnector1">
            <a:avLst/>
          </a:prstGeom>
          <a:noFill/>
          <a:ln w="9525" cap="flat" cmpd="sng">
            <a:solidFill>
              <a:schemeClr val="accent2"/>
            </a:solidFill>
            <a:prstDash val="solid"/>
            <a:miter lim="800000"/>
            <a:headEnd type="none" w="sm" len="sm"/>
            <a:tailEnd type="none" w="sm" len="sm"/>
          </a:ln>
        </p:spPr>
      </p:cxnSp>
      <p:grpSp>
        <p:nvGrpSpPr>
          <p:cNvPr id="132" name="Google Shape;132;g339670979e6_0_1322"/>
          <p:cNvGrpSpPr/>
          <p:nvPr/>
        </p:nvGrpSpPr>
        <p:grpSpPr>
          <a:xfrm>
            <a:off x="9198659" y="184083"/>
            <a:ext cx="2831942" cy="480839"/>
            <a:chOff x="9198659" y="184083"/>
            <a:chExt cx="2831942" cy="480839"/>
          </a:xfrm>
        </p:grpSpPr>
        <p:sp>
          <p:nvSpPr>
            <p:cNvPr id="133" name="Google Shape;133;g339670979e6_0_1322"/>
            <p:cNvSpPr/>
            <p:nvPr/>
          </p:nvSpPr>
          <p:spPr>
            <a:xfrm>
              <a:off x="9198659"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34" name="Google Shape;134;g339670979e6_0_1322"/>
            <p:cNvSpPr/>
            <p:nvPr/>
          </p:nvSpPr>
          <p:spPr>
            <a:xfrm>
              <a:off x="9581665"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35" name="Google Shape;135;g339670979e6_0_1322"/>
            <p:cNvSpPr/>
            <p:nvPr/>
          </p:nvSpPr>
          <p:spPr>
            <a:xfrm>
              <a:off x="9964671"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36" name="Google Shape;136;g339670979e6_0_1322"/>
            <p:cNvSpPr/>
            <p:nvPr/>
          </p:nvSpPr>
          <p:spPr>
            <a:xfrm>
              <a:off x="10347677"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37" name="Google Shape;137;g339670979e6_0_1322"/>
            <p:cNvSpPr/>
            <p:nvPr/>
          </p:nvSpPr>
          <p:spPr>
            <a:xfrm>
              <a:off x="10730683"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38" name="Google Shape;138;g339670979e6_0_1322"/>
            <p:cNvSpPr/>
            <p:nvPr/>
          </p:nvSpPr>
          <p:spPr>
            <a:xfrm>
              <a:off x="11113689"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39" name="Google Shape;139;g339670979e6_0_1322"/>
            <p:cNvSpPr/>
            <p:nvPr/>
          </p:nvSpPr>
          <p:spPr>
            <a:xfrm>
              <a:off x="11496695"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40" name="Google Shape;140;g339670979e6_0_1322"/>
            <p:cNvSpPr/>
            <p:nvPr/>
          </p:nvSpPr>
          <p:spPr>
            <a:xfrm>
              <a:off x="11879701"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41" name="Google Shape;141;g339670979e6_0_1322"/>
            <p:cNvSpPr/>
            <p:nvPr/>
          </p:nvSpPr>
          <p:spPr>
            <a:xfrm>
              <a:off x="9198659"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42" name="Google Shape;142;g339670979e6_0_1322"/>
            <p:cNvSpPr/>
            <p:nvPr/>
          </p:nvSpPr>
          <p:spPr>
            <a:xfrm>
              <a:off x="9581665"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43" name="Google Shape;143;g339670979e6_0_1322"/>
            <p:cNvSpPr/>
            <p:nvPr/>
          </p:nvSpPr>
          <p:spPr>
            <a:xfrm>
              <a:off x="9964671"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44" name="Google Shape;144;g339670979e6_0_1322"/>
            <p:cNvSpPr/>
            <p:nvPr/>
          </p:nvSpPr>
          <p:spPr>
            <a:xfrm>
              <a:off x="10347677"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45" name="Google Shape;145;g339670979e6_0_1322"/>
            <p:cNvSpPr/>
            <p:nvPr/>
          </p:nvSpPr>
          <p:spPr>
            <a:xfrm>
              <a:off x="10730683"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46" name="Google Shape;146;g339670979e6_0_1322"/>
            <p:cNvSpPr/>
            <p:nvPr/>
          </p:nvSpPr>
          <p:spPr>
            <a:xfrm>
              <a:off x="11113689"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47" name="Google Shape;147;g339670979e6_0_1322"/>
            <p:cNvSpPr/>
            <p:nvPr/>
          </p:nvSpPr>
          <p:spPr>
            <a:xfrm>
              <a:off x="11496695"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148" name="Google Shape;148;g339670979e6_0_1322"/>
            <p:cNvSpPr/>
            <p:nvPr/>
          </p:nvSpPr>
          <p:spPr>
            <a:xfrm>
              <a:off x="11879701"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grpSp>
      <p:pic>
        <p:nvPicPr>
          <p:cNvPr id="149" name="Google Shape;149;g339670979e6_0_1322" descr="A black and white logo&#10;&#10;Description automatically generated with medium confidence"/>
          <p:cNvPicPr preferRelativeResize="0"/>
          <p:nvPr/>
        </p:nvPicPr>
        <p:blipFill rotWithShape="1">
          <a:blip r:embed="rId2">
            <a:alphaModFix amt="5000"/>
          </a:blip>
          <a:srcRect/>
          <a:stretch/>
        </p:blipFill>
        <p:spPr>
          <a:xfrm rot="948014">
            <a:off x="-1383958" y="3049408"/>
            <a:ext cx="5757954" cy="4552899"/>
          </a:xfrm>
          <a:prstGeom prst="triangle">
            <a:avLst>
              <a:gd name="adj" fmla="val 45781"/>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ark Blue Title + Body 5">
  <p:cSld name="Dark Blue Title + Body_5">
    <p:spTree>
      <p:nvGrpSpPr>
        <p:cNvPr id="1" name="Shape 150"/>
        <p:cNvGrpSpPr/>
        <p:nvPr/>
      </p:nvGrpSpPr>
      <p:grpSpPr>
        <a:xfrm>
          <a:off x="0" y="0"/>
          <a:ext cx="0" cy="0"/>
          <a:chOff x="0" y="0"/>
          <a:chExt cx="0" cy="0"/>
        </a:xfrm>
      </p:grpSpPr>
      <p:sp>
        <p:nvSpPr>
          <p:cNvPr id="151" name="Google Shape;151;g339670979e6_0_134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g339670979e6_0_1346"/>
          <p:cNvSpPr txBox="1"/>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153" name="Google Shape;153;g339670979e6_0_1346"/>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154" name="Google Shape;154;g339670979e6_0_1346"/>
          <p:cNvCxnSpPr/>
          <p:nvPr/>
        </p:nvCxnSpPr>
        <p:spPr>
          <a:xfrm>
            <a:off x="838200" y="870439"/>
            <a:ext cx="3609300" cy="0"/>
          </a:xfrm>
          <a:prstGeom prst="straightConnector1">
            <a:avLst/>
          </a:prstGeom>
          <a:noFill/>
          <a:ln w="28575" cap="flat" cmpd="sng">
            <a:solidFill>
              <a:schemeClr val="accent2"/>
            </a:solidFill>
            <a:prstDash val="solid"/>
            <a:miter lim="800000"/>
            <a:headEnd type="none" w="sm" len="sm"/>
            <a:tailEnd type="none" w="sm" len="sm"/>
          </a:ln>
        </p:spPr>
      </p:cxnSp>
      <p:sp>
        <p:nvSpPr>
          <p:cNvPr id="155" name="Google Shape;155;g339670979e6_0_1346"/>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4pPr>
            <a:lvl5pPr marL="2286000" marR="0" lvl="4"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ark Blue Title Only 3">
  <p:cSld name="Dark Blue Title Only_3">
    <p:spTree>
      <p:nvGrpSpPr>
        <p:cNvPr id="1" name="Shape 156"/>
        <p:cNvGrpSpPr/>
        <p:nvPr/>
      </p:nvGrpSpPr>
      <p:grpSpPr>
        <a:xfrm>
          <a:off x="0" y="0"/>
          <a:ext cx="0" cy="0"/>
          <a:chOff x="0" y="0"/>
          <a:chExt cx="0" cy="0"/>
        </a:xfrm>
      </p:grpSpPr>
      <p:sp>
        <p:nvSpPr>
          <p:cNvPr id="157" name="Google Shape;157;g339670979e6_0_13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58" name="Google Shape;158;g339670979e6_0_1352"/>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159" name="Google Shape;159;g339670979e6_0_1352"/>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160" name="Google Shape;160;g339670979e6_0_1352"/>
          <p:cNvCxnSpPr/>
          <p:nvPr/>
        </p:nvCxnSpPr>
        <p:spPr>
          <a:xfrm>
            <a:off x="838200" y="870438"/>
            <a:ext cx="4025700" cy="0"/>
          </a:xfrm>
          <a:prstGeom prst="straightConnector1">
            <a:avLst/>
          </a:prstGeom>
          <a:noFill/>
          <a:ln w="19050" cap="flat" cmpd="sng">
            <a:solidFill>
              <a:schemeClr val="accent2"/>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ark Blue Title + Subtitle + Body">
  <p:cSld name="Dark Blue Title + Subtitle + Body">
    <p:bg>
      <p:bgPr>
        <a:solidFill>
          <a:schemeClr val="lt1"/>
        </a:solidFill>
        <a:effectLst/>
      </p:bgPr>
    </p:bg>
    <p:spTree>
      <p:nvGrpSpPr>
        <p:cNvPr id="1" name="Shape 161"/>
        <p:cNvGrpSpPr/>
        <p:nvPr/>
      </p:nvGrpSpPr>
      <p:grpSpPr>
        <a:xfrm>
          <a:off x="0" y="0"/>
          <a:ext cx="0" cy="0"/>
          <a:chOff x="0" y="0"/>
          <a:chExt cx="0" cy="0"/>
        </a:xfrm>
      </p:grpSpPr>
      <p:sp>
        <p:nvSpPr>
          <p:cNvPr id="162" name="Google Shape;162;g339670979e6_0_13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63" name="Google Shape;163;g339670979e6_0_1357"/>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Open Sans Light"/>
                <a:ea typeface="Open Sans Light"/>
                <a:cs typeface="Open Sans Light"/>
                <a:sym typeface="Open Sans Light"/>
              </a:rPr>
              <a:t>‹#›</a:t>
            </a:fld>
            <a:endParaRPr sz="1200" b="0" i="0" u="none" strike="noStrike" cap="none">
              <a:solidFill>
                <a:schemeClr val="dk1"/>
              </a:solidFill>
              <a:latin typeface="Open Sans Light"/>
              <a:ea typeface="Open Sans Light"/>
              <a:cs typeface="Open Sans Light"/>
              <a:sym typeface="Open Sans Light"/>
            </a:endParaRPr>
          </a:p>
        </p:txBody>
      </p:sp>
      <p:sp>
        <p:nvSpPr>
          <p:cNvPr id="164" name="Google Shape;164;g339670979e6_0_1357"/>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5" name="Google Shape;165;g339670979e6_0_1357"/>
          <p:cNvSpPr txBox="1">
            <a:spLocks noGrp="1"/>
          </p:cNvSpPr>
          <p:nvPr>
            <p:ph type="body" idx="1"/>
          </p:nvPr>
        </p:nvSpPr>
        <p:spPr>
          <a:xfrm>
            <a:off x="838199" y="870438"/>
            <a:ext cx="10515600" cy="292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1400"/>
              <a:buFont typeface="Arial"/>
              <a:buNone/>
              <a:defRPr sz="1400" b="0" i="0" u="none" strike="noStrike" cap="none">
                <a:solidFill>
                  <a:schemeClr val="dk1"/>
                </a:solidFill>
                <a:latin typeface="Open Sans Light"/>
                <a:ea typeface="Open Sans Light"/>
                <a:cs typeface="Open Sans Light"/>
                <a:sym typeface="Open Sans Light"/>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Open Sans Light"/>
                <a:ea typeface="Open Sans Light"/>
                <a:cs typeface="Open Sans Light"/>
                <a:sym typeface="Open Sans Light"/>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166" name="Google Shape;166;g339670979e6_0_1357"/>
          <p:cNvCxnSpPr/>
          <p:nvPr/>
        </p:nvCxnSpPr>
        <p:spPr>
          <a:xfrm>
            <a:off x="838200" y="118909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167" name="Google Shape;167;g339670979e6_0_1357"/>
          <p:cNvSpPr txBox="1">
            <a:spLocks noGrp="1"/>
          </p:cNvSpPr>
          <p:nvPr>
            <p:ph type="body" idx="2"/>
          </p:nvPr>
        </p:nvSpPr>
        <p:spPr>
          <a:xfrm>
            <a:off x="838200" y="1480930"/>
            <a:ext cx="10515600" cy="4670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ark Blue Title + Body 1">
  <p:cSld name="Dark Blue Title + Body_1">
    <p:spTree>
      <p:nvGrpSpPr>
        <p:cNvPr id="1" name="Shape 168"/>
        <p:cNvGrpSpPr/>
        <p:nvPr/>
      </p:nvGrpSpPr>
      <p:grpSpPr>
        <a:xfrm>
          <a:off x="0" y="0"/>
          <a:ext cx="0" cy="0"/>
          <a:chOff x="0" y="0"/>
          <a:chExt cx="0" cy="0"/>
        </a:xfrm>
      </p:grpSpPr>
      <p:sp>
        <p:nvSpPr>
          <p:cNvPr id="169" name="Google Shape;169;g339670979e6_0_136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70" name="Google Shape;170;g339670979e6_0_1364"/>
          <p:cNvSpPr txBox="1"/>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171" name="Google Shape;171;g339670979e6_0_1364"/>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172" name="Google Shape;172;g339670979e6_0_1364"/>
          <p:cNvCxnSpPr/>
          <p:nvPr/>
        </p:nvCxnSpPr>
        <p:spPr>
          <a:xfrm>
            <a:off x="838200" y="870439"/>
            <a:ext cx="3609300" cy="0"/>
          </a:xfrm>
          <a:prstGeom prst="straightConnector1">
            <a:avLst/>
          </a:prstGeom>
          <a:noFill/>
          <a:ln w="9525" cap="flat" cmpd="sng">
            <a:solidFill>
              <a:schemeClr val="accent2"/>
            </a:solidFill>
            <a:prstDash val="solid"/>
            <a:miter lim="800000"/>
            <a:headEnd type="none" w="sm" len="sm"/>
            <a:tailEnd type="none" w="sm" len="sm"/>
          </a:ln>
        </p:spPr>
      </p:cxnSp>
      <p:sp>
        <p:nvSpPr>
          <p:cNvPr id="173" name="Google Shape;173;g339670979e6_0_1364"/>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4pPr>
            <a:lvl5pPr marL="2286000" marR="0" lvl="4"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Dark Blue Title + Body">
  <p:cSld name="2_Dark Blue Title + Body">
    <p:spTree>
      <p:nvGrpSpPr>
        <p:cNvPr id="1" name="Shape 175"/>
        <p:cNvGrpSpPr/>
        <p:nvPr/>
      </p:nvGrpSpPr>
      <p:grpSpPr>
        <a:xfrm>
          <a:off x="0" y="0"/>
          <a:ext cx="0" cy="0"/>
          <a:chOff x="0" y="0"/>
          <a:chExt cx="0" cy="0"/>
        </a:xfrm>
      </p:grpSpPr>
      <p:sp>
        <p:nvSpPr>
          <p:cNvPr id="176" name="Google Shape;176;g339670979e6_0_1371"/>
          <p:cNvSpPr/>
          <p:nvPr/>
        </p:nvSpPr>
        <p:spPr>
          <a:xfrm>
            <a:off x="0" y="322437"/>
            <a:ext cx="12192000" cy="59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Open Sans Light"/>
              <a:ea typeface="Open Sans Light"/>
              <a:cs typeface="Open Sans Light"/>
              <a:sym typeface="Open Sans Light"/>
            </a:endParaRPr>
          </a:p>
        </p:txBody>
      </p:sp>
      <p:pic>
        <p:nvPicPr>
          <p:cNvPr id="177" name="Google Shape;177;g339670979e6_0_1371" descr="A black and white logo&#10;&#10;Description automatically generated with medium confidence"/>
          <p:cNvPicPr preferRelativeResize="0"/>
          <p:nvPr/>
        </p:nvPicPr>
        <p:blipFill rotWithShape="1">
          <a:blip r:embed="rId2">
            <a:alphaModFix/>
          </a:blip>
          <a:srcRect/>
          <a:stretch/>
        </p:blipFill>
        <p:spPr>
          <a:xfrm rot="5400000">
            <a:off x="-63296" y="267331"/>
            <a:ext cx="827489" cy="700898"/>
          </a:xfrm>
          <a:prstGeom prst="rect">
            <a:avLst/>
          </a:prstGeom>
          <a:noFill/>
          <a:ln>
            <a:noFill/>
          </a:ln>
        </p:spPr>
      </p:pic>
      <p:sp>
        <p:nvSpPr>
          <p:cNvPr id="178" name="Google Shape;178;g339670979e6_0_13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79" name="Google Shape;179;g339670979e6_0_1371"/>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180" name="Google Shape;180;g339670979e6_0_1371"/>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1" name="Google Shape;181;g339670979e6_0_1371"/>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ark Blue Title + Body 3">
  <p:cSld name="Dark Blue Title + Body_3">
    <p:spTree>
      <p:nvGrpSpPr>
        <p:cNvPr id="1" name="Shape 182"/>
        <p:cNvGrpSpPr/>
        <p:nvPr/>
      </p:nvGrpSpPr>
      <p:grpSpPr>
        <a:xfrm>
          <a:off x="0" y="0"/>
          <a:ext cx="0" cy="0"/>
          <a:chOff x="0" y="0"/>
          <a:chExt cx="0" cy="0"/>
        </a:xfrm>
      </p:grpSpPr>
      <p:sp>
        <p:nvSpPr>
          <p:cNvPr id="183" name="Google Shape;183;g339670979e6_0_137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84" name="Google Shape;184;g339670979e6_0_1378"/>
          <p:cNvSpPr txBox="1"/>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185" name="Google Shape;185;g339670979e6_0_1378"/>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186" name="Google Shape;186;g339670979e6_0_1378"/>
          <p:cNvCxnSpPr/>
          <p:nvPr/>
        </p:nvCxnSpPr>
        <p:spPr>
          <a:xfrm>
            <a:off x="838200" y="870439"/>
            <a:ext cx="3609300" cy="0"/>
          </a:xfrm>
          <a:prstGeom prst="straightConnector1">
            <a:avLst/>
          </a:prstGeom>
          <a:noFill/>
          <a:ln w="28575" cap="flat" cmpd="sng">
            <a:solidFill>
              <a:schemeClr val="accent2"/>
            </a:solidFill>
            <a:prstDash val="solid"/>
            <a:miter lim="800000"/>
            <a:headEnd type="none" w="sm" len="sm"/>
            <a:tailEnd type="none" w="sm" len="sm"/>
          </a:ln>
        </p:spPr>
      </p:cxnSp>
      <p:sp>
        <p:nvSpPr>
          <p:cNvPr id="187" name="Google Shape;187;g339670979e6_0_1378"/>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4pPr>
            <a:lvl5pPr marL="2286000" marR="0" lvl="4"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88"/>
        <p:cNvGrpSpPr/>
        <p:nvPr/>
      </p:nvGrpSpPr>
      <p:grpSpPr>
        <a:xfrm>
          <a:off x="0" y="0"/>
          <a:ext cx="0" cy="0"/>
          <a:chOff x="0" y="0"/>
          <a:chExt cx="0" cy="0"/>
        </a:xfrm>
      </p:grpSpPr>
      <p:sp>
        <p:nvSpPr>
          <p:cNvPr id="189" name="Google Shape;189;g339670979e6_0_13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90" name="Google Shape;190;g339670979e6_0_1384"/>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cxnSp>
        <p:nvCxnSpPr>
          <p:cNvPr id="191" name="Google Shape;191;g339670979e6_0_1384"/>
          <p:cNvCxnSpPr/>
          <p:nvPr/>
        </p:nvCxnSpPr>
        <p:spPr>
          <a:xfrm>
            <a:off x="3313113" y="2838091"/>
            <a:ext cx="5554800" cy="0"/>
          </a:xfrm>
          <a:prstGeom prst="straightConnector1">
            <a:avLst/>
          </a:prstGeom>
          <a:noFill/>
          <a:ln w="12700" cap="flat" cmpd="sng">
            <a:solidFill>
              <a:schemeClr val="accent2"/>
            </a:solidFill>
            <a:prstDash val="solid"/>
            <a:miter lim="800000"/>
            <a:headEnd type="none" w="sm" len="sm"/>
            <a:tailEnd type="none" w="sm" len="sm"/>
          </a:ln>
        </p:spPr>
      </p:cxnSp>
      <p:cxnSp>
        <p:nvCxnSpPr>
          <p:cNvPr id="192" name="Google Shape;192;g339670979e6_0_1384"/>
          <p:cNvCxnSpPr/>
          <p:nvPr/>
        </p:nvCxnSpPr>
        <p:spPr>
          <a:xfrm>
            <a:off x="3313113" y="4019910"/>
            <a:ext cx="5554800" cy="0"/>
          </a:xfrm>
          <a:prstGeom prst="straightConnector1">
            <a:avLst/>
          </a:prstGeom>
          <a:noFill/>
          <a:ln w="12700" cap="flat" cmpd="sng">
            <a:solidFill>
              <a:schemeClr val="accent2"/>
            </a:solidFill>
            <a:prstDash val="solid"/>
            <a:miter lim="800000"/>
            <a:headEnd type="none" w="sm" len="sm"/>
            <a:tailEnd type="none" w="sm" len="sm"/>
          </a:ln>
        </p:spPr>
      </p:cxnSp>
      <p:sp>
        <p:nvSpPr>
          <p:cNvPr id="193" name="Google Shape;193;g339670979e6_0_1384"/>
          <p:cNvSpPr txBox="1">
            <a:spLocks noGrp="1"/>
          </p:cNvSpPr>
          <p:nvPr>
            <p:ph type="body" idx="1"/>
          </p:nvPr>
        </p:nvSpPr>
        <p:spPr>
          <a:xfrm>
            <a:off x="3313113" y="2838090"/>
            <a:ext cx="5554800" cy="11817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dk1"/>
              </a:buClr>
              <a:buSzPts val="2800"/>
              <a:buFont typeface="Arial"/>
              <a:buNone/>
              <a:defRPr sz="28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ark Blue Title + Body 4">
  <p:cSld name="Dark Blue Title + Body_4">
    <p:spTree>
      <p:nvGrpSpPr>
        <p:cNvPr id="1" name="Shape 194"/>
        <p:cNvGrpSpPr/>
        <p:nvPr/>
      </p:nvGrpSpPr>
      <p:grpSpPr>
        <a:xfrm>
          <a:off x="0" y="0"/>
          <a:ext cx="0" cy="0"/>
          <a:chOff x="0" y="0"/>
          <a:chExt cx="0" cy="0"/>
        </a:xfrm>
      </p:grpSpPr>
      <p:sp>
        <p:nvSpPr>
          <p:cNvPr id="195" name="Google Shape;195;g339670979e6_0_13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196" name="Google Shape;196;g339670979e6_0_1390"/>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197" name="Google Shape;197;g339670979e6_0_1390"/>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198" name="Google Shape;198;g339670979e6_0_1390"/>
          <p:cNvCxnSpPr/>
          <p:nvPr/>
        </p:nvCxnSpPr>
        <p:spPr>
          <a:xfrm>
            <a:off x="838200" y="870438"/>
            <a:ext cx="3609300" cy="0"/>
          </a:xfrm>
          <a:prstGeom prst="straightConnector1">
            <a:avLst/>
          </a:prstGeom>
          <a:noFill/>
          <a:ln w="28575" cap="flat" cmpd="sng">
            <a:solidFill>
              <a:schemeClr val="accent2"/>
            </a:solidFill>
            <a:prstDash val="solid"/>
            <a:miter lim="800000"/>
            <a:headEnd type="none" w="sm" len="sm"/>
            <a:tailEnd type="none" w="sm" len="sm"/>
          </a:ln>
        </p:spPr>
      </p:cxnSp>
      <p:sp>
        <p:nvSpPr>
          <p:cNvPr id="199" name="Google Shape;199;g339670979e6_0_1390"/>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4pPr>
            <a:lvl5pPr marL="2286000" marR="0" lvl="4"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17"/>
          <p:cNvSpPr txBox="1">
            <a:spLocks noGrp="1"/>
          </p:cNvSpPr>
          <p:nvPr>
            <p:ph type="title"/>
          </p:nvPr>
        </p:nvSpPr>
        <p:spPr>
          <a:xfrm>
            <a:off x="595084" y="197746"/>
            <a:ext cx="9383486"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7"/>
          <p:cNvSpPr txBox="1">
            <a:spLocks noGrp="1"/>
          </p:cNvSpPr>
          <p:nvPr>
            <p:ph type="body" idx="1"/>
          </p:nvPr>
        </p:nvSpPr>
        <p:spPr>
          <a:xfrm>
            <a:off x="595083" y="1665505"/>
            <a:ext cx="9383487" cy="45720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ark Blue Title Only 4">
  <p:cSld name="Dark Blue Title Only_4">
    <p:spTree>
      <p:nvGrpSpPr>
        <p:cNvPr id="1" name="Shape 200"/>
        <p:cNvGrpSpPr/>
        <p:nvPr/>
      </p:nvGrpSpPr>
      <p:grpSpPr>
        <a:xfrm>
          <a:off x="0" y="0"/>
          <a:ext cx="0" cy="0"/>
          <a:chOff x="0" y="0"/>
          <a:chExt cx="0" cy="0"/>
        </a:xfrm>
      </p:grpSpPr>
      <p:sp>
        <p:nvSpPr>
          <p:cNvPr id="201" name="Google Shape;201;g339670979e6_0_13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202" name="Google Shape;202;g339670979e6_0_1396"/>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203" name="Google Shape;203;g339670979e6_0_1396"/>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204" name="Google Shape;204;g339670979e6_0_1396"/>
          <p:cNvCxnSpPr/>
          <p:nvPr/>
        </p:nvCxnSpPr>
        <p:spPr>
          <a:xfrm>
            <a:off x="838200" y="870438"/>
            <a:ext cx="3609300" cy="0"/>
          </a:xfrm>
          <a:prstGeom prst="straightConnector1">
            <a:avLst/>
          </a:prstGeom>
          <a:noFill/>
          <a:ln w="28575" cap="flat" cmpd="sng">
            <a:solidFill>
              <a:schemeClr val="accent2"/>
            </a:solidFill>
            <a:prstDash val="solid"/>
            <a:miter lim="800000"/>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ark Blue Title + Body 2">
  <p:cSld name="Dark Blue Title + Body_2">
    <p:spTree>
      <p:nvGrpSpPr>
        <p:cNvPr id="1" name="Shape 205"/>
        <p:cNvGrpSpPr/>
        <p:nvPr/>
      </p:nvGrpSpPr>
      <p:grpSpPr>
        <a:xfrm>
          <a:off x="0" y="0"/>
          <a:ext cx="0" cy="0"/>
          <a:chOff x="0" y="0"/>
          <a:chExt cx="0" cy="0"/>
        </a:xfrm>
      </p:grpSpPr>
      <p:sp>
        <p:nvSpPr>
          <p:cNvPr id="206" name="Google Shape;206;g339670979e6_0_140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207" name="Google Shape;207;g339670979e6_0_1401"/>
          <p:cNvSpPr txBox="1"/>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208" name="Google Shape;208;g339670979e6_0_1401"/>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209" name="Google Shape;209;g339670979e6_0_1401"/>
          <p:cNvCxnSpPr/>
          <p:nvPr/>
        </p:nvCxnSpPr>
        <p:spPr>
          <a:xfrm>
            <a:off x="838200" y="870439"/>
            <a:ext cx="3609300" cy="0"/>
          </a:xfrm>
          <a:prstGeom prst="straightConnector1">
            <a:avLst/>
          </a:prstGeom>
          <a:noFill/>
          <a:ln w="28575" cap="flat" cmpd="sng">
            <a:solidFill>
              <a:schemeClr val="accent2"/>
            </a:solidFill>
            <a:prstDash val="solid"/>
            <a:miter lim="800000"/>
            <a:headEnd type="none" w="sm" len="sm"/>
            <a:tailEnd type="none" w="sm" len="sm"/>
          </a:ln>
        </p:spPr>
      </p:cxnSp>
      <p:sp>
        <p:nvSpPr>
          <p:cNvPr id="210" name="Google Shape;210;g339670979e6_0_1401"/>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4pPr>
            <a:lvl5pPr marL="2286000" marR="0" lvl="4"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Light"/>
                <a:ea typeface="Open Sans Light"/>
                <a:cs typeface="Open Sans Light"/>
                <a:sym typeface="Open Sans Light"/>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ark Blue Title Only 2">
  <p:cSld name="Dark Blue Title Only_2">
    <p:spTree>
      <p:nvGrpSpPr>
        <p:cNvPr id="1" name="Shape 211"/>
        <p:cNvGrpSpPr/>
        <p:nvPr/>
      </p:nvGrpSpPr>
      <p:grpSpPr>
        <a:xfrm>
          <a:off x="0" y="0"/>
          <a:ext cx="0" cy="0"/>
          <a:chOff x="0" y="0"/>
          <a:chExt cx="0" cy="0"/>
        </a:xfrm>
      </p:grpSpPr>
      <p:sp>
        <p:nvSpPr>
          <p:cNvPr id="212" name="Google Shape;212;g339670979e6_0_140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213" name="Google Shape;213;g339670979e6_0_1407"/>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214" name="Google Shape;214;g339670979e6_0_1407"/>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215" name="Google Shape;215;g339670979e6_0_1407"/>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ark Blue Title + Body">
  <p:cSld name="Dark Blue Title + Body">
    <p:spTree>
      <p:nvGrpSpPr>
        <p:cNvPr id="1" name="Shape 216"/>
        <p:cNvGrpSpPr/>
        <p:nvPr/>
      </p:nvGrpSpPr>
      <p:grpSpPr>
        <a:xfrm>
          <a:off x="0" y="0"/>
          <a:ext cx="0" cy="0"/>
          <a:chOff x="0" y="0"/>
          <a:chExt cx="0" cy="0"/>
        </a:xfrm>
      </p:grpSpPr>
      <p:sp>
        <p:nvSpPr>
          <p:cNvPr id="217" name="Google Shape;217;g339670979e6_0_14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218" name="Google Shape;218;g339670979e6_0_1412"/>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cxnSp>
        <p:nvCxnSpPr>
          <p:cNvPr id="219" name="Google Shape;219;g339670979e6_0_1412"/>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220" name="Google Shape;220;g339670979e6_0_1412"/>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221" name="Google Shape;221;g339670979e6_0_1412"/>
          <p:cNvSpPr/>
          <p:nvPr/>
        </p:nvSpPr>
        <p:spPr>
          <a:xfrm>
            <a:off x="0" y="474835"/>
            <a:ext cx="12192000" cy="590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Open Sans Light"/>
              <a:ea typeface="Open Sans Light"/>
              <a:cs typeface="Open Sans Light"/>
              <a:sym typeface="Open Sans Light"/>
            </a:endParaRPr>
          </a:p>
        </p:txBody>
      </p:sp>
      <p:pic>
        <p:nvPicPr>
          <p:cNvPr id="222" name="Google Shape;222;g339670979e6_0_1412" descr="A black and white logo&#10;&#10;Description automatically generated with medium confidence"/>
          <p:cNvPicPr preferRelativeResize="0"/>
          <p:nvPr/>
        </p:nvPicPr>
        <p:blipFill rotWithShape="1">
          <a:blip r:embed="rId2">
            <a:alphaModFix/>
          </a:blip>
          <a:srcRect/>
          <a:stretch/>
        </p:blipFill>
        <p:spPr>
          <a:xfrm rot="5400000">
            <a:off x="-69920" y="419731"/>
            <a:ext cx="827489" cy="70089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Dark Blue Title + Body">
  <p:cSld name="5_Dark Blue Title + Body">
    <p:spTree>
      <p:nvGrpSpPr>
        <p:cNvPr id="1" name="Shape 223"/>
        <p:cNvGrpSpPr/>
        <p:nvPr/>
      </p:nvGrpSpPr>
      <p:grpSpPr>
        <a:xfrm>
          <a:off x="0" y="0"/>
          <a:ext cx="0" cy="0"/>
          <a:chOff x="0" y="0"/>
          <a:chExt cx="0" cy="0"/>
        </a:xfrm>
      </p:grpSpPr>
      <p:sp>
        <p:nvSpPr>
          <p:cNvPr id="224" name="Google Shape;224;g339670979e6_0_1419"/>
          <p:cNvSpPr/>
          <p:nvPr/>
        </p:nvSpPr>
        <p:spPr>
          <a:xfrm>
            <a:off x="0" y="322437"/>
            <a:ext cx="12192000" cy="590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Open Sans Light"/>
              <a:buNone/>
            </a:pPr>
            <a:endParaRPr sz="1800" b="1" i="0" u="none" strike="noStrike" cap="none">
              <a:solidFill>
                <a:schemeClr val="lt1"/>
              </a:solidFill>
              <a:latin typeface="Open Sans Light"/>
              <a:ea typeface="Open Sans Light"/>
              <a:cs typeface="Open Sans Light"/>
              <a:sym typeface="Open Sans Light"/>
            </a:endParaRPr>
          </a:p>
        </p:txBody>
      </p:sp>
      <p:pic>
        <p:nvPicPr>
          <p:cNvPr id="225" name="Google Shape;225;g339670979e6_0_1419" descr="A black and white logo&#10;&#10;Description automatically generated with medium confidence"/>
          <p:cNvPicPr preferRelativeResize="0"/>
          <p:nvPr/>
        </p:nvPicPr>
        <p:blipFill rotWithShape="1">
          <a:blip r:embed="rId2">
            <a:alphaModFix/>
          </a:blip>
          <a:srcRect/>
          <a:stretch/>
        </p:blipFill>
        <p:spPr>
          <a:xfrm rot="5400000">
            <a:off x="-63296" y="267331"/>
            <a:ext cx="827489" cy="700898"/>
          </a:xfrm>
          <a:prstGeom prst="rect">
            <a:avLst/>
          </a:prstGeom>
          <a:noFill/>
          <a:ln>
            <a:noFill/>
          </a:ln>
        </p:spPr>
      </p:pic>
      <p:sp>
        <p:nvSpPr>
          <p:cNvPr id="226" name="Google Shape;226;g339670979e6_0_14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227" name="Google Shape;227;g339670979e6_0_1419"/>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D96"/>
              </a:buClr>
              <a:buSzPts val="1200"/>
              <a:buFont typeface="Open Sans Light"/>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228" name="Google Shape;228;g339670979e6_0_1419"/>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9" name="Google Shape;229;g339670979e6_0_1419"/>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right Blue Title + Body">
  <p:cSld name="Bright Blue Title + Body">
    <p:spTree>
      <p:nvGrpSpPr>
        <p:cNvPr id="1" name="Shape 230"/>
        <p:cNvGrpSpPr/>
        <p:nvPr/>
      </p:nvGrpSpPr>
      <p:grpSpPr>
        <a:xfrm>
          <a:off x="0" y="0"/>
          <a:ext cx="0" cy="0"/>
          <a:chOff x="0" y="0"/>
          <a:chExt cx="0" cy="0"/>
        </a:xfrm>
      </p:grpSpPr>
      <p:sp>
        <p:nvSpPr>
          <p:cNvPr id="231" name="Google Shape;231;g339670979e6_0_14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232" name="Google Shape;232;g339670979e6_0_1426"/>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233" name="Google Shape;233;g339670979e6_0_1426"/>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4" name="Google Shape;234;g339670979e6_0_1426"/>
          <p:cNvSpPr txBox="1">
            <a:spLocks noGrp="1"/>
          </p:cNvSpPr>
          <p:nvPr>
            <p:ph type="body" idx="1"/>
          </p:nvPr>
        </p:nvSpPr>
        <p:spPr>
          <a:xfrm>
            <a:off x="838200" y="1262063"/>
            <a:ext cx="10515600" cy="4889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grpSp>
        <p:nvGrpSpPr>
          <p:cNvPr id="235" name="Google Shape;235;g339670979e6_0_1426"/>
          <p:cNvGrpSpPr/>
          <p:nvPr/>
        </p:nvGrpSpPr>
        <p:grpSpPr>
          <a:xfrm>
            <a:off x="0" y="366063"/>
            <a:ext cx="838200" cy="504376"/>
            <a:chOff x="0" y="366063"/>
            <a:chExt cx="838200" cy="504376"/>
          </a:xfrm>
        </p:grpSpPr>
        <p:pic>
          <p:nvPicPr>
            <p:cNvPr id="236" name="Google Shape;236;g339670979e6_0_1426"/>
            <p:cNvPicPr preferRelativeResize="0"/>
            <p:nvPr/>
          </p:nvPicPr>
          <p:blipFill rotWithShape="1">
            <a:blip r:embed="rId2">
              <a:alphaModFix/>
            </a:blip>
            <a:srcRect/>
            <a:stretch/>
          </p:blipFill>
          <p:spPr>
            <a:xfrm>
              <a:off x="522965" y="366063"/>
              <a:ext cx="315235" cy="504376"/>
            </a:xfrm>
            <a:prstGeom prst="rect">
              <a:avLst/>
            </a:prstGeom>
            <a:noFill/>
            <a:ln>
              <a:noFill/>
            </a:ln>
          </p:spPr>
        </p:pic>
        <p:pic>
          <p:nvPicPr>
            <p:cNvPr id="237" name="Google Shape;237;g339670979e6_0_1426"/>
            <p:cNvPicPr preferRelativeResize="0"/>
            <p:nvPr/>
          </p:nvPicPr>
          <p:blipFill rotWithShape="1">
            <a:blip r:embed="rId2">
              <a:alphaModFix/>
            </a:blip>
            <a:srcRect/>
            <a:stretch/>
          </p:blipFill>
          <p:spPr>
            <a:xfrm>
              <a:off x="205155" y="366063"/>
              <a:ext cx="315235" cy="504376"/>
            </a:xfrm>
            <a:prstGeom prst="rect">
              <a:avLst/>
            </a:prstGeom>
            <a:noFill/>
            <a:ln>
              <a:noFill/>
            </a:ln>
          </p:spPr>
        </p:pic>
        <p:sp>
          <p:nvSpPr>
            <p:cNvPr id="238" name="Google Shape;238;g339670979e6_0_1426"/>
            <p:cNvSpPr/>
            <p:nvPr/>
          </p:nvSpPr>
          <p:spPr>
            <a:xfrm>
              <a:off x="0" y="403226"/>
              <a:ext cx="277500" cy="42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239" name="Google Shape;239;g339670979e6_0_1426"/>
            <p:cNvSpPr/>
            <p:nvPr/>
          </p:nvSpPr>
          <p:spPr>
            <a:xfrm rot="5400000">
              <a:off x="171449" y="507978"/>
              <a:ext cx="365100" cy="2064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pic>
          <p:nvPicPr>
            <p:cNvPr id="240" name="Google Shape;240;g339670979e6_0_1426"/>
            <p:cNvPicPr preferRelativeResize="0"/>
            <p:nvPr/>
          </p:nvPicPr>
          <p:blipFill rotWithShape="1">
            <a:blip r:embed="rId2">
              <a:alphaModFix/>
            </a:blip>
            <a:srcRect/>
            <a:stretch/>
          </p:blipFill>
          <p:spPr>
            <a:xfrm>
              <a:off x="365568" y="366063"/>
              <a:ext cx="315235" cy="504376"/>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ark Blue Title + Table">
  <p:cSld name="1_Dark Blue Title + Table">
    <p:spTree>
      <p:nvGrpSpPr>
        <p:cNvPr id="1" name="Shape 241"/>
        <p:cNvGrpSpPr/>
        <p:nvPr/>
      </p:nvGrpSpPr>
      <p:grpSpPr>
        <a:xfrm>
          <a:off x="0" y="0"/>
          <a:ext cx="0" cy="0"/>
          <a:chOff x="0" y="0"/>
          <a:chExt cx="0" cy="0"/>
        </a:xfrm>
      </p:grpSpPr>
      <p:sp>
        <p:nvSpPr>
          <p:cNvPr id="242" name="Google Shape;242;g339670979e6_0_1437"/>
          <p:cNvSpPr/>
          <p:nvPr/>
        </p:nvSpPr>
        <p:spPr>
          <a:xfrm>
            <a:off x="0" y="322437"/>
            <a:ext cx="12192000" cy="59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Open Sans Light"/>
              <a:buNone/>
            </a:pPr>
            <a:endParaRPr sz="1800" b="1" i="0" u="none" strike="noStrike" cap="none">
              <a:solidFill>
                <a:schemeClr val="lt1"/>
              </a:solidFill>
              <a:latin typeface="Open Sans Light"/>
              <a:ea typeface="Open Sans Light"/>
              <a:cs typeface="Open Sans Light"/>
              <a:sym typeface="Open Sans Light"/>
            </a:endParaRPr>
          </a:p>
        </p:txBody>
      </p:sp>
      <p:pic>
        <p:nvPicPr>
          <p:cNvPr id="243" name="Google Shape;243;g339670979e6_0_1437" descr="A black and white logo&#10;&#10;Description automatically generated with medium confidence"/>
          <p:cNvPicPr preferRelativeResize="0"/>
          <p:nvPr/>
        </p:nvPicPr>
        <p:blipFill rotWithShape="1">
          <a:blip r:embed="rId2">
            <a:alphaModFix/>
          </a:blip>
          <a:srcRect/>
          <a:stretch/>
        </p:blipFill>
        <p:spPr>
          <a:xfrm rot="5400000">
            <a:off x="-63296" y="267331"/>
            <a:ext cx="827489" cy="700898"/>
          </a:xfrm>
          <a:prstGeom prst="rect">
            <a:avLst/>
          </a:prstGeom>
          <a:noFill/>
          <a:ln>
            <a:noFill/>
          </a:ln>
        </p:spPr>
      </p:pic>
      <p:sp>
        <p:nvSpPr>
          <p:cNvPr id="244" name="Google Shape;244;g339670979e6_0_14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245" name="Google Shape;245;g339670979e6_0_1437"/>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D96"/>
              </a:buClr>
              <a:buSzPts val="1200"/>
              <a:buFont typeface="Open Sans Light"/>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246" name="Google Shape;246;g339670979e6_0_1437"/>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7" name="Google Shape;247;g339670979e6_0_1437"/>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tandard Title Slide">
  <p:cSld name="Standard Title Slide">
    <p:spTree>
      <p:nvGrpSpPr>
        <p:cNvPr id="1" name="Shape 248"/>
        <p:cNvGrpSpPr/>
        <p:nvPr/>
      </p:nvGrpSpPr>
      <p:grpSpPr>
        <a:xfrm>
          <a:off x="0" y="0"/>
          <a:ext cx="0" cy="0"/>
          <a:chOff x="0" y="0"/>
          <a:chExt cx="0" cy="0"/>
        </a:xfrm>
      </p:grpSpPr>
      <p:sp>
        <p:nvSpPr>
          <p:cNvPr id="249" name="Google Shape;249;g339670979e6_0_1444"/>
          <p:cNvSpPr txBox="1">
            <a:spLocks noGrp="1"/>
          </p:cNvSpPr>
          <p:nvPr>
            <p:ph type="body" idx="1"/>
          </p:nvPr>
        </p:nvSpPr>
        <p:spPr>
          <a:xfrm>
            <a:off x="838200" y="3309450"/>
            <a:ext cx="6929100" cy="3789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000"/>
              </a:spcBef>
              <a:spcAft>
                <a:spcPts val="0"/>
              </a:spcAft>
              <a:buClr>
                <a:schemeClr val="dk1"/>
              </a:buClr>
              <a:buSzPts val="3600"/>
              <a:buFont typeface="Arial"/>
              <a:buNone/>
              <a:defRPr sz="36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250" name="Google Shape;250;g339670979e6_0_1444"/>
          <p:cNvSpPr txBox="1">
            <a:spLocks noGrp="1"/>
          </p:cNvSpPr>
          <p:nvPr>
            <p:ph type="body" idx="2"/>
          </p:nvPr>
        </p:nvSpPr>
        <p:spPr>
          <a:xfrm>
            <a:off x="838200" y="3895725"/>
            <a:ext cx="6929100" cy="3006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pic>
        <p:nvPicPr>
          <p:cNvPr id="251" name="Google Shape;251;g339670979e6_0_1444"/>
          <p:cNvPicPr preferRelativeResize="0"/>
          <p:nvPr/>
        </p:nvPicPr>
        <p:blipFill rotWithShape="1">
          <a:blip r:embed="rId2">
            <a:alphaModFix/>
          </a:blip>
          <a:srcRect/>
          <a:stretch/>
        </p:blipFill>
        <p:spPr>
          <a:xfrm>
            <a:off x="7759250" y="0"/>
            <a:ext cx="4223700" cy="6864300"/>
          </a:xfrm>
          <a:prstGeom prst="parallelogram">
            <a:avLst>
              <a:gd name="adj" fmla="val 17440"/>
            </a:avLst>
          </a:prstGeom>
          <a:noFill/>
          <a:ln>
            <a:noFill/>
          </a:ln>
        </p:spPr>
      </p:pic>
      <p:cxnSp>
        <p:nvCxnSpPr>
          <p:cNvPr id="252" name="Google Shape;252;g339670979e6_0_1444"/>
          <p:cNvCxnSpPr/>
          <p:nvPr/>
        </p:nvCxnSpPr>
        <p:spPr>
          <a:xfrm flipH="1">
            <a:off x="7753680" y="0"/>
            <a:ext cx="745800" cy="6911400"/>
          </a:xfrm>
          <a:prstGeom prst="straightConnector1">
            <a:avLst/>
          </a:prstGeom>
          <a:noFill/>
          <a:ln w="28575" cap="rnd" cmpd="sng">
            <a:solidFill>
              <a:schemeClr val="accent1"/>
            </a:solidFill>
            <a:prstDash val="solid"/>
            <a:round/>
            <a:headEnd type="none" w="sm" len="sm"/>
            <a:tailEnd type="none" w="sm" len="sm"/>
          </a:ln>
        </p:spPr>
      </p:cxnSp>
      <p:cxnSp>
        <p:nvCxnSpPr>
          <p:cNvPr id="253" name="Google Shape;253;g339670979e6_0_1444"/>
          <p:cNvCxnSpPr/>
          <p:nvPr/>
        </p:nvCxnSpPr>
        <p:spPr>
          <a:xfrm flipH="1">
            <a:off x="11243219" y="0"/>
            <a:ext cx="753300" cy="6864300"/>
          </a:xfrm>
          <a:prstGeom prst="straightConnector1">
            <a:avLst/>
          </a:prstGeom>
          <a:noFill/>
          <a:ln w="28575" cap="rnd" cmpd="sng">
            <a:solidFill>
              <a:schemeClr val="accent1"/>
            </a:solidFill>
            <a:prstDash val="solid"/>
            <a:round/>
            <a:headEnd type="none" w="sm" len="sm"/>
            <a:tailEnd type="none" w="sm" len="sm"/>
          </a:ln>
        </p:spPr>
      </p:cxnSp>
      <p:sp>
        <p:nvSpPr>
          <p:cNvPr id="254" name="Google Shape;254;g339670979e6_0_1444"/>
          <p:cNvSpPr txBox="1">
            <a:spLocks noGrp="1"/>
          </p:cNvSpPr>
          <p:nvPr>
            <p:ph type="body" idx="3"/>
          </p:nvPr>
        </p:nvSpPr>
        <p:spPr>
          <a:xfrm>
            <a:off x="838200" y="4407971"/>
            <a:ext cx="6929100" cy="6222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pic>
        <p:nvPicPr>
          <p:cNvPr id="255" name="Google Shape;255;g339670979e6_0_1444" descr="Logo&#10;&#10;Description automatically generated"/>
          <p:cNvPicPr preferRelativeResize="0"/>
          <p:nvPr/>
        </p:nvPicPr>
        <p:blipFill rotWithShape="1">
          <a:blip r:embed="rId3">
            <a:alphaModFix/>
          </a:blip>
          <a:srcRect/>
          <a:stretch/>
        </p:blipFill>
        <p:spPr>
          <a:xfrm>
            <a:off x="365546" y="424477"/>
            <a:ext cx="1263900" cy="30092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er Specific Title Slide">
  <p:cSld name="Customer Specific Title Slide">
    <p:spTree>
      <p:nvGrpSpPr>
        <p:cNvPr id="1" name="Shape 256"/>
        <p:cNvGrpSpPr/>
        <p:nvPr/>
      </p:nvGrpSpPr>
      <p:grpSpPr>
        <a:xfrm>
          <a:off x="0" y="0"/>
          <a:ext cx="0" cy="0"/>
          <a:chOff x="0" y="0"/>
          <a:chExt cx="0" cy="0"/>
        </a:xfrm>
      </p:grpSpPr>
      <p:pic>
        <p:nvPicPr>
          <p:cNvPr id="257" name="Google Shape;257;g339670979e6_0_1452"/>
          <p:cNvPicPr preferRelativeResize="0"/>
          <p:nvPr/>
        </p:nvPicPr>
        <p:blipFill rotWithShape="1">
          <a:blip r:embed="rId2">
            <a:alphaModFix/>
          </a:blip>
          <a:srcRect/>
          <a:stretch/>
        </p:blipFill>
        <p:spPr>
          <a:xfrm>
            <a:off x="7759250" y="0"/>
            <a:ext cx="4223700" cy="6864300"/>
          </a:xfrm>
          <a:prstGeom prst="parallelogram">
            <a:avLst>
              <a:gd name="adj" fmla="val 17440"/>
            </a:avLst>
          </a:prstGeom>
          <a:noFill/>
          <a:ln>
            <a:noFill/>
          </a:ln>
        </p:spPr>
      </p:pic>
      <p:sp>
        <p:nvSpPr>
          <p:cNvPr id="258" name="Google Shape;258;g339670979e6_0_14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cxnSp>
        <p:nvCxnSpPr>
          <p:cNvPr id="259" name="Google Shape;259;g339670979e6_0_1452"/>
          <p:cNvCxnSpPr/>
          <p:nvPr/>
        </p:nvCxnSpPr>
        <p:spPr>
          <a:xfrm>
            <a:off x="1791234" y="369792"/>
            <a:ext cx="0" cy="349500"/>
          </a:xfrm>
          <a:prstGeom prst="straightConnector1">
            <a:avLst/>
          </a:prstGeom>
          <a:noFill/>
          <a:ln w="12700" cap="rnd" cmpd="sng">
            <a:solidFill>
              <a:schemeClr val="dk2"/>
            </a:solidFill>
            <a:prstDash val="solid"/>
            <a:miter lim="800000"/>
            <a:headEnd type="none" w="sm" len="sm"/>
            <a:tailEnd type="none" w="sm" len="sm"/>
          </a:ln>
        </p:spPr>
      </p:cxnSp>
      <p:sp>
        <p:nvSpPr>
          <p:cNvPr id="260" name="Google Shape;260;g339670979e6_0_1452"/>
          <p:cNvSpPr txBox="1">
            <a:spLocks noGrp="1"/>
          </p:cNvSpPr>
          <p:nvPr>
            <p:ph type="body" idx="1"/>
          </p:nvPr>
        </p:nvSpPr>
        <p:spPr>
          <a:xfrm>
            <a:off x="838200" y="3895725"/>
            <a:ext cx="6929100" cy="3006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261" name="Google Shape;261;g339670979e6_0_1452"/>
          <p:cNvSpPr txBox="1">
            <a:spLocks noGrp="1"/>
          </p:cNvSpPr>
          <p:nvPr>
            <p:ph type="body" idx="2"/>
          </p:nvPr>
        </p:nvSpPr>
        <p:spPr>
          <a:xfrm>
            <a:off x="838200" y="4407971"/>
            <a:ext cx="6929100" cy="6222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262" name="Google Shape;262;g339670979e6_0_1452"/>
          <p:cNvCxnSpPr/>
          <p:nvPr/>
        </p:nvCxnSpPr>
        <p:spPr>
          <a:xfrm flipH="1">
            <a:off x="7753680" y="0"/>
            <a:ext cx="745800" cy="6911400"/>
          </a:xfrm>
          <a:prstGeom prst="straightConnector1">
            <a:avLst/>
          </a:prstGeom>
          <a:noFill/>
          <a:ln w="28575" cap="rnd" cmpd="sng">
            <a:solidFill>
              <a:schemeClr val="accent1"/>
            </a:solidFill>
            <a:prstDash val="solid"/>
            <a:round/>
            <a:headEnd type="none" w="sm" len="sm"/>
            <a:tailEnd type="none" w="sm" len="sm"/>
          </a:ln>
        </p:spPr>
      </p:cxnSp>
      <p:cxnSp>
        <p:nvCxnSpPr>
          <p:cNvPr id="263" name="Google Shape;263;g339670979e6_0_1452"/>
          <p:cNvCxnSpPr/>
          <p:nvPr/>
        </p:nvCxnSpPr>
        <p:spPr>
          <a:xfrm flipH="1">
            <a:off x="11243219" y="0"/>
            <a:ext cx="753300" cy="6864300"/>
          </a:xfrm>
          <a:prstGeom prst="straightConnector1">
            <a:avLst/>
          </a:prstGeom>
          <a:noFill/>
          <a:ln w="28575" cap="rnd" cmpd="sng">
            <a:solidFill>
              <a:schemeClr val="accent1"/>
            </a:solidFill>
            <a:prstDash val="solid"/>
            <a:round/>
            <a:headEnd type="none" w="sm" len="sm"/>
            <a:tailEnd type="none" w="sm" len="sm"/>
          </a:ln>
        </p:spPr>
      </p:cxnSp>
      <p:sp>
        <p:nvSpPr>
          <p:cNvPr id="264" name="Google Shape;264;g339670979e6_0_1452"/>
          <p:cNvSpPr txBox="1">
            <a:spLocks noGrp="1"/>
          </p:cNvSpPr>
          <p:nvPr>
            <p:ph type="body" idx="3"/>
          </p:nvPr>
        </p:nvSpPr>
        <p:spPr>
          <a:xfrm>
            <a:off x="838200" y="3309450"/>
            <a:ext cx="6929100" cy="3789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000"/>
              </a:spcBef>
              <a:spcAft>
                <a:spcPts val="0"/>
              </a:spcAft>
              <a:buClr>
                <a:schemeClr val="dk1"/>
              </a:buClr>
              <a:buSzPts val="3600"/>
              <a:buFont typeface="Arial"/>
              <a:buNone/>
              <a:defRPr sz="36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pic>
        <p:nvPicPr>
          <p:cNvPr id="265" name="Google Shape;265;g339670979e6_0_1452" descr="Logo&#10;&#10;Description automatically generated"/>
          <p:cNvPicPr preferRelativeResize="0"/>
          <p:nvPr/>
        </p:nvPicPr>
        <p:blipFill rotWithShape="1">
          <a:blip r:embed="rId3">
            <a:alphaModFix/>
          </a:blip>
          <a:srcRect/>
          <a:stretch/>
        </p:blipFill>
        <p:spPr>
          <a:xfrm>
            <a:off x="365546" y="424477"/>
            <a:ext cx="1263900" cy="300929"/>
          </a:xfrm>
          <a:prstGeom prst="rect">
            <a:avLst/>
          </a:prstGeom>
          <a:noFill/>
          <a:ln>
            <a:noFill/>
          </a:ln>
        </p:spPr>
      </p:pic>
      <p:sp>
        <p:nvSpPr>
          <p:cNvPr id="266" name="Google Shape;266;g339670979e6_0_1452"/>
          <p:cNvSpPr>
            <a:spLocks noGrp="1"/>
          </p:cNvSpPr>
          <p:nvPr>
            <p:ph type="pic" idx="4"/>
          </p:nvPr>
        </p:nvSpPr>
        <p:spPr>
          <a:xfrm>
            <a:off x="1867120" y="357389"/>
            <a:ext cx="2076300" cy="4095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eme Setting Slide">
  <p:cSld name="Theme Setting Slide">
    <p:spTree>
      <p:nvGrpSpPr>
        <p:cNvPr id="1" name="Shape 267"/>
        <p:cNvGrpSpPr/>
        <p:nvPr/>
      </p:nvGrpSpPr>
      <p:grpSpPr>
        <a:xfrm>
          <a:off x="0" y="0"/>
          <a:ext cx="0" cy="0"/>
          <a:chOff x="0" y="0"/>
          <a:chExt cx="0" cy="0"/>
        </a:xfrm>
      </p:grpSpPr>
      <p:sp>
        <p:nvSpPr>
          <p:cNvPr id="268" name="Google Shape;268;g339670979e6_0_14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269" name="Google Shape;269;g339670979e6_0_1463"/>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cxnSp>
        <p:nvCxnSpPr>
          <p:cNvPr id="270" name="Google Shape;270;g339670979e6_0_1463"/>
          <p:cNvCxnSpPr/>
          <p:nvPr/>
        </p:nvCxnSpPr>
        <p:spPr>
          <a:xfrm>
            <a:off x="2033467" y="1502229"/>
            <a:ext cx="7829100" cy="0"/>
          </a:xfrm>
          <a:prstGeom prst="straightConnector1">
            <a:avLst/>
          </a:prstGeom>
          <a:noFill/>
          <a:ln w="28575" cap="flat" cmpd="sng">
            <a:solidFill>
              <a:schemeClr val="accent2"/>
            </a:solidFill>
            <a:prstDash val="solid"/>
            <a:miter lim="800000"/>
            <a:headEnd type="none" w="sm" len="sm"/>
            <a:tailEnd type="none" w="sm" len="sm"/>
          </a:ln>
        </p:spPr>
      </p:cxnSp>
      <p:cxnSp>
        <p:nvCxnSpPr>
          <p:cNvPr id="271" name="Google Shape;271;g339670979e6_0_1463"/>
          <p:cNvCxnSpPr/>
          <p:nvPr/>
        </p:nvCxnSpPr>
        <p:spPr>
          <a:xfrm>
            <a:off x="2033467" y="5214257"/>
            <a:ext cx="7829100" cy="0"/>
          </a:xfrm>
          <a:prstGeom prst="straightConnector1">
            <a:avLst/>
          </a:prstGeom>
          <a:noFill/>
          <a:ln w="28575" cap="flat" cmpd="sng">
            <a:solidFill>
              <a:schemeClr val="accent2"/>
            </a:solidFill>
            <a:prstDash val="solid"/>
            <a:miter lim="800000"/>
            <a:headEnd type="none" w="sm" len="sm"/>
            <a:tailEnd type="none" w="sm" len="sm"/>
          </a:ln>
        </p:spPr>
      </p:cxnSp>
      <p:sp>
        <p:nvSpPr>
          <p:cNvPr id="272" name="Google Shape;272;g339670979e6_0_1463"/>
          <p:cNvSpPr txBox="1">
            <a:spLocks noGrp="1"/>
          </p:cNvSpPr>
          <p:nvPr>
            <p:ph type="body" idx="1"/>
          </p:nvPr>
        </p:nvSpPr>
        <p:spPr>
          <a:xfrm>
            <a:off x="2046513" y="1955359"/>
            <a:ext cx="7815900" cy="29472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dk1"/>
              </a:buClr>
              <a:buSzPts val="2800"/>
              <a:buFont typeface="Arial"/>
              <a:buNone/>
              <a:defRPr sz="2800" b="0" i="1"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4">
  <p:cSld name="Title and Content 4">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646770" y="242351"/>
            <a:ext cx="10890806" cy="1325563"/>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4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1532964" y="1690989"/>
            <a:ext cx="10004611" cy="457200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1"/>
              </a:buClr>
              <a:buSzPts val="2400"/>
              <a:buNone/>
              <a:defRPr/>
            </a:lvl1pPr>
            <a:lvl2pPr marL="914400" lvl="1" indent="-228600" algn="r">
              <a:lnSpc>
                <a:spcPct val="90000"/>
              </a:lnSpc>
              <a:spcBef>
                <a:spcPts val="500"/>
              </a:spcBef>
              <a:spcAft>
                <a:spcPts val="0"/>
              </a:spcAft>
              <a:buClr>
                <a:schemeClr val="dk1"/>
              </a:buClr>
              <a:buSzPts val="2000"/>
              <a:buNone/>
              <a:defRPr/>
            </a:lvl2pPr>
            <a:lvl3pPr marL="1371600" lvl="2" indent="-228600" algn="r">
              <a:lnSpc>
                <a:spcPct val="90000"/>
              </a:lnSpc>
              <a:spcBef>
                <a:spcPts val="500"/>
              </a:spcBef>
              <a:spcAft>
                <a:spcPts val="0"/>
              </a:spcAft>
              <a:buClr>
                <a:schemeClr val="dk1"/>
              </a:buClr>
              <a:buSzPts val="2000"/>
              <a:buNone/>
              <a:defRPr/>
            </a:lvl3pPr>
            <a:lvl4pPr marL="1828800" lvl="3" indent="-228600" algn="r">
              <a:lnSpc>
                <a:spcPct val="90000"/>
              </a:lnSpc>
              <a:spcBef>
                <a:spcPts val="500"/>
              </a:spcBef>
              <a:spcAft>
                <a:spcPts val="0"/>
              </a:spcAft>
              <a:buClr>
                <a:schemeClr val="dk1"/>
              </a:buClr>
              <a:buSzPts val="1800"/>
              <a:buNone/>
              <a:defRPr/>
            </a:lvl4pPr>
            <a:lvl5pPr marL="2286000" lvl="4" indent="-228600" algn="r">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arge Quote">
  <p:cSld name="Large Quote">
    <p:spTree>
      <p:nvGrpSpPr>
        <p:cNvPr id="1" name="Shape 273"/>
        <p:cNvGrpSpPr/>
        <p:nvPr/>
      </p:nvGrpSpPr>
      <p:grpSpPr>
        <a:xfrm>
          <a:off x="0" y="0"/>
          <a:ext cx="0" cy="0"/>
          <a:chOff x="0" y="0"/>
          <a:chExt cx="0" cy="0"/>
        </a:xfrm>
      </p:grpSpPr>
      <p:sp>
        <p:nvSpPr>
          <p:cNvPr id="274" name="Google Shape;274;g339670979e6_0_14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275" name="Google Shape;275;g339670979e6_0_1469"/>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276" name="Google Shape;276;g339670979e6_0_1469"/>
          <p:cNvSpPr txBox="1">
            <a:spLocks noGrp="1"/>
          </p:cNvSpPr>
          <p:nvPr>
            <p:ph type="body" idx="1"/>
          </p:nvPr>
        </p:nvSpPr>
        <p:spPr>
          <a:xfrm>
            <a:off x="4282633" y="4902641"/>
            <a:ext cx="5991300" cy="722700"/>
          </a:xfrm>
          <a:prstGeom prst="rect">
            <a:avLst/>
          </a:prstGeom>
          <a:noFill/>
          <a:ln>
            <a:noFill/>
          </a:ln>
        </p:spPr>
        <p:txBody>
          <a:bodyPr spcFirstLastPara="1" wrap="square" lIns="91425" tIns="45700" rIns="91425" bIns="45700" anchor="ctr" anchorCtr="0">
            <a:noAutofit/>
          </a:bodyPr>
          <a:lstStyle>
            <a:lvl1pPr marL="457200" marR="0" lvl="0" indent="-228600" algn="r">
              <a:lnSpc>
                <a:spcPct val="90000"/>
              </a:lnSpc>
              <a:spcBef>
                <a:spcPts val="1000"/>
              </a:spcBef>
              <a:spcAft>
                <a:spcPts val="0"/>
              </a:spcAft>
              <a:buClr>
                <a:srgbClr val="00013E"/>
              </a:buClr>
              <a:buSzPts val="1600"/>
              <a:buFont typeface="Arial"/>
              <a:buNone/>
              <a:defRPr sz="1600" b="0" i="0" u="none" strike="noStrike" cap="none">
                <a:solidFill>
                  <a:srgbClr val="00013E"/>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pic>
        <p:nvPicPr>
          <p:cNvPr id="277" name="Google Shape;277;g339670979e6_0_1469"/>
          <p:cNvPicPr preferRelativeResize="0"/>
          <p:nvPr/>
        </p:nvPicPr>
        <p:blipFill rotWithShape="1">
          <a:blip r:embed="rId2">
            <a:alphaModFix/>
          </a:blip>
          <a:srcRect/>
          <a:stretch/>
        </p:blipFill>
        <p:spPr>
          <a:xfrm>
            <a:off x="975653" y="1127842"/>
            <a:ext cx="744494" cy="744494"/>
          </a:xfrm>
          <a:prstGeom prst="rect">
            <a:avLst/>
          </a:prstGeom>
          <a:noFill/>
          <a:ln>
            <a:noFill/>
          </a:ln>
        </p:spPr>
      </p:pic>
      <p:cxnSp>
        <p:nvCxnSpPr>
          <p:cNvPr id="278" name="Google Shape;278;g339670979e6_0_1469"/>
          <p:cNvCxnSpPr/>
          <p:nvPr/>
        </p:nvCxnSpPr>
        <p:spPr>
          <a:xfrm>
            <a:off x="1970314" y="1502229"/>
            <a:ext cx="8697600" cy="0"/>
          </a:xfrm>
          <a:prstGeom prst="straightConnector1">
            <a:avLst/>
          </a:prstGeom>
          <a:noFill/>
          <a:ln w="28575" cap="flat" cmpd="sng">
            <a:solidFill>
              <a:schemeClr val="accent2"/>
            </a:solidFill>
            <a:prstDash val="solid"/>
            <a:miter lim="800000"/>
            <a:headEnd type="none" w="sm" len="sm"/>
            <a:tailEnd type="none" w="sm" len="sm"/>
          </a:ln>
        </p:spPr>
      </p:cxnSp>
      <p:cxnSp>
        <p:nvCxnSpPr>
          <p:cNvPr id="279" name="Google Shape;279;g339670979e6_0_1469"/>
          <p:cNvCxnSpPr/>
          <p:nvPr/>
        </p:nvCxnSpPr>
        <p:spPr>
          <a:xfrm>
            <a:off x="1349829" y="1955360"/>
            <a:ext cx="0" cy="2947200"/>
          </a:xfrm>
          <a:prstGeom prst="straightConnector1">
            <a:avLst/>
          </a:prstGeom>
          <a:noFill/>
          <a:ln w="28575" cap="flat" cmpd="sng">
            <a:solidFill>
              <a:schemeClr val="accent2"/>
            </a:solidFill>
            <a:prstDash val="solid"/>
            <a:miter lim="800000"/>
            <a:headEnd type="none" w="sm" len="sm"/>
            <a:tailEnd type="none" w="sm" len="sm"/>
          </a:ln>
        </p:spPr>
      </p:cxnSp>
      <p:sp>
        <p:nvSpPr>
          <p:cNvPr id="280" name="Google Shape;280;g339670979e6_0_1469"/>
          <p:cNvSpPr txBox="1">
            <a:spLocks noGrp="1"/>
          </p:cNvSpPr>
          <p:nvPr>
            <p:ph type="body" idx="2"/>
          </p:nvPr>
        </p:nvSpPr>
        <p:spPr>
          <a:xfrm>
            <a:off x="1970314" y="1955359"/>
            <a:ext cx="8303700" cy="29472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dk1"/>
              </a:buClr>
              <a:buSzPts val="2800"/>
              <a:buFont typeface="Arial"/>
              <a:buNone/>
              <a:defRPr sz="2800" b="0" i="1"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hort Quote">
  <p:cSld name="Short Quote">
    <p:bg>
      <p:bgPr>
        <a:blipFill>
          <a:blip r:embed="rId2">
            <a:alphaModFix/>
          </a:blip>
          <a:stretch>
            <a:fillRect/>
          </a:stretch>
        </a:blipFill>
        <a:effectLst/>
      </p:bgPr>
    </p:bg>
    <p:spTree>
      <p:nvGrpSpPr>
        <p:cNvPr id="1" name="Shape 281"/>
        <p:cNvGrpSpPr/>
        <p:nvPr/>
      </p:nvGrpSpPr>
      <p:grpSpPr>
        <a:xfrm>
          <a:off x="0" y="0"/>
          <a:ext cx="0" cy="0"/>
          <a:chOff x="0" y="0"/>
          <a:chExt cx="0" cy="0"/>
        </a:xfrm>
      </p:grpSpPr>
      <p:sp>
        <p:nvSpPr>
          <p:cNvPr id="282" name="Google Shape;282;g339670979e6_0_1477"/>
          <p:cNvSpPr/>
          <p:nvPr/>
        </p:nvSpPr>
        <p:spPr>
          <a:xfrm>
            <a:off x="0" y="0"/>
            <a:ext cx="12192000" cy="6858000"/>
          </a:xfrm>
          <a:prstGeom prst="rect">
            <a:avLst/>
          </a:prstGeom>
          <a:solidFill>
            <a:schemeClr val="dk2">
              <a:alpha val="651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283" name="Google Shape;283;g339670979e6_0_14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284" name="Google Shape;284;g339670979e6_0_1477"/>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285" name="Google Shape;285;g339670979e6_0_1477"/>
          <p:cNvSpPr txBox="1">
            <a:spLocks noGrp="1"/>
          </p:cNvSpPr>
          <p:nvPr>
            <p:ph type="body" idx="1"/>
          </p:nvPr>
        </p:nvSpPr>
        <p:spPr>
          <a:xfrm>
            <a:off x="4282634" y="4404618"/>
            <a:ext cx="4611000" cy="498000"/>
          </a:xfrm>
          <a:prstGeom prst="rect">
            <a:avLst/>
          </a:prstGeom>
          <a:noFill/>
          <a:ln>
            <a:noFill/>
          </a:ln>
        </p:spPr>
        <p:txBody>
          <a:bodyPr spcFirstLastPara="1" wrap="square" lIns="91425" tIns="45700" rIns="91425" bIns="45700" anchor="ctr" anchorCtr="0">
            <a:noAutofit/>
          </a:bodyPr>
          <a:lstStyle>
            <a:lvl1pPr marL="457200" marR="0" lvl="0" indent="-228600" algn="r">
              <a:lnSpc>
                <a:spcPct val="90000"/>
              </a:lnSpc>
              <a:spcBef>
                <a:spcPts val="1000"/>
              </a:spcBef>
              <a:spcAft>
                <a:spcPts val="0"/>
              </a:spcAft>
              <a:buClr>
                <a:schemeClr val="lt1"/>
              </a:buClr>
              <a:buSzPts val="1200"/>
              <a:buFont typeface="Arial"/>
              <a:buNone/>
              <a:defRPr sz="12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pic>
        <p:nvPicPr>
          <p:cNvPr id="286" name="Google Shape;286;g339670979e6_0_1477"/>
          <p:cNvPicPr preferRelativeResize="0"/>
          <p:nvPr/>
        </p:nvPicPr>
        <p:blipFill rotWithShape="1">
          <a:blip r:embed="rId3">
            <a:alphaModFix/>
          </a:blip>
          <a:srcRect/>
          <a:stretch/>
        </p:blipFill>
        <p:spPr>
          <a:xfrm>
            <a:off x="2649192" y="1730723"/>
            <a:ext cx="449270" cy="449270"/>
          </a:xfrm>
          <a:prstGeom prst="rect">
            <a:avLst/>
          </a:prstGeom>
          <a:noFill/>
          <a:ln>
            <a:noFill/>
          </a:ln>
        </p:spPr>
      </p:pic>
      <p:pic>
        <p:nvPicPr>
          <p:cNvPr id="287" name="Google Shape;287;g339670979e6_0_1477"/>
          <p:cNvPicPr preferRelativeResize="0"/>
          <p:nvPr/>
        </p:nvPicPr>
        <p:blipFill rotWithShape="1">
          <a:blip r:embed="rId3">
            <a:alphaModFix/>
          </a:blip>
          <a:srcRect/>
          <a:stretch/>
        </p:blipFill>
        <p:spPr>
          <a:xfrm rot="10800000">
            <a:off x="9093537" y="4678006"/>
            <a:ext cx="449270" cy="449270"/>
          </a:xfrm>
          <a:prstGeom prst="rect">
            <a:avLst/>
          </a:prstGeom>
          <a:noFill/>
          <a:ln>
            <a:noFill/>
          </a:ln>
        </p:spPr>
      </p:pic>
      <p:cxnSp>
        <p:nvCxnSpPr>
          <p:cNvPr id="288" name="Google Shape;288;g339670979e6_0_1477"/>
          <p:cNvCxnSpPr/>
          <p:nvPr/>
        </p:nvCxnSpPr>
        <p:spPr>
          <a:xfrm>
            <a:off x="3298371" y="1955359"/>
            <a:ext cx="6019800" cy="0"/>
          </a:xfrm>
          <a:prstGeom prst="straightConnector1">
            <a:avLst/>
          </a:prstGeom>
          <a:noFill/>
          <a:ln w="28575" cap="flat" cmpd="sng">
            <a:solidFill>
              <a:schemeClr val="lt1"/>
            </a:solidFill>
            <a:prstDash val="solid"/>
            <a:miter lim="800000"/>
            <a:headEnd type="none" w="sm" len="sm"/>
            <a:tailEnd type="none" w="sm" len="sm"/>
          </a:ln>
        </p:spPr>
      </p:cxnSp>
      <p:cxnSp>
        <p:nvCxnSpPr>
          <p:cNvPr id="289" name="Google Shape;289;g339670979e6_0_1477"/>
          <p:cNvCxnSpPr/>
          <p:nvPr/>
        </p:nvCxnSpPr>
        <p:spPr>
          <a:xfrm>
            <a:off x="2873828" y="4916273"/>
            <a:ext cx="6019800" cy="0"/>
          </a:xfrm>
          <a:prstGeom prst="straightConnector1">
            <a:avLst/>
          </a:prstGeom>
          <a:noFill/>
          <a:ln w="28575" cap="flat" cmpd="sng">
            <a:solidFill>
              <a:schemeClr val="lt1"/>
            </a:solidFill>
            <a:prstDash val="solid"/>
            <a:miter lim="800000"/>
            <a:headEnd type="none" w="sm" len="sm"/>
            <a:tailEnd type="none" w="sm" len="sm"/>
          </a:ln>
        </p:spPr>
      </p:cxnSp>
      <p:sp>
        <p:nvSpPr>
          <p:cNvPr id="290" name="Google Shape;290;g339670979e6_0_1477"/>
          <p:cNvSpPr txBox="1">
            <a:spLocks noGrp="1"/>
          </p:cNvSpPr>
          <p:nvPr>
            <p:ph type="body" idx="2"/>
          </p:nvPr>
        </p:nvSpPr>
        <p:spPr>
          <a:xfrm>
            <a:off x="3298371" y="1955360"/>
            <a:ext cx="5595300" cy="24492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2800"/>
              <a:buFont typeface="Arial"/>
              <a:buNone/>
              <a:defRPr sz="2800" b="0" i="1"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ue Transition Slide">
  <p:cSld name="Blue Transition Slide">
    <p:spTree>
      <p:nvGrpSpPr>
        <p:cNvPr id="1" name="Shape 291"/>
        <p:cNvGrpSpPr/>
        <p:nvPr/>
      </p:nvGrpSpPr>
      <p:grpSpPr>
        <a:xfrm>
          <a:off x="0" y="0"/>
          <a:ext cx="0" cy="0"/>
          <a:chOff x="0" y="0"/>
          <a:chExt cx="0" cy="0"/>
        </a:xfrm>
      </p:grpSpPr>
      <p:sp>
        <p:nvSpPr>
          <p:cNvPr id="292" name="Google Shape;292;g339670979e6_0_14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293" name="Google Shape;293;g339670979e6_0_1487"/>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294" name="Google Shape;294;g339670979e6_0_1487"/>
          <p:cNvSpPr txBox="1">
            <a:spLocks noGrp="1"/>
          </p:cNvSpPr>
          <p:nvPr>
            <p:ph type="body" idx="1"/>
          </p:nvPr>
        </p:nvSpPr>
        <p:spPr>
          <a:xfrm>
            <a:off x="1836738" y="2843754"/>
            <a:ext cx="5062500" cy="1179600"/>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000"/>
              </a:spcBef>
              <a:spcAft>
                <a:spcPts val="0"/>
              </a:spcAft>
              <a:buClr>
                <a:schemeClr val="dk1"/>
              </a:buClr>
              <a:buSzPts val="2800"/>
              <a:buFont typeface="Arial"/>
              <a:buNone/>
              <a:defRPr sz="2800" b="0" i="0" u="none" strike="noStrike" cap="none">
                <a:solidFill>
                  <a:schemeClr val="dk1"/>
                </a:solidFill>
                <a:latin typeface="Open Sans Light"/>
                <a:ea typeface="Open Sans Light"/>
                <a:cs typeface="Open Sans Light"/>
                <a:sym typeface="Open Sans Light"/>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Light"/>
                <a:ea typeface="Open Sans Light"/>
                <a:cs typeface="Open Sans Light"/>
                <a:sym typeface="Open Sans Light"/>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295" name="Google Shape;295;g339670979e6_0_1487"/>
          <p:cNvSpPr txBox="1">
            <a:spLocks noGrp="1"/>
          </p:cNvSpPr>
          <p:nvPr>
            <p:ph type="body" idx="2"/>
          </p:nvPr>
        </p:nvSpPr>
        <p:spPr>
          <a:xfrm>
            <a:off x="838200" y="2665160"/>
            <a:ext cx="849000" cy="15366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rgbClr val="00013E"/>
              </a:buClr>
              <a:buSzPts val="6000"/>
              <a:buFont typeface="Arial"/>
              <a:buNone/>
              <a:defRPr sz="6000" b="0" i="0" u="none" strike="noStrike" cap="none">
                <a:solidFill>
                  <a:srgbClr val="00013E"/>
                </a:solidFill>
                <a:latin typeface="Open Sans Light"/>
                <a:ea typeface="Open Sans Light"/>
                <a:cs typeface="Open Sans Light"/>
                <a:sym typeface="Open Sans Light"/>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Light"/>
                <a:ea typeface="Open Sans Light"/>
                <a:cs typeface="Open Sans Light"/>
                <a:sym typeface="Open Sans Light"/>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296" name="Google Shape;296;g339670979e6_0_1487"/>
          <p:cNvCxnSpPr/>
          <p:nvPr/>
        </p:nvCxnSpPr>
        <p:spPr>
          <a:xfrm>
            <a:off x="1761923" y="2928801"/>
            <a:ext cx="0" cy="1009500"/>
          </a:xfrm>
          <a:prstGeom prst="straightConnector1">
            <a:avLst/>
          </a:prstGeom>
          <a:noFill/>
          <a:ln w="12700" cap="flat" cmpd="sng">
            <a:solidFill>
              <a:schemeClr val="accent2"/>
            </a:solidFill>
            <a:prstDash val="solid"/>
            <a:miter lim="800000"/>
            <a:headEnd type="none" w="sm" len="sm"/>
            <a:tailEnd type="none" w="sm" len="sm"/>
          </a:ln>
        </p:spPr>
      </p:cxnSp>
      <p:pic>
        <p:nvPicPr>
          <p:cNvPr id="297" name="Google Shape;297;g339670979e6_0_1487" descr="A screen shot of a computer&#10;&#10;Description automatically generated"/>
          <p:cNvPicPr preferRelativeResize="0"/>
          <p:nvPr/>
        </p:nvPicPr>
        <p:blipFill rotWithShape="1">
          <a:blip r:embed="rId2">
            <a:alphaModFix/>
          </a:blip>
          <a:srcRect/>
          <a:stretch/>
        </p:blipFill>
        <p:spPr>
          <a:xfrm>
            <a:off x="6184900" y="0"/>
            <a:ext cx="6007100" cy="685800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_Dark Blue Title + Body">
  <p:cSld name="4_Dark Blue Title + Body">
    <p:spTree>
      <p:nvGrpSpPr>
        <p:cNvPr id="1" name="Shape 298"/>
        <p:cNvGrpSpPr/>
        <p:nvPr/>
      </p:nvGrpSpPr>
      <p:grpSpPr>
        <a:xfrm>
          <a:off x="0" y="0"/>
          <a:ext cx="0" cy="0"/>
          <a:chOff x="0" y="0"/>
          <a:chExt cx="0" cy="0"/>
        </a:xfrm>
      </p:grpSpPr>
      <p:sp>
        <p:nvSpPr>
          <p:cNvPr id="299" name="Google Shape;299;g339670979e6_0_1494"/>
          <p:cNvSpPr/>
          <p:nvPr/>
        </p:nvSpPr>
        <p:spPr>
          <a:xfrm>
            <a:off x="0" y="322437"/>
            <a:ext cx="12192000" cy="590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Open Sans Light"/>
              <a:ea typeface="Open Sans Light"/>
              <a:cs typeface="Open Sans Light"/>
              <a:sym typeface="Open Sans Light"/>
            </a:endParaRPr>
          </a:p>
        </p:txBody>
      </p:sp>
      <p:pic>
        <p:nvPicPr>
          <p:cNvPr id="300" name="Google Shape;300;g339670979e6_0_1494" descr="A black and white logo&#10;&#10;Description automatically generated with medium confidence"/>
          <p:cNvPicPr preferRelativeResize="0"/>
          <p:nvPr/>
        </p:nvPicPr>
        <p:blipFill rotWithShape="1">
          <a:blip r:embed="rId2">
            <a:alphaModFix/>
          </a:blip>
          <a:srcRect/>
          <a:stretch/>
        </p:blipFill>
        <p:spPr>
          <a:xfrm rot="5400000">
            <a:off x="-63296" y="267331"/>
            <a:ext cx="827489" cy="700898"/>
          </a:xfrm>
          <a:prstGeom prst="rect">
            <a:avLst/>
          </a:prstGeom>
          <a:noFill/>
          <a:ln>
            <a:noFill/>
          </a:ln>
        </p:spPr>
      </p:pic>
      <p:sp>
        <p:nvSpPr>
          <p:cNvPr id="301" name="Google Shape;301;g339670979e6_0_14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302" name="Google Shape;302;g339670979e6_0_1494"/>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303" name="Google Shape;303;g339670979e6_0_1494"/>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4" name="Google Shape;304;g339670979e6_0_1494"/>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ark Title + Body">
  <p:cSld name="Dark Title + Body">
    <p:bg>
      <p:bgPr>
        <a:gradFill>
          <a:gsLst>
            <a:gs pos="0">
              <a:srgbClr val="004C7B"/>
            </a:gs>
            <a:gs pos="56000">
              <a:schemeClr val="dk2"/>
            </a:gs>
            <a:gs pos="100000">
              <a:schemeClr val="dk2"/>
            </a:gs>
          </a:gsLst>
          <a:lin ang="9000021" scaled="0"/>
        </a:gradFill>
        <a:effectLst/>
      </p:bgPr>
    </p:bg>
    <p:spTree>
      <p:nvGrpSpPr>
        <p:cNvPr id="1" name="Shape 305"/>
        <p:cNvGrpSpPr/>
        <p:nvPr/>
      </p:nvGrpSpPr>
      <p:grpSpPr>
        <a:xfrm>
          <a:off x="0" y="0"/>
          <a:ext cx="0" cy="0"/>
          <a:chOff x="0" y="0"/>
          <a:chExt cx="0" cy="0"/>
        </a:xfrm>
      </p:grpSpPr>
      <p:pic>
        <p:nvPicPr>
          <p:cNvPr id="306" name="Google Shape;306;g339670979e6_0_1501" descr="A black and white logo&#10;&#10;Description automatically generated with medium confidence"/>
          <p:cNvPicPr preferRelativeResize="0"/>
          <p:nvPr/>
        </p:nvPicPr>
        <p:blipFill rotWithShape="1">
          <a:blip r:embed="rId2">
            <a:alphaModFix amt="5000"/>
          </a:blip>
          <a:srcRect/>
          <a:stretch/>
        </p:blipFill>
        <p:spPr>
          <a:xfrm rot="948014">
            <a:off x="-1383959" y="3040699"/>
            <a:ext cx="5757954" cy="4552899"/>
          </a:xfrm>
          <a:prstGeom prst="triangle">
            <a:avLst>
              <a:gd name="adj" fmla="val 45781"/>
            </a:avLst>
          </a:prstGeom>
          <a:noFill/>
          <a:ln>
            <a:noFill/>
          </a:ln>
        </p:spPr>
      </p:pic>
      <p:sp>
        <p:nvSpPr>
          <p:cNvPr id="307" name="Google Shape;307;g339670979e6_0_15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308" name="Google Shape;308;g339670979e6_0_1501"/>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Open Sans Light"/>
                <a:ea typeface="Open Sans Light"/>
                <a:cs typeface="Open Sans Light"/>
                <a:sym typeface="Open Sans Light"/>
              </a:rPr>
              <a:t>‹#›</a:t>
            </a:fld>
            <a:endParaRPr sz="1200" b="0" i="0" u="none" strike="noStrike" cap="none">
              <a:solidFill>
                <a:schemeClr val="lt1"/>
              </a:solidFill>
              <a:latin typeface="Open Sans Light"/>
              <a:ea typeface="Open Sans Light"/>
              <a:cs typeface="Open Sans Light"/>
              <a:sym typeface="Open Sans Light"/>
            </a:endParaRPr>
          </a:p>
        </p:txBody>
      </p:sp>
      <p:sp>
        <p:nvSpPr>
          <p:cNvPr id="309" name="Google Shape;309;g339670979e6_0_1501"/>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lt1"/>
              </a:buClr>
              <a:buSzPts val="2400"/>
              <a:buFont typeface="Open Sans Light"/>
              <a:buNone/>
              <a:defRPr sz="2400" b="0" i="0" u="none" strike="noStrike" cap="none">
                <a:solidFill>
                  <a:schemeClr val="lt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310" name="Google Shape;310;g339670979e6_0_1501"/>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grpSp>
        <p:nvGrpSpPr>
          <p:cNvPr id="311" name="Google Shape;311;g339670979e6_0_1501"/>
          <p:cNvGrpSpPr/>
          <p:nvPr/>
        </p:nvGrpSpPr>
        <p:grpSpPr>
          <a:xfrm>
            <a:off x="9198659" y="184083"/>
            <a:ext cx="2831942" cy="480839"/>
            <a:chOff x="9198659" y="184083"/>
            <a:chExt cx="2831942" cy="480839"/>
          </a:xfrm>
        </p:grpSpPr>
        <p:sp>
          <p:nvSpPr>
            <p:cNvPr id="312" name="Google Shape;312;g339670979e6_0_1501"/>
            <p:cNvSpPr/>
            <p:nvPr/>
          </p:nvSpPr>
          <p:spPr>
            <a:xfrm>
              <a:off x="9198659"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13" name="Google Shape;313;g339670979e6_0_1501"/>
            <p:cNvSpPr/>
            <p:nvPr/>
          </p:nvSpPr>
          <p:spPr>
            <a:xfrm>
              <a:off x="9581665"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14" name="Google Shape;314;g339670979e6_0_1501"/>
            <p:cNvSpPr/>
            <p:nvPr/>
          </p:nvSpPr>
          <p:spPr>
            <a:xfrm>
              <a:off x="9964671"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15" name="Google Shape;315;g339670979e6_0_1501"/>
            <p:cNvSpPr/>
            <p:nvPr/>
          </p:nvSpPr>
          <p:spPr>
            <a:xfrm>
              <a:off x="10347677"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16" name="Google Shape;316;g339670979e6_0_1501"/>
            <p:cNvSpPr/>
            <p:nvPr/>
          </p:nvSpPr>
          <p:spPr>
            <a:xfrm>
              <a:off x="10730683"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17" name="Google Shape;317;g339670979e6_0_1501"/>
            <p:cNvSpPr/>
            <p:nvPr/>
          </p:nvSpPr>
          <p:spPr>
            <a:xfrm>
              <a:off x="11113689"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18" name="Google Shape;318;g339670979e6_0_1501"/>
            <p:cNvSpPr/>
            <p:nvPr/>
          </p:nvSpPr>
          <p:spPr>
            <a:xfrm>
              <a:off x="11496695"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19" name="Google Shape;319;g339670979e6_0_1501"/>
            <p:cNvSpPr/>
            <p:nvPr/>
          </p:nvSpPr>
          <p:spPr>
            <a:xfrm>
              <a:off x="11879701"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20" name="Google Shape;320;g339670979e6_0_1501"/>
            <p:cNvSpPr/>
            <p:nvPr/>
          </p:nvSpPr>
          <p:spPr>
            <a:xfrm>
              <a:off x="9198659"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21" name="Google Shape;321;g339670979e6_0_1501"/>
            <p:cNvSpPr/>
            <p:nvPr/>
          </p:nvSpPr>
          <p:spPr>
            <a:xfrm>
              <a:off x="9581665"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22" name="Google Shape;322;g339670979e6_0_1501"/>
            <p:cNvSpPr/>
            <p:nvPr/>
          </p:nvSpPr>
          <p:spPr>
            <a:xfrm>
              <a:off x="9964671"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23" name="Google Shape;323;g339670979e6_0_1501"/>
            <p:cNvSpPr/>
            <p:nvPr/>
          </p:nvSpPr>
          <p:spPr>
            <a:xfrm>
              <a:off x="10347677"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24" name="Google Shape;324;g339670979e6_0_1501"/>
            <p:cNvSpPr/>
            <p:nvPr/>
          </p:nvSpPr>
          <p:spPr>
            <a:xfrm>
              <a:off x="10730683"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25" name="Google Shape;325;g339670979e6_0_1501"/>
            <p:cNvSpPr/>
            <p:nvPr/>
          </p:nvSpPr>
          <p:spPr>
            <a:xfrm>
              <a:off x="11113689"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26" name="Google Shape;326;g339670979e6_0_1501"/>
            <p:cNvSpPr/>
            <p:nvPr/>
          </p:nvSpPr>
          <p:spPr>
            <a:xfrm>
              <a:off x="11496695"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27" name="Google Shape;327;g339670979e6_0_1501"/>
            <p:cNvSpPr/>
            <p:nvPr/>
          </p:nvSpPr>
          <p:spPr>
            <a:xfrm>
              <a:off x="11879701"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grpSp>
      <p:sp>
        <p:nvSpPr>
          <p:cNvPr id="328" name="Google Shape;328;g339670979e6_0_1501"/>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lt1"/>
              </a:buClr>
              <a:buSzPts val="2000"/>
              <a:buFont typeface="Arial"/>
              <a:buNone/>
              <a:defRPr sz="2000" b="0" i="0" u="none" strike="noStrike" cap="none">
                <a:solidFill>
                  <a:schemeClr val="lt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Dark Blue Title + Subtitle + Body">
  <p:cSld name="1_Dark Blue Title + Subtitle + Body">
    <p:bg>
      <p:bgPr>
        <a:solidFill>
          <a:schemeClr val="lt1"/>
        </a:solidFill>
        <a:effectLst/>
      </p:bgPr>
    </p:bg>
    <p:spTree>
      <p:nvGrpSpPr>
        <p:cNvPr id="1" name="Shape 329"/>
        <p:cNvGrpSpPr/>
        <p:nvPr/>
      </p:nvGrpSpPr>
      <p:grpSpPr>
        <a:xfrm>
          <a:off x="0" y="0"/>
          <a:ext cx="0" cy="0"/>
          <a:chOff x="0" y="0"/>
          <a:chExt cx="0" cy="0"/>
        </a:xfrm>
      </p:grpSpPr>
      <p:sp>
        <p:nvSpPr>
          <p:cNvPr id="330" name="Google Shape;330;g339670979e6_0_1525"/>
          <p:cNvSpPr/>
          <p:nvPr/>
        </p:nvSpPr>
        <p:spPr>
          <a:xfrm>
            <a:off x="0" y="322437"/>
            <a:ext cx="12192000" cy="87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Open Sans Light"/>
              <a:ea typeface="Open Sans Light"/>
              <a:cs typeface="Open Sans Light"/>
              <a:sym typeface="Open Sans Light"/>
            </a:endParaRPr>
          </a:p>
        </p:txBody>
      </p:sp>
      <p:pic>
        <p:nvPicPr>
          <p:cNvPr id="331" name="Google Shape;331;g339670979e6_0_1525" descr="A black and white logo&#10;&#10;Description automatically generated with medium confidence"/>
          <p:cNvPicPr preferRelativeResize="0"/>
          <p:nvPr/>
        </p:nvPicPr>
        <p:blipFill rotWithShape="1">
          <a:blip r:embed="rId2">
            <a:alphaModFix/>
          </a:blip>
          <a:srcRect/>
          <a:stretch/>
        </p:blipFill>
        <p:spPr>
          <a:xfrm rot="5400000">
            <a:off x="-63296" y="267331"/>
            <a:ext cx="827489" cy="700898"/>
          </a:xfrm>
          <a:prstGeom prst="rect">
            <a:avLst/>
          </a:prstGeom>
          <a:noFill/>
          <a:ln>
            <a:noFill/>
          </a:ln>
        </p:spPr>
      </p:pic>
      <p:sp>
        <p:nvSpPr>
          <p:cNvPr id="332" name="Google Shape;332;g339670979e6_0_15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333" name="Google Shape;333;g339670979e6_0_1525"/>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Open Sans Light"/>
                <a:ea typeface="Open Sans Light"/>
                <a:cs typeface="Open Sans Light"/>
                <a:sym typeface="Open Sans Light"/>
              </a:rPr>
              <a:t>‹#›</a:t>
            </a:fld>
            <a:endParaRPr sz="1200" b="0" i="0" u="none" strike="noStrike" cap="none">
              <a:solidFill>
                <a:schemeClr val="dk1"/>
              </a:solidFill>
              <a:latin typeface="Open Sans Light"/>
              <a:ea typeface="Open Sans Light"/>
              <a:cs typeface="Open Sans Light"/>
              <a:sym typeface="Open Sans Light"/>
            </a:endParaRPr>
          </a:p>
        </p:txBody>
      </p:sp>
      <p:sp>
        <p:nvSpPr>
          <p:cNvPr id="334" name="Google Shape;334;g339670979e6_0_1525"/>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5" name="Google Shape;335;g339670979e6_0_1525"/>
          <p:cNvSpPr txBox="1">
            <a:spLocks noGrp="1"/>
          </p:cNvSpPr>
          <p:nvPr>
            <p:ph type="body" idx="1"/>
          </p:nvPr>
        </p:nvSpPr>
        <p:spPr>
          <a:xfrm>
            <a:off x="838199" y="870438"/>
            <a:ext cx="10515600" cy="292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accent6"/>
              </a:buClr>
              <a:buSzPts val="1400"/>
              <a:buFont typeface="Arial"/>
              <a:buNone/>
              <a:defRPr sz="1400" b="0" i="0" u="none" strike="noStrike" cap="none">
                <a:solidFill>
                  <a:schemeClr val="accent6"/>
                </a:solidFill>
                <a:latin typeface="Open Sans Light"/>
                <a:ea typeface="Open Sans Light"/>
                <a:cs typeface="Open Sans Light"/>
                <a:sym typeface="Open Sans Light"/>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Open Sans Light"/>
                <a:ea typeface="Open Sans Light"/>
                <a:cs typeface="Open Sans Light"/>
                <a:sym typeface="Open Sans Light"/>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336" name="Google Shape;336;g339670979e6_0_1525"/>
          <p:cNvSpPr txBox="1">
            <a:spLocks noGrp="1"/>
          </p:cNvSpPr>
          <p:nvPr>
            <p:ph type="body" idx="2"/>
          </p:nvPr>
        </p:nvSpPr>
        <p:spPr>
          <a:xfrm>
            <a:off x="838200" y="1480930"/>
            <a:ext cx="10515600" cy="4670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ark Title + Subtitle + Body">
  <p:cSld name="Dark Title + Subtitle + Body">
    <p:bg>
      <p:bgPr>
        <a:gradFill>
          <a:gsLst>
            <a:gs pos="0">
              <a:srgbClr val="004C7B"/>
            </a:gs>
            <a:gs pos="56000">
              <a:schemeClr val="dk2"/>
            </a:gs>
            <a:gs pos="100000">
              <a:schemeClr val="dk2"/>
            </a:gs>
          </a:gsLst>
          <a:lin ang="9000021" scaled="0"/>
        </a:gradFill>
        <a:effectLst/>
      </p:bgPr>
    </p:bg>
    <p:spTree>
      <p:nvGrpSpPr>
        <p:cNvPr id="1" name="Shape 337"/>
        <p:cNvGrpSpPr/>
        <p:nvPr/>
      </p:nvGrpSpPr>
      <p:grpSpPr>
        <a:xfrm>
          <a:off x="0" y="0"/>
          <a:ext cx="0" cy="0"/>
          <a:chOff x="0" y="0"/>
          <a:chExt cx="0" cy="0"/>
        </a:xfrm>
      </p:grpSpPr>
      <p:pic>
        <p:nvPicPr>
          <p:cNvPr id="338" name="Google Shape;338;g339670979e6_0_1533" descr="A black and white logo&#10;&#10;Description automatically generated with medium confidence"/>
          <p:cNvPicPr preferRelativeResize="0"/>
          <p:nvPr/>
        </p:nvPicPr>
        <p:blipFill rotWithShape="1">
          <a:blip r:embed="rId2">
            <a:alphaModFix amt="5000"/>
          </a:blip>
          <a:srcRect/>
          <a:stretch/>
        </p:blipFill>
        <p:spPr>
          <a:xfrm rot="948014">
            <a:off x="-1383959" y="3040699"/>
            <a:ext cx="5757954" cy="4552899"/>
          </a:xfrm>
          <a:prstGeom prst="triangle">
            <a:avLst>
              <a:gd name="adj" fmla="val 45781"/>
            </a:avLst>
          </a:prstGeom>
          <a:noFill/>
          <a:ln>
            <a:noFill/>
          </a:ln>
        </p:spPr>
      </p:pic>
      <p:sp>
        <p:nvSpPr>
          <p:cNvPr id="339" name="Google Shape;339;g339670979e6_0_15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340" name="Google Shape;340;g339670979e6_0_1533"/>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Open Sans Light"/>
                <a:ea typeface="Open Sans Light"/>
                <a:cs typeface="Open Sans Light"/>
                <a:sym typeface="Open Sans Light"/>
              </a:rPr>
              <a:t>‹#›</a:t>
            </a:fld>
            <a:endParaRPr sz="1200" b="0" i="0" u="none" strike="noStrike" cap="none">
              <a:solidFill>
                <a:schemeClr val="lt1"/>
              </a:solidFill>
              <a:latin typeface="Open Sans Light"/>
              <a:ea typeface="Open Sans Light"/>
              <a:cs typeface="Open Sans Light"/>
              <a:sym typeface="Open Sans Light"/>
            </a:endParaRPr>
          </a:p>
        </p:txBody>
      </p:sp>
      <p:sp>
        <p:nvSpPr>
          <p:cNvPr id="341" name="Google Shape;341;g339670979e6_0_1533"/>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lt1"/>
              </a:buClr>
              <a:buSzPts val="2400"/>
              <a:buFont typeface="Open Sans Light"/>
              <a:buNone/>
              <a:defRPr sz="2400" b="0" i="0" u="none" strike="noStrike" cap="none">
                <a:solidFill>
                  <a:schemeClr val="lt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2" name="Google Shape;342;g339670979e6_0_1533"/>
          <p:cNvSpPr txBox="1">
            <a:spLocks noGrp="1"/>
          </p:cNvSpPr>
          <p:nvPr>
            <p:ph type="body" idx="1"/>
          </p:nvPr>
        </p:nvSpPr>
        <p:spPr>
          <a:xfrm>
            <a:off x="838199" y="870438"/>
            <a:ext cx="10515600" cy="292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lt1"/>
              </a:buClr>
              <a:buSzPts val="1400"/>
              <a:buFont typeface="Arial"/>
              <a:buNone/>
              <a:defRPr sz="1400" b="0" i="0" u="none" strike="noStrike" cap="none">
                <a:solidFill>
                  <a:schemeClr val="lt1"/>
                </a:solidFill>
                <a:latin typeface="Open Sans Light"/>
                <a:ea typeface="Open Sans Light"/>
                <a:cs typeface="Open Sans Light"/>
                <a:sym typeface="Open Sans Light"/>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Open Sans Light"/>
                <a:ea typeface="Open Sans Light"/>
                <a:cs typeface="Open Sans Light"/>
                <a:sym typeface="Open Sans Light"/>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343" name="Google Shape;343;g339670979e6_0_1533"/>
          <p:cNvCxnSpPr/>
          <p:nvPr/>
        </p:nvCxnSpPr>
        <p:spPr>
          <a:xfrm>
            <a:off x="838200" y="1189098"/>
            <a:ext cx="3609000" cy="0"/>
          </a:xfrm>
          <a:prstGeom prst="straightConnector1">
            <a:avLst/>
          </a:prstGeom>
          <a:noFill/>
          <a:ln w="28575" cap="flat" cmpd="sng">
            <a:solidFill>
              <a:schemeClr val="accent2"/>
            </a:solidFill>
            <a:prstDash val="solid"/>
            <a:miter lim="800000"/>
            <a:headEnd type="none" w="sm" len="sm"/>
            <a:tailEnd type="none" w="sm" len="sm"/>
          </a:ln>
        </p:spPr>
      </p:cxnSp>
      <p:grpSp>
        <p:nvGrpSpPr>
          <p:cNvPr id="344" name="Google Shape;344;g339670979e6_0_1533"/>
          <p:cNvGrpSpPr/>
          <p:nvPr/>
        </p:nvGrpSpPr>
        <p:grpSpPr>
          <a:xfrm>
            <a:off x="9198659" y="184083"/>
            <a:ext cx="2831942" cy="480839"/>
            <a:chOff x="9198659" y="184083"/>
            <a:chExt cx="2831942" cy="480839"/>
          </a:xfrm>
        </p:grpSpPr>
        <p:sp>
          <p:nvSpPr>
            <p:cNvPr id="345" name="Google Shape;345;g339670979e6_0_1533"/>
            <p:cNvSpPr/>
            <p:nvPr/>
          </p:nvSpPr>
          <p:spPr>
            <a:xfrm>
              <a:off x="9198659"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46" name="Google Shape;346;g339670979e6_0_1533"/>
            <p:cNvSpPr/>
            <p:nvPr/>
          </p:nvSpPr>
          <p:spPr>
            <a:xfrm>
              <a:off x="9581665"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47" name="Google Shape;347;g339670979e6_0_1533"/>
            <p:cNvSpPr/>
            <p:nvPr/>
          </p:nvSpPr>
          <p:spPr>
            <a:xfrm>
              <a:off x="9964671"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48" name="Google Shape;348;g339670979e6_0_1533"/>
            <p:cNvSpPr/>
            <p:nvPr/>
          </p:nvSpPr>
          <p:spPr>
            <a:xfrm>
              <a:off x="10347677"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49" name="Google Shape;349;g339670979e6_0_1533"/>
            <p:cNvSpPr/>
            <p:nvPr/>
          </p:nvSpPr>
          <p:spPr>
            <a:xfrm>
              <a:off x="10730683"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50" name="Google Shape;350;g339670979e6_0_1533"/>
            <p:cNvSpPr/>
            <p:nvPr/>
          </p:nvSpPr>
          <p:spPr>
            <a:xfrm>
              <a:off x="11113689"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51" name="Google Shape;351;g339670979e6_0_1533"/>
            <p:cNvSpPr/>
            <p:nvPr/>
          </p:nvSpPr>
          <p:spPr>
            <a:xfrm>
              <a:off x="11496695"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52" name="Google Shape;352;g339670979e6_0_1533"/>
            <p:cNvSpPr/>
            <p:nvPr/>
          </p:nvSpPr>
          <p:spPr>
            <a:xfrm>
              <a:off x="11879701"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53" name="Google Shape;353;g339670979e6_0_1533"/>
            <p:cNvSpPr/>
            <p:nvPr/>
          </p:nvSpPr>
          <p:spPr>
            <a:xfrm>
              <a:off x="9198659"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54" name="Google Shape;354;g339670979e6_0_1533"/>
            <p:cNvSpPr/>
            <p:nvPr/>
          </p:nvSpPr>
          <p:spPr>
            <a:xfrm>
              <a:off x="9581665"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55" name="Google Shape;355;g339670979e6_0_1533"/>
            <p:cNvSpPr/>
            <p:nvPr/>
          </p:nvSpPr>
          <p:spPr>
            <a:xfrm>
              <a:off x="9964671"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56" name="Google Shape;356;g339670979e6_0_1533"/>
            <p:cNvSpPr/>
            <p:nvPr/>
          </p:nvSpPr>
          <p:spPr>
            <a:xfrm>
              <a:off x="10347677"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57" name="Google Shape;357;g339670979e6_0_1533"/>
            <p:cNvSpPr/>
            <p:nvPr/>
          </p:nvSpPr>
          <p:spPr>
            <a:xfrm>
              <a:off x="10730683"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58" name="Google Shape;358;g339670979e6_0_1533"/>
            <p:cNvSpPr/>
            <p:nvPr/>
          </p:nvSpPr>
          <p:spPr>
            <a:xfrm>
              <a:off x="11113689"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59" name="Google Shape;359;g339670979e6_0_1533"/>
            <p:cNvSpPr/>
            <p:nvPr/>
          </p:nvSpPr>
          <p:spPr>
            <a:xfrm>
              <a:off x="11496695"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60" name="Google Shape;360;g339670979e6_0_1533"/>
            <p:cNvSpPr/>
            <p:nvPr/>
          </p:nvSpPr>
          <p:spPr>
            <a:xfrm>
              <a:off x="11879701"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grpSp>
      <p:sp>
        <p:nvSpPr>
          <p:cNvPr id="361" name="Google Shape;361;g339670979e6_0_1533"/>
          <p:cNvSpPr txBox="1">
            <a:spLocks noGrp="1"/>
          </p:cNvSpPr>
          <p:nvPr>
            <p:ph type="body" idx="2"/>
          </p:nvPr>
        </p:nvSpPr>
        <p:spPr>
          <a:xfrm>
            <a:off x="838200" y="1480930"/>
            <a:ext cx="10515600" cy="4670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lt1"/>
              </a:buClr>
              <a:buSzPts val="2000"/>
              <a:buFont typeface="Arial"/>
              <a:buNone/>
              <a:defRPr sz="2000" b="0" i="0" u="none" strike="noStrike" cap="none">
                <a:solidFill>
                  <a:schemeClr val="lt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ark Blue Title Only">
  <p:cSld name="Dark Blue Title Only">
    <p:spTree>
      <p:nvGrpSpPr>
        <p:cNvPr id="1" name="Shape 362"/>
        <p:cNvGrpSpPr/>
        <p:nvPr/>
      </p:nvGrpSpPr>
      <p:grpSpPr>
        <a:xfrm>
          <a:off x="0" y="0"/>
          <a:ext cx="0" cy="0"/>
          <a:chOff x="0" y="0"/>
          <a:chExt cx="0" cy="0"/>
        </a:xfrm>
      </p:grpSpPr>
      <p:sp>
        <p:nvSpPr>
          <p:cNvPr id="363" name="Google Shape;363;g339670979e6_0_15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364" name="Google Shape;364;g339670979e6_0_1558"/>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cxnSp>
        <p:nvCxnSpPr>
          <p:cNvPr id="365" name="Google Shape;365;g339670979e6_0_1558"/>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366" name="Google Shape;366;g339670979e6_0_1558"/>
          <p:cNvSpPr/>
          <p:nvPr/>
        </p:nvSpPr>
        <p:spPr>
          <a:xfrm>
            <a:off x="0" y="474835"/>
            <a:ext cx="12192000" cy="590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Open Sans Light"/>
              <a:ea typeface="Open Sans Light"/>
              <a:cs typeface="Open Sans Light"/>
              <a:sym typeface="Open Sans Light"/>
            </a:endParaRPr>
          </a:p>
        </p:txBody>
      </p:sp>
      <p:pic>
        <p:nvPicPr>
          <p:cNvPr id="367" name="Google Shape;367;g339670979e6_0_1558" descr="A black and white logo&#10;&#10;Description automatically generated with medium confidence"/>
          <p:cNvPicPr preferRelativeResize="0"/>
          <p:nvPr/>
        </p:nvPicPr>
        <p:blipFill rotWithShape="1">
          <a:blip r:embed="rId2">
            <a:alphaModFix/>
          </a:blip>
          <a:srcRect/>
          <a:stretch/>
        </p:blipFill>
        <p:spPr>
          <a:xfrm rot="5400000">
            <a:off x="-69920" y="419731"/>
            <a:ext cx="827489" cy="700898"/>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ark Title Only">
  <p:cSld name="Dark Title Only">
    <p:bg>
      <p:bgPr>
        <a:gradFill>
          <a:gsLst>
            <a:gs pos="0">
              <a:srgbClr val="004C7B"/>
            </a:gs>
            <a:gs pos="56000">
              <a:schemeClr val="dk2"/>
            </a:gs>
            <a:gs pos="100000">
              <a:schemeClr val="dk2"/>
            </a:gs>
          </a:gsLst>
          <a:lin ang="9000021" scaled="0"/>
        </a:gradFill>
        <a:effectLst/>
      </p:bgPr>
    </p:bg>
    <p:spTree>
      <p:nvGrpSpPr>
        <p:cNvPr id="1" name="Shape 368"/>
        <p:cNvGrpSpPr/>
        <p:nvPr/>
      </p:nvGrpSpPr>
      <p:grpSpPr>
        <a:xfrm>
          <a:off x="0" y="0"/>
          <a:ext cx="0" cy="0"/>
          <a:chOff x="0" y="0"/>
          <a:chExt cx="0" cy="0"/>
        </a:xfrm>
      </p:grpSpPr>
      <p:sp>
        <p:nvSpPr>
          <p:cNvPr id="369" name="Google Shape;369;g339670979e6_0_15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370" name="Google Shape;370;g339670979e6_0_1564"/>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Open Sans Light"/>
                <a:ea typeface="Open Sans Light"/>
                <a:cs typeface="Open Sans Light"/>
                <a:sym typeface="Open Sans Light"/>
              </a:rPr>
              <a:t>‹#›</a:t>
            </a:fld>
            <a:endParaRPr sz="1200" b="0" i="0" u="none" strike="noStrike" cap="none">
              <a:solidFill>
                <a:schemeClr val="lt1"/>
              </a:solidFill>
              <a:latin typeface="Open Sans Light"/>
              <a:ea typeface="Open Sans Light"/>
              <a:cs typeface="Open Sans Light"/>
              <a:sym typeface="Open Sans Light"/>
            </a:endParaRPr>
          </a:p>
        </p:txBody>
      </p:sp>
      <p:sp>
        <p:nvSpPr>
          <p:cNvPr id="371" name="Google Shape;371;g339670979e6_0_1564"/>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lt1"/>
              </a:buClr>
              <a:buSzPts val="2400"/>
              <a:buFont typeface="Open Sans Light"/>
              <a:buNone/>
              <a:defRPr sz="2400" b="0" i="0" u="none" strike="noStrike" cap="none">
                <a:solidFill>
                  <a:schemeClr val="lt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72" name="Google Shape;372;g339670979e6_0_1564" descr="A black and white logo&#10;&#10;Description automatically generated with medium confidence"/>
          <p:cNvPicPr preferRelativeResize="0"/>
          <p:nvPr/>
        </p:nvPicPr>
        <p:blipFill rotWithShape="1">
          <a:blip r:embed="rId2">
            <a:alphaModFix amt="5000"/>
          </a:blip>
          <a:srcRect/>
          <a:stretch/>
        </p:blipFill>
        <p:spPr>
          <a:xfrm rot="948014">
            <a:off x="-1383959" y="3040699"/>
            <a:ext cx="5757954" cy="4552899"/>
          </a:xfrm>
          <a:prstGeom prst="triangle">
            <a:avLst>
              <a:gd name="adj" fmla="val 45781"/>
            </a:avLst>
          </a:prstGeom>
          <a:noFill/>
          <a:ln>
            <a:noFill/>
          </a:ln>
        </p:spPr>
      </p:pic>
      <p:grpSp>
        <p:nvGrpSpPr>
          <p:cNvPr id="373" name="Google Shape;373;g339670979e6_0_1564"/>
          <p:cNvGrpSpPr/>
          <p:nvPr/>
        </p:nvGrpSpPr>
        <p:grpSpPr>
          <a:xfrm>
            <a:off x="9198659" y="184083"/>
            <a:ext cx="2831942" cy="480839"/>
            <a:chOff x="9198659" y="184083"/>
            <a:chExt cx="2831942" cy="480839"/>
          </a:xfrm>
        </p:grpSpPr>
        <p:sp>
          <p:nvSpPr>
            <p:cNvPr id="374" name="Google Shape;374;g339670979e6_0_1564"/>
            <p:cNvSpPr/>
            <p:nvPr/>
          </p:nvSpPr>
          <p:spPr>
            <a:xfrm>
              <a:off x="9198659"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75" name="Google Shape;375;g339670979e6_0_1564"/>
            <p:cNvSpPr/>
            <p:nvPr/>
          </p:nvSpPr>
          <p:spPr>
            <a:xfrm>
              <a:off x="9581665"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76" name="Google Shape;376;g339670979e6_0_1564"/>
            <p:cNvSpPr/>
            <p:nvPr/>
          </p:nvSpPr>
          <p:spPr>
            <a:xfrm>
              <a:off x="9964671"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77" name="Google Shape;377;g339670979e6_0_1564"/>
            <p:cNvSpPr/>
            <p:nvPr/>
          </p:nvSpPr>
          <p:spPr>
            <a:xfrm>
              <a:off x="10347677"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78" name="Google Shape;378;g339670979e6_0_1564"/>
            <p:cNvSpPr/>
            <p:nvPr/>
          </p:nvSpPr>
          <p:spPr>
            <a:xfrm>
              <a:off x="10730683"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79" name="Google Shape;379;g339670979e6_0_1564"/>
            <p:cNvSpPr/>
            <p:nvPr/>
          </p:nvSpPr>
          <p:spPr>
            <a:xfrm>
              <a:off x="11113689"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80" name="Google Shape;380;g339670979e6_0_1564"/>
            <p:cNvSpPr/>
            <p:nvPr/>
          </p:nvSpPr>
          <p:spPr>
            <a:xfrm>
              <a:off x="11496695"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81" name="Google Shape;381;g339670979e6_0_1564"/>
            <p:cNvSpPr/>
            <p:nvPr/>
          </p:nvSpPr>
          <p:spPr>
            <a:xfrm>
              <a:off x="11879701" y="184083"/>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82" name="Google Shape;382;g339670979e6_0_1564"/>
            <p:cNvSpPr/>
            <p:nvPr/>
          </p:nvSpPr>
          <p:spPr>
            <a:xfrm>
              <a:off x="9198659"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83" name="Google Shape;383;g339670979e6_0_1564"/>
            <p:cNvSpPr/>
            <p:nvPr/>
          </p:nvSpPr>
          <p:spPr>
            <a:xfrm>
              <a:off x="9581665"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84" name="Google Shape;384;g339670979e6_0_1564"/>
            <p:cNvSpPr/>
            <p:nvPr/>
          </p:nvSpPr>
          <p:spPr>
            <a:xfrm>
              <a:off x="9964671"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85" name="Google Shape;385;g339670979e6_0_1564"/>
            <p:cNvSpPr/>
            <p:nvPr/>
          </p:nvSpPr>
          <p:spPr>
            <a:xfrm>
              <a:off x="10347677"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86" name="Google Shape;386;g339670979e6_0_1564"/>
            <p:cNvSpPr/>
            <p:nvPr/>
          </p:nvSpPr>
          <p:spPr>
            <a:xfrm>
              <a:off x="10730683"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87" name="Google Shape;387;g339670979e6_0_1564"/>
            <p:cNvSpPr/>
            <p:nvPr/>
          </p:nvSpPr>
          <p:spPr>
            <a:xfrm>
              <a:off x="11113689"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88" name="Google Shape;388;g339670979e6_0_1564"/>
            <p:cNvSpPr/>
            <p:nvPr/>
          </p:nvSpPr>
          <p:spPr>
            <a:xfrm>
              <a:off x="11496695"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389" name="Google Shape;389;g339670979e6_0_1564"/>
            <p:cNvSpPr/>
            <p:nvPr/>
          </p:nvSpPr>
          <p:spPr>
            <a:xfrm>
              <a:off x="11879701" y="514022"/>
              <a:ext cx="150900" cy="150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olution Screenshots">
  <p:cSld name="Solution Screenshots">
    <p:spTree>
      <p:nvGrpSpPr>
        <p:cNvPr id="1" name="Shape 390"/>
        <p:cNvGrpSpPr/>
        <p:nvPr/>
      </p:nvGrpSpPr>
      <p:grpSpPr>
        <a:xfrm>
          <a:off x="0" y="0"/>
          <a:ext cx="0" cy="0"/>
          <a:chOff x="0" y="0"/>
          <a:chExt cx="0" cy="0"/>
        </a:xfrm>
      </p:grpSpPr>
      <p:sp>
        <p:nvSpPr>
          <p:cNvPr id="391" name="Google Shape;391;g339670979e6_0_15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392" name="Google Shape;392;g339670979e6_0_1586"/>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393" name="Google Shape;393;g339670979e6_0_1586"/>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4" name="Google Shape;394;g339670979e6_0_1586"/>
          <p:cNvSpPr txBox="1">
            <a:spLocks noGrp="1"/>
          </p:cNvSpPr>
          <p:nvPr>
            <p:ph type="body" idx="1"/>
          </p:nvPr>
        </p:nvSpPr>
        <p:spPr>
          <a:xfrm>
            <a:off x="958850" y="4940300"/>
            <a:ext cx="3303600" cy="3816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395" name="Google Shape;395;g339670979e6_0_1586"/>
          <p:cNvSpPr txBox="1">
            <a:spLocks noGrp="1"/>
          </p:cNvSpPr>
          <p:nvPr>
            <p:ph type="body" idx="2"/>
          </p:nvPr>
        </p:nvSpPr>
        <p:spPr>
          <a:xfrm>
            <a:off x="4444245" y="4940300"/>
            <a:ext cx="3303600" cy="3816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396" name="Google Shape;396;g339670979e6_0_1586"/>
          <p:cNvSpPr txBox="1">
            <a:spLocks noGrp="1"/>
          </p:cNvSpPr>
          <p:nvPr>
            <p:ph type="body" idx="3"/>
          </p:nvPr>
        </p:nvSpPr>
        <p:spPr>
          <a:xfrm>
            <a:off x="7929600" y="4940300"/>
            <a:ext cx="3424200" cy="3816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397" name="Google Shape;397;g339670979e6_0_1586"/>
          <p:cNvSpPr txBox="1">
            <a:spLocks noGrp="1"/>
          </p:cNvSpPr>
          <p:nvPr>
            <p:ph type="body" idx="4"/>
          </p:nvPr>
        </p:nvSpPr>
        <p:spPr>
          <a:xfrm>
            <a:off x="958850" y="5419801"/>
            <a:ext cx="3303600" cy="8250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398" name="Google Shape;398;g339670979e6_0_1586"/>
          <p:cNvSpPr txBox="1">
            <a:spLocks noGrp="1"/>
          </p:cNvSpPr>
          <p:nvPr>
            <p:ph type="body" idx="5"/>
          </p:nvPr>
        </p:nvSpPr>
        <p:spPr>
          <a:xfrm>
            <a:off x="4444245" y="5419801"/>
            <a:ext cx="3303600" cy="8250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399" name="Google Shape;399;g339670979e6_0_1586"/>
          <p:cNvSpPr txBox="1">
            <a:spLocks noGrp="1"/>
          </p:cNvSpPr>
          <p:nvPr>
            <p:ph type="body" idx="6"/>
          </p:nvPr>
        </p:nvSpPr>
        <p:spPr>
          <a:xfrm>
            <a:off x="7929600" y="5419801"/>
            <a:ext cx="3424200" cy="8250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400" name="Google Shape;400;g339670979e6_0_1586"/>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401" name="Google Shape;401;g339670979e6_0_1586"/>
          <p:cNvSpPr txBox="1">
            <a:spLocks noGrp="1"/>
          </p:cNvSpPr>
          <p:nvPr>
            <p:ph type="body" idx="7"/>
          </p:nvPr>
        </p:nvSpPr>
        <p:spPr>
          <a:xfrm>
            <a:off x="958849" y="1536118"/>
            <a:ext cx="3303600" cy="33036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02" name="Google Shape;402;g339670979e6_0_1586"/>
          <p:cNvSpPr txBox="1">
            <a:spLocks noGrp="1"/>
          </p:cNvSpPr>
          <p:nvPr>
            <p:ph type="body" idx="8"/>
          </p:nvPr>
        </p:nvSpPr>
        <p:spPr>
          <a:xfrm>
            <a:off x="4444245" y="1536118"/>
            <a:ext cx="3303600" cy="33036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03" name="Google Shape;403;g339670979e6_0_1586"/>
          <p:cNvSpPr txBox="1">
            <a:spLocks noGrp="1"/>
          </p:cNvSpPr>
          <p:nvPr>
            <p:ph type="body" idx="9"/>
          </p:nvPr>
        </p:nvSpPr>
        <p:spPr>
          <a:xfrm>
            <a:off x="7934441" y="1536118"/>
            <a:ext cx="3303600" cy="33036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19"/>
          <p:cNvSpPr txBox="1">
            <a:spLocks noGrp="1"/>
          </p:cNvSpPr>
          <p:nvPr>
            <p:ph type="title"/>
          </p:nvPr>
        </p:nvSpPr>
        <p:spPr>
          <a:xfrm>
            <a:off x="838199" y="368288"/>
            <a:ext cx="10515600" cy="13255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9"/>
          <p:cNvSpPr txBox="1">
            <a:spLocks noGrp="1"/>
          </p:cNvSpPr>
          <p:nvPr>
            <p:ph type="body" idx="1"/>
          </p:nvPr>
        </p:nvSpPr>
        <p:spPr>
          <a:xfrm>
            <a:off x="838200" y="19018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9"/>
          <p:cNvSpPr txBox="1">
            <a:spLocks noGrp="1"/>
          </p:cNvSpPr>
          <p:nvPr>
            <p:ph type="body" idx="2"/>
          </p:nvPr>
        </p:nvSpPr>
        <p:spPr>
          <a:xfrm>
            <a:off x="6172200" y="19018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ark Blue Title + Table">
  <p:cSld name="Dark Blue Title + Table">
    <p:spTree>
      <p:nvGrpSpPr>
        <p:cNvPr id="1" name="Shape 404"/>
        <p:cNvGrpSpPr/>
        <p:nvPr/>
      </p:nvGrpSpPr>
      <p:grpSpPr>
        <a:xfrm>
          <a:off x="0" y="0"/>
          <a:ext cx="0" cy="0"/>
          <a:chOff x="0" y="0"/>
          <a:chExt cx="0" cy="0"/>
        </a:xfrm>
      </p:grpSpPr>
      <p:sp>
        <p:nvSpPr>
          <p:cNvPr id="405" name="Google Shape;405;g339670979e6_0_1600"/>
          <p:cNvSpPr/>
          <p:nvPr/>
        </p:nvSpPr>
        <p:spPr>
          <a:xfrm>
            <a:off x="0" y="322437"/>
            <a:ext cx="12192000" cy="59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Open Sans Light"/>
              <a:ea typeface="Open Sans Light"/>
              <a:cs typeface="Open Sans Light"/>
              <a:sym typeface="Open Sans Light"/>
            </a:endParaRPr>
          </a:p>
        </p:txBody>
      </p:sp>
      <p:pic>
        <p:nvPicPr>
          <p:cNvPr id="406" name="Google Shape;406;g339670979e6_0_1600" descr="A black and white logo&#10;&#10;Description automatically generated with medium confidence"/>
          <p:cNvPicPr preferRelativeResize="0"/>
          <p:nvPr/>
        </p:nvPicPr>
        <p:blipFill rotWithShape="1">
          <a:blip r:embed="rId2">
            <a:alphaModFix/>
          </a:blip>
          <a:srcRect/>
          <a:stretch/>
        </p:blipFill>
        <p:spPr>
          <a:xfrm rot="5400000">
            <a:off x="-63296" y="267331"/>
            <a:ext cx="827489" cy="700898"/>
          </a:xfrm>
          <a:prstGeom prst="rect">
            <a:avLst/>
          </a:prstGeom>
          <a:noFill/>
          <a:ln>
            <a:noFill/>
          </a:ln>
        </p:spPr>
      </p:pic>
      <p:sp>
        <p:nvSpPr>
          <p:cNvPr id="407" name="Google Shape;407;g339670979e6_0_160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08" name="Google Shape;408;g339670979e6_0_1600"/>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409" name="Google Shape;409;g339670979e6_0_1600"/>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0" name="Google Shape;410;g339670979e6_0_1600"/>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right Blue Title + Body + Blue Line">
  <p:cSld name="Bright Blue Title + Body + Blue Line">
    <p:spTree>
      <p:nvGrpSpPr>
        <p:cNvPr id="1" name="Shape 411"/>
        <p:cNvGrpSpPr/>
        <p:nvPr/>
      </p:nvGrpSpPr>
      <p:grpSpPr>
        <a:xfrm>
          <a:off x="0" y="0"/>
          <a:ext cx="0" cy="0"/>
          <a:chOff x="0" y="0"/>
          <a:chExt cx="0" cy="0"/>
        </a:xfrm>
      </p:grpSpPr>
      <p:sp>
        <p:nvSpPr>
          <p:cNvPr id="412" name="Google Shape;412;g339670979e6_0_1607"/>
          <p:cNvSpPr/>
          <p:nvPr/>
        </p:nvSpPr>
        <p:spPr>
          <a:xfrm>
            <a:off x="0" y="322437"/>
            <a:ext cx="12192000" cy="59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Open Sans Light"/>
              <a:ea typeface="Open Sans Light"/>
              <a:cs typeface="Open Sans Light"/>
              <a:sym typeface="Open Sans Light"/>
            </a:endParaRPr>
          </a:p>
        </p:txBody>
      </p:sp>
      <p:pic>
        <p:nvPicPr>
          <p:cNvPr id="413" name="Google Shape;413;g339670979e6_0_1607" descr="A black and white logo&#10;&#10;Description automatically generated with medium confidence"/>
          <p:cNvPicPr preferRelativeResize="0"/>
          <p:nvPr/>
        </p:nvPicPr>
        <p:blipFill rotWithShape="1">
          <a:blip r:embed="rId2">
            <a:alphaModFix/>
          </a:blip>
          <a:srcRect/>
          <a:stretch/>
        </p:blipFill>
        <p:spPr>
          <a:xfrm rot="5400000">
            <a:off x="-63296" y="267331"/>
            <a:ext cx="827489" cy="700898"/>
          </a:xfrm>
          <a:prstGeom prst="rect">
            <a:avLst/>
          </a:prstGeom>
          <a:noFill/>
          <a:ln>
            <a:noFill/>
          </a:ln>
        </p:spPr>
      </p:pic>
      <p:sp>
        <p:nvSpPr>
          <p:cNvPr id="414" name="Google Shape;414;g339670979e6_0_160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15" name="Google Shape;415;g339670979e6_0_1607"/>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416" name="Google Shape;416;g339670979e6_0_1607"/>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417" name="Google Shape;417;g339670979e6_0_1607"/>
          <p:cNvCxnSpPr/>
          <p:nvPr/>
        </p:nvCxnSpPr>
        <p:spPr>
          <a:xfrm>
            <a:off x="838200" y="5765800"/>
            <a:ext cx="10515600" cy="0"/>
          </a:xfrm>
          <a:prstGeom prst="straightConnector1">
            <a:avLst/>
          </a:prstGeom>
          <a:noFill/>
          <a:ln w="12700" cap="flat" cmpd="sng">
            <a:solidFill>
              <a:schemeClr val="accent1"/>
            </a:solidFill>
            <a:prstDash val="solid"/>
            <a:miter lim="800000"/>
            <a:headEnd type="none" w="sm" len="sm"/>
            <a:tailEnd type="none" w="sm" len="sm"/>
          </a:ln>
        </p:spPr>
      </p:cxnSp>
      <p:sp>
        <p:nvSpPr>
          <p:cNvPr id="418" name="Google Shape;418;g339670979e6_0_1607"/>
          <p:cNvSpPr txBox="1">
            <a:spLocks noGrp="1"/>
          </p:cNvSpPr>
          <p:nvPr>
            <p:ph type="body" idx="1"/>
          </p:nvPr>
        </p:nvSpPr>
        <p:spPr>
          <a:xfrm>
            <a:off x="838200" y="1188720"/>
            <a:ext cx="10515600" cy="4216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ark Blue Title + Body + Call Out">
  <p:cSld name="Dark Blue Title + Body + Call Out">
    <p:spTree>
      <p:nvGrpSpPr>
        <p:cNvPr id="1" name="Shape 419"/>
        <p:cNvGrpSpPr/>
        <p:nvPr/>
      </p:nvGrpSpPr>
      <p:grpSpPr>
        <a:xfrm>
          <a:off x="0" y="0"/>
          <a:ext cx="0" cy="0"/>
          <a:chOff x="0" y="0"/>
          <a:chExt cx="0" cy="0"/>
        </a:xfrm>
      </p:grpSpPr>
      <p:sp>
        <p:nvSpPr>
          <p:cNvPr id="420" name="Google Shape;420;g339670979e6_0_16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21" name="Google Shape;421;g339670979e6_0_1615"/>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422" name="Google Shape;422;g339670979e6_0_1615"/>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3" name="Google Shape;423;g339670979e6_0_1615"/>
          <p:cNvSpPr txBox="1">
            <a:spLocks noGrp="1"/>
          </p:cNvSpPr>
          <p:nvPr>
            <p:ph type="body" idx="1"/>
          </p:nvPr>
        </p:nvSpPr>
        <p:spPr>
          <a:xfrm>
            <a:off x="0" y="5334005"/>
            <a:ext cx="12192000" cy="7989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2000"/>
              <a:buFont typeface="Arial"/>
              <a:buNone/>
              <a:defRPr sz="2000" b="0" i="0" u="none" strike="noStrike" cap="none">
                <a:solidFill>
                  <a:schemeClr val="lt1"/>
                </a:solidFill>
                <a:latin typeface="Open Sans Light"/>
                <a:ea typeface="Open Sans Light"/>
                <a:cs typeface="Open Sans Light"/>
                <a:sym typeface="Open Sans Light"/>
              </a:defRPr>
            </a:lvl1pPr>
            <a:lvl2pPr marL="914400" marR="0" lvl="1" indent="-228600" algn="ctr">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Light"/>
                <a:ea typeface="Open Sans Light"/>
                <a:cs typeface="Open Sans Light"/>
                <a:sym typeface="Open Sans Light"/>
              </a:defRPr>
            </a:lvl2pPr>
            <a:lvl3pPr marL="1371600" marR="0" lvl="2" indent="-228600"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3pPr>
            <a:lvl4pPr marL="1828800" marR="0" lvl="3" indent="-228600"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4pPr>
            <a:lvl5pPr marL="2286000" marR="0" lvl="4" indent="-228600"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424" name="Google Shape;424;g339670979e6_0_1615"/>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425" name="Google Shape;425;g339670979e6_0_1615"/>
          <p:cNvSpPr txBox="1">
            <a:spLocks noGrp="1"/>
          </p:cNvSpPr>
          <p:nvPr>
            <p:ph type="body" idx="2"/>
          </p:nvPr>
        </p:nvSpPr>
        <p:spPr>
          <a:xfrm>
            <a:off x="838200" y="1188720"/>
            <a:ext cx="10515600" cy="3921900"/>
          </a:xfrm>
          <a:prstGeom prst="rect">
            <a:avLst/>
          </a:prstGeom>
          <a:noFill/>
          <a:ln>
            <a:noFill/>
          </a:ln>
        </p:spPr>
        <p:txBody>
          <a:bodyPr spcFirstLastPara="1" wrap="square" lIns="91425" tIns="45700" rIns="91425" bIns="45700" anchor="t" anchorCtr="0">
            <a:noAutofit/>
          </a:bodyPr>
          <a:lstStyle>
            <a:lvl1pPr marL="457200" marR="0" lvl="0" indent="-355600" algn="l">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ocus + Explain">
  <p:cSld name="Focus + Explain">
    <p:spTree>
      <p:nvGrpSpPr>
        <p:cNvPr id="1" name="Shape 426"/>
        <p:cNvGrpSpPr/>
        <p:nvPr/>
      </p:nvGrpSpPr>
      <p:grpSpPr>
        <a:xfrm>
          <a:off x="0" y="0"/>
          <a:ext cx="0" cy="0"/>
          <a:chOff x="0" y="0"/>
          <a:chExt cx="0" cy="0"/>
        </a:xfrm>
      </p:grpSpPr>
      <p:sp>
        <p:nvSpPr>
          <p:cNvPr id="427" name="Google Shape;427;g339670979e6_0_16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28" name="Google Shape;428;g339670979e6_0_1622"/>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429" name="Google Shape;429;g339670979e6_0_1622"/>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430" name="Google Shape;430;g339670979e6_0_1622"/>
          <p:cNvCxnSpPr/>
          <p:nvPr/>
        </p:nvCxnSpPr>
        <p:spPr>
          <a:xfrm>
            <a:off x="3949700" y="1917700"/>
            <a:ext cx="0" cy="3627300"/>
          </a:xfrm>
          <a:prstGeom prst="straightConnector1">
            <a:avLst/>
          </a:prstGeom>
          <a:noFill/>
          <a:ln w="12700" cap="flat" cmpd="sng">
            <a:solidFill>
              <a:schemeClr val="accent2"/>
            </a:solidFill>
            <a:prstDash val="solid"/>
            <a:miter lim="800000"/>
            <a:headEnd type="none" w="sm" len="sm"/>
            <a:tailEnd type="none" w="sm" len="sm"/>
          </a:ln>
        </p:spPr>
      </p:cxnSp>
      <p:cxnSp>
        <p:nvCxnSpPr>
          <p:cNvPr id="431" name="Google Shape;431;g339670979e6_0_1622"/>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432" name="Google Shape;432;g339670979e6_0_1622"/>
          <p:cNvSpPr txBox="1">
            <a:spLocks noGrp="1"/>
          </p:cNvSpPr>
          <p:nvPr>
            <p:ph type="body" idx="1"/>
          </p:nvPr>
        </p:nvSpPr>
        <p:spPr>
          <a:xfrm>
            <a:off x="1014411" y="1917700"/>
            <a:ext cx="2663100" cy="36273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33" name="Google Shape;433;g339670979e6_0_1622"/>
          <p:cNvSpPr txBox="1">
            <a:spLocks noGrp="1"/>
          </p:cNvSpPr>
          <p:nvPr>
            <p:ph type="body" idx="2"/>
          </p:nvPr>
        </p:nvSpPr>
        <p:spPr>
          <a:xfrm>
            <a:off x="4164011" y="1917700"/>
            <a:ext cx="7189800" cy="3627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Focus + Explain">
  <p:cSld name="1_Focus + Explain">
    <p:spTree>
      <p:nvGrpSpPr>
        <p:cNvPr id="1" name="Shape 434"/>
        <p:cNvGrpSpPr/>
        <p:nvPr/>
      </p:nvGrpSpPr>
      <p:grpSpPr>
        <a:xfrm>
          <a:off x="0" y="0"/>
          <a:ext cx="0" cy="0"/>
          <a:chOff x="0" y="0"/>
          <a:chExt cx="0" cy="0"/>
        </a:xfrm>
      </p:grpSpPr>
      <p:sp>
        <p:nvSpPr>
          <p:cNvPr id="435" name="Google Shape;435;g339670979e6_0_16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36" name="Google Shape;436;g339670979e6_0_1630"/>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437" name="Google Shape;437;g339670979e6_0_1630"/>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438" name="Google Shape;438;g339670979e6_0_1630"/>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439" name="Google Shape;439;g339670979e6_0_1630"/>
          <p:cNvSpPr txBox="1">
            <a:spLocks noGrp="1"/>
          </p:cNvSpPr>
          <p:nvPr>
            <p:ph type="body" idx="1"/>
          </p:nvPr>
        </p:nvSpPr>
        <p:spPr>
          <a:xfrm>
            <a:off x="838200" y="1917827"/>
            <a:ext cx="6202800" cy="3627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40" name="Google Shape;440;g339670979e6_0_1630"/>
          <p:cNvSpPr txBox="1">
            <a:spLocks noGrp="1"/>
          </p:cNvSpPr>
          <p:nvPr>
            <p:ph type="body" idx="2"/>
          </p:nvPr>
        </p:nvSpPr>
        <p:spPr>
          <a:xfrm>
            <a:off x="7559040" y="1312862"/>
            <a:ext cx="4632900" cy="46746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ue + White Separated">
  <p:cSld name="Blue + White Separated">
    <p:spTree>
      <p:nvGrpSpPr>
        <p:cNvPr id="1" name="Shape 441"/>
        <p:cNvGrpSpPr/>
        <p:nvPr/>
      </p:nvGrpSpPr>
      <p:grpSpPr>
        <a:xfrm>
          <a:off x="0" y="0"/>
          <a:ext cx="0" cy="0"/>
          <a:chOff x="0" y="0"/>
          <a:chExt cx="0" cy="0"/>
        </a:xfrm>
      </p:grpSpPr>
      <p:sp>
        <p:nvSpPr>
          <p:cNvPr id="442" name="Google Shape;442;g339670979e6_0_16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43" name="Google Shape;443;g339670979e6_0_1637"/>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444" name="Google Shape;444;g339670979e6_0_1637"/>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5" name="Google Shape;445;g339670979e6_0_1637"/>
          <p:cNvSpPr/>
          <p:nvPr/>
        </p:nvSpPr>
        <p:spPr>
          <a:xfrm rot="5400000">
            <a:off x="620496" y="986727"/>
            <a:ext cx="4291500" cy="5532300"/>
          </a:xfrm>
          <a:prstGeom prst="round2SameRect">
            <a:avLst>
              <a:gd name="adj1" fmla="val 4614"/>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cxnSp>
        <p:nvCxnSpPr>
          <p:cNvPr id="446" name="Google Shape;446;g339670979e6_0_1637"/>
          <p:cNvCxnSpPr/>
          <p:nvPr/>
        </p:nvCxnSpPr>
        <p:spPr>
          <a:xfrm>
            <a:off x="6096000" y="1917701"/>
            <a:ext cx="0" cy="3627300"/>
          </a:xfrm>
          <a:prstGeom prst="straightConnector1">
            <a:avLst/>
          </a:prstGeom>
          <a:noFill/>
          <a:ln w="12700" cap="flat" cmpd="sng">
            <a:solidFill>
              <a:schemeClr val="accent2"/>
            </a:solidFill>
            <a:prstDash val="solid"/>
            <a:miter lim="800000"/>
            <a:headEnd type="none" w="sm" len="sm"/>
            <a:tailEnd type="none" w="sm" len="sm"/>
          </a:ln>
        </p:spPr>
      </p:cxnSp>
      <p:cxnSp>
        <p:nvCxnSpPr>
          <p:cNvPr id="447" name="Google Shape;447;g339670979e6_0_1637"/>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448" name="Google Shape;448;g339670979e6_0_1637"/>
          <p:cNvSpPr txBox="1">
            <a:spLocks noGrp="1"/>
          </p:cNvSpPr>
          <p:nvPr>
            <p:ph type="body" idx="1"/>
          </p:nvPr>
        </p:nvSpPr>
        <p:spPr>
          <a:xfrm>
            <a:off x="6659605" y="1917827"/>
            <a:ext cx="4694100" cy="3627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49" name="Google Shape;449;g339670979e6_0_1637"/>
          <p:cNvSpPr txBox="1">
            <a:spLocks noGrp="1"/>
          </p:cNvSpPr>
          <p:nvPr>
            <p:ph type="body" idx="2"/>
          </p:nvPr>
        </p:nvSpPr>
        <p:spPr>
          <a:xfrm>
            <a:off x="838200" y="1917827"/>
            <a:ext cx="4109700" cy="36273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lt1"/>
              </a:buClr>
              <a:buSzPts val="2000"/>
              <a:buFont typeface="Arial"/>
              <a:buNone/>
              <a:defRPr sz="2000" b="0" i="0" u="none" strike="noStrike" cap="none">
                <a:solidFill>
                  <a:schemeClr val="lt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wo Title Cards">
  <p:cSld name="1_Two Title Cards">
    <p:spTree>
      <p:nvGrpSpPr>
        <p:cNvPr id="1" name="Shape 450"/>
        <p:cNvGrpSpPr/>
        <p:nvPr/>
      </p:nvGrpSpPr>
      <p:grpSpPr>
        <a:xfrm>
          <a:off x="0" y="0"/>
          <a:ext cx="0" cy="0"/>
          <a:chOff x="0" y="0"/>
          <a:chExt cx="0" cy="0"/>
        </a:xfrm>
      </p:grpSpPr>
      <p:sp>
        <p:nvSpPr>
          <p:cNvPr id="451" name="Google Shape;451;g339670979e6_0_16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52" name="Google Shape;452;g339670979e6_0_1646"/>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453" name="Google Shape;453;g339670979e6_0_1646"/>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4" name="Google Shape;454;g339670979e6_0_1646"/>
          <p:cNvSpPr txBox="1">
            <a:spLocks noGrp="1"/>
          </p:cNvSpPr>
          <p:nvPr>
            <p:ph type="body" idx="1"/>
          </p:nvPr>
        </p:nvSpPr>
        <p:spPr>
          <a:xfrm>
            <a:off x="838200" y="1483346"/>
            <a:ext cx="5165100" cy="4107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55" name="Google Shape;455;g339670979e6_0_1646"/>
          <p:cNvSpPr txBox="1">
            <a:spLocks noGrp="1"/>
          </p:cNvSpPr>
          <p:nvPr>
            <p:ph type="body" idx="2"/>
          </p:nvPr>
        </p:nvSpPr>
        <p:spPr>
          <a:xfrm>
            <a:off x="6188764" y="1483346"/>
            <a:ext cx="5165100" cy="4107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456" name="Google Shape;456;g339670979e6_0_1646"/>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457" name="Google Shape;457;g339670979e6_0_1646"/>
          <p:cNvSpPr txBox="1">
            <a:spLocks noGrp="1"/>
          </p:cNvSpPr>
          <p:nvPr>
            <p:ph type="body" idx="3"/>
          </p:nvPr>
        </p:nvSpPr>
        <p:spPr>
          <a:xfrm>
            <a:off x="838198" y="2030484"/>
            <a:ext cx="5165100" cy="3879000"/>
          </a:xfrm>
          <a:prstGeom prst="rect">
            <a:avLst/>
          </a:prstGeom>
          <a:solidFill>
            <a:srgbClr val="F2F2F2"/>
          </a:solidFill>
          <a:ln>
            <a:noFill/>
          </a:ln>
        </p:spPr>
        <p:txBody>
          <a:bodyPr spcFirstLastPara="1" wrap="square" lIns="91425" tIns="45700" rIns="91425" bIns="45700" anchor="t" anchorCtr="0">
            <a:noAutofit/>
          </a:bodyPr>
          <a:lstStyle>
            <a:lvl1pPr marL="457200" marR="0" lvl="0" indent="-355600" algn="l">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58" name="Google Shape;458;g339670979e6_0_1646"/>
          <p:cNvSpPr txBox="1">
            <a:spLocks noGrp="1"/>
          </p:cNvSpPr>
          <p:nvPr>
            <p:ph type="body" idx="4"/>
          </p:nvPr>
        </p:nvSpPr>
        <p:spPr>
          <a:xfrm>
            <a:off x="6188765" y="2030484"/>
            <a:ext cx="5165100" cy="3879000"/>
          </a:xfrm>
          <a:prstGeom prst="rect">
            <a:avLst/>
          </a:prstGeom>
          <a:solidFill>
            <a:srgbClr val="F2F2F2"/>
          </a:solidFill>
          <a:ln>
            <a:noFill/>
          </a:ln>
        </p:spPr>
        <p:txBody>
          <a:bodyPr spcFirstLastPara="1" wrap="square" lIns="91425" tIns="45700" rIns="91425" bIns="45700" anchor="t" anchorCtr="0">
            <a:noAutofit/>
          </a:bodyPr>
          <a:lstStyle>
            <a:lvl1pPr marL="457200" marR="0" lvl="0" indent="-355600" algn="l">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Title Cards + Background">
  <p:cSld name="Two Title Cards + Background">
    <p:spTree>
      <p:nvGrpSpPr>
        <p:cNvPr id="1" name="Shape 459"/>
        <p:cNvGrpSpPr/>
        <p:nvPr/>
      </p:nvGrpSpPr>
      <p:grpSpPr>
        <a:xfrm>
          <a:off x="0" y="0"/>
          <a:ext cx="0" cy="0"/>
          <a:chOff x="0" y="0"/>
          <a:chExt cx="0" cy="0"/>
        </a:xfrm>
      </p:grpSpPr>
      <p:sp>
        <p:nvSpPr>
          <p:cNvPr id="460" name="Google Shape;460;g339670979e6_0_16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61" name="Google Shape;461;g339670979e6_0_1655"/>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462" name="Google Shape;462;g339670979e6_0_1655"/>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63" name="Google Shape;463;g339670979e6_0_1655"/>
          <p:cNvPicPr preferRelativeResize="0"/>
          <p:nvPr/>
        </p:nvPicPr>
        <p:blipFill rotWithShape="1">
          <a:blip r:embed="rId2">
            <a:alphaModFix amt="22000"/>
          </a:blip>
          <a:srcRect/>
          <a:stretch/>
        </p:blipFill>
        <p:spPr>
          <a:xfrm>
            <a:off x="0" y="0"/>
            <a:ext cx="12192001" cy="6112565"/>
          </a:xfrm>
          <a:prstGeom prst="rect">
            <a:avLst/>
          </a:prstGeom>
          <a:noFill/>
          <a:ln>
            <a:noFill/>
          </a:ln>
        </p:spPr>
      </p:pic>
      <p:sp>
        <p:nvSpPr>
          <p:cNvPr id="464" name="Google Shape;464;g339670979e6_0_1655"/>
          <p:cNvSpPr txBox="1">
            <a:spLocks noGrp="1"/>
          </p:cNvSpPr>
          <p:nvPr>
            <p:ph type="body" idx="1"/>
          </p:nvPr>
        </p:nvSpPr>
        <p:spPr>
          <a:xfrm>
            <a:off x="838200" y="1483346"/>
            <a:ext cx="5165100" cy="4107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65" name="Google Shape;465;g339670979e6_0_1655"/>
          <p:cNvSpPr txBox="1">
            <a:spLocks noGrp="1"/>
          </p:cNvSpPr>
          <p:nvPr>
            <p:ph type="body" idx="2"/>
          </p:nvPr>
        </p:nvSpPr>
        <p:spPr>
          <a:xfrm>
            <a:off x="6188764" y="1483346"/>
            <a:ext cx="5165100" cy="4107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466" name="Google Shape;466;g339670979e6_0_1655"/>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467" name="Google Shape;467;g339670979e6_0_1655"/>
          <p:cNvSpPr txBox="1">
            <a:spLocks noGrp="1"/>
          </p:cNvSpPr>
          <p:nvPr>
            <p:ph type="body" idx="3"/>
          </p:nvPr>
        </p:nvSpPr>
        <p:spPr>
          <a:xfrm>
            <a:off x="838198" y="2030484"/>
            <a:ext cx="5165100" cy="3879000"/>
          </a:xfrm>
          <a:prstGeom prst="rect">
            <a:avLst/>
          </a:prstGeom>
          <a:solidFill>
            <a:srgbClr val="F2F2F2"/>
          </a:solidFill>
          <a:ln>
            <a:noFill/>
          </a:ln>
        </p:spPr>
        <p:txBody>
          <a:bodyPr spcFirstLastPara="1" wrap="square" lIns="91425" tIns="45700" rIns="91425" bIns="45700" anchor="t" anchorCtr="0">
            <a:noAutofit/>
          </a:bodyPr>
          <a:lstStyle>
            <a:lvl1pPr marL="457200" marR="0" lvl="0" indent="-355600" algn="l">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68" name="Google Shape;468;g339670979e6_0_1655"/>
          <p:cNvSpPr txBox="1">
            <a:spLocks noGrp="1"/>
          </p:cNvSpPr>
          <p:nvPr>
            <p:ph type="body" idx="4"/>
          </p:nvPr>
        </p:nvSpPr>
        <p:spPr>
          <a:xfrm>
            <a:off x="6188765" y="2030484"/>
            <a:ext cx="5165100" cy="3879000"/>
          </a:xfrm>
          <a:prstGeom prst="rect">
            <a:avLst/>
          </a:prstGeom>
          <a:solidFill>
            <a:srgbClr val="F2F2F2"/>
          </a:solidFill>
          <a:ln>
            <a:noFill/>
          </a:ln>
        </p:spPr>
        <p:txBody>
          <a:bodyPr spcFirstLastPara="1" wrap="square" lIns="91425" tIns="45700" rIns="91425" bIns="45700" anchor="t" anchorCtr="0">
            <a:noAutofit/>
          </a:bodyPr>
          <a:lstStyle>
            <a:lvl1pPr marL="457200" marR="0" lvl="0" indent="-355600" algn="l">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hree Title Cards">
  <p:cSld name="1_Three Title Cards">
    <p:spTree>
      <p:nvGrpSpPr>
        <p:cNvPr id="1" name="Shape 469"/>
        <p:cNvGrpSpPr/>
        <p:nvPr/>
      </p:nvGrpSpPr>
      <p:grpSpPr>
        <a:xfrm>
          <a:off x="0" y="0"/>
          <a:ext cx="0" cy="0"/>
          <a:chOff x="0" y="0"/>
          <a:chExt cx="0" cy="0"/>
        </a:xfrm>
      </p:grpSpPr>
      <p:sp>
        <p:nvSpPr>
          <p:cNvPr id="470" name="Google Shape;470;g339670979e6_0_1665"/>
          <p:cNvSpPr/>
          <p:nvPr/>
        </p:nvSpPr>
        <p:spPr>
          <a:xfrm>
            <a:off x="0" y="322437"/>
            <a:ext cx="12192000" cy="59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Open Sans Light"/>
              <a:ea typeface="Open Sans Light"/>
              <a:cs typeface="Open Sans Light"/>
              <a:sym typeface="Open Sans Light"/>
            </a:endParaRPr>
          </a:p>
        </p:txBody>
      </p:sp>
      <p:pic>
        <p:nvPicPr>
          <p:cNvPr id="471" name="Google Shape;471;g339670979e6_0_1665" descr="A black and white logo&#10;&#10;Description automatically generated with medium confidence"/>
          <p:cNvPicPr preferRelativeResize="0"/>
          <p:nvPr/>
        </p:nvPicPr>
        <p:blipFill rotWithShape="1">
          <a:blip r:embed="rId2">
            <a:alphaModFix/>
          </a:blip>
          <a:srcRect/>
          <a:stretch/>
        </p:blipFill>
        <p:spPr>
          <a:xfrm rot="5400000">
            <a:off x="-63296" y="267331"/>
            <a:ext cx="827489" cy="700898"/>
          </a:xfrm>
          <a:prstGeom prst="rect">
            <a:avLst/>
          </a:prstGeom>
          <a:noFill/>
          <a:ln>
            <a:noFill/>
          </a:ln>
        </p:spPr>
      </p:pic>
      <p:sp>
        <p:nvSpPr>
          <p:cNvPr id="472" name="Google Shape;472;g339670979e6_0_16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73" name="Google Shape;473;g339670979e6_0_1665"/>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474" name="Google Shape;474;g339670979e6_0_1665"/>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6"/>
              </a:buClr>
              <a:buSzPts val="2400"/>
              <a:buFont typeface="Open Sans Light"/>
              <a:buNone/>
              <a:defRPr sz="2400" b="0" i="0" u="none" strike="noStrike" cap="none">
                <a:solidFill>
                  <a:schemeClr val="accent6"/>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5" name="Google Shape;475;g339670979e6_0_1665"/>
          <p:cNvSpPr txBox="1">
            <a:spLocks noGrp="1"/>
          </p:cNvSpPr>
          <p:nvPr>
            <p:ph type="body" idx="1"/>
          </p:nvPr>
        </p:nvSpPr>
        <p:spPr>
          <a:xfrm>
            <a:off x="838200" y="1686546"/>
            <a:ext cx="3316500" cy="4107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76" name="Google Shape;476;g339670979e6_0_1665"/>
          <p:cNvSpPr txBox="1">
            <a:spLocks noGrp="1"/>
          </p:cNvSpPr>
          <p:nvPr>
            <p:ph type="body" idx="2"/>
          </p:nvPr>
        </p:nvSpPr>
        <p:spPr>
          <a:xfrm>
            <a:off x="4437822" y="1686546"/>
            <a:ext cx="3316500" cy="4107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77" name="Google Shape;477;g339670979e6_0_1665"/>
          <p:cNvSpPr txBox="1">
            <a:spLocks noGrp="1"/>
          </p:cNvSpPr>
          <p:nvPr>
            <p:ph type="body" idx="3"/>
          </p:nvPr>
        </p:nvSpPr>
        <p:spPr>
          <a:xfrm>
            <a:off x="8037445" y="1686546"/>
            <a:ext cx="3316500" cy="4107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78" name="Google Shape;478;g339670979e6_0_1665"/>
          <p:cNvSpPr txBox="1">
            <a:spLocks noGrp="1"/>
          </p:cNvSpPr>
          <p:nvPr>
            <p:ph type="body" idx="4"/>
          </p:nvPr>
        </p:nvSpPr>
        <p:spPr>
          <a:xfrm>
            <a:off x="838199" y="2213364"/>
            <a:ext cx="3316500" cy="3879000"/>
          </a:xfrm>
          <a:prstGeom prst="rect">
            <a:avLst/>
          </a:prstGeom>
          <a:solidFill>
            <a:srgbClr val="F2F2F2"/>
          </a:solidFill>
          <a:ln>
            <a:noFill/>
          </a:ln>
        </p:spPr>
        <p:txBody>
          <a:bodyPr spcFirstLastPara="1" wrap="square" lIns="91425" tIns="45700" rIns="91425" bIns="45700" anchor="t" anchorCtr="0">
            <a:noAutofit/>
          </a:bodyPr>
          <a:lstStyle>
            <a:lvl1pPr marL="457200" marR="0" lvl="0" indent="-355600" algn="l">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79" name="Google Shape;479;g339670979e6_0_1665"/>
          <p:cNvSpPr txBox="1">
            <a:spLocks noGrp="1"/>
          </p:cNvSpPr>
          <p:nvPr>
            <p:ph type="body" idx="5"/>
          </p:nvPr>
        </p:nvSpPr>
        <p:spPr>
          <a:xfrm>
            <a:off x="4437822" y="2213364"/>
            <a:ext cx="3316500" cy="3879000"/>
          </a:xfrm>
          <a:prstGeom prst="rect">
            <a:avLst/>
          </a:prstGeom>
          <a:solidFill>
            <a:srgbClr val="F2F2F2"/>
          </a:solidFill>
          <a:ln>
            <a:noFill/>
          </a:ln>
        </p:spPr>
        <p:txBody>
          <a:bodyPr spcFirstLastPara="1" wrap="square" lIns="91425" tIns="45700" rIns="91425" bIns="45700" anchor="t" anchorCtr="0">
            <a:noAutofit/>
          </a:bodyPr>
          <a:lstStyle>
            <a:lvl1pPr marL="457200" marR="0" lvl="0" indent="-355600" algn="l">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80" name="Google Shape;480;g339670979e6_0_1665"/>
          <p:cNvSpPr txBox="1">
            <a:spLocks noGrp="1"/>
          </p:cNvSpPr>
          <p:nvPr>
            <p:ph type="body" idx="6"/>
          </p:nvPr>
        </p:nvSpPr>
        <p:spPr>
          <a:xfrm>
            <a:off x="8037443" y="2213364"/>
            <a:ext cx="3316500" cy="3879000"/>
          </a:xfrm>
          <a:prstGeom prst="rect">
            <a:avLst/>
          </a:prstGeom>
          <a:solidFill>
            <a:srgbClr val="F2F2F2"/>
          </a:solidFill>
          <a:ln>
            <a:noFill/>
          </a:ln>
        </p:spPr>
        <p:txBody>
          <a:bodyPr spcFirstLastPara="1" wrap="square" lIns="91425" tIns="45700" rIns="91425" bIns="45700" anchor="t" anchorCtr="0">
            <a:noAutofit/>
          </a:bodyPr>
          <a:lstStyle>
            <a:lvl1pPr marL="457200" marR="0" lvl="0" indent="-355600" algn="l">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ree Title Cards + Background">
  <p:cSld name="Three Title Cards + Background">
    <p:spTree>
      <p:nvGrpSpPr>
        <p:cNvPr id="1" name="Shape 481"/>
        <p:cNvGrpSpPr/>
        <p:nvPr/>
      </p:nvGrpSpPr>
      <p:grpSpPr>
        <a:xfrm>
          <a:off x="0" y="0"/>
          <a:ext cx="0" cy="0"/>
          <a:chOff x="0" y="0"/>
          <a:chExt cx="0" cy="0"/>
        </a:xfrm>
      </p:grpSpPr>
      <p:pic>
        <p:nvPicPr>
          <p:cNvPr id="482" name="Google Shape;482;g339670979e6_0_1677"/>
          <p:cNvPicPr preferRelativeResize="0"/>
          <p:nvPr/>
        </p:nvPicPr>
        <p:blipFill rotWithShape="1">
          <a:blip r:embed="rId2">
            <a:alphaModFix amt="22000"/>
          </a:blip>
          <a:srcRect/>
          <a:stretch/>
        </p:blipFill>
        <p:spPr>
          <a:xfrm>
            <a:off x="0" y="0"/>
            <a:ext cx="12192001" cy="6112565"/>
          </a:xfrm>
          <a:prstGeom prst="rect">
            <a:avLst/>
          </a:prstGeom>
          <a:noFill/>
          <a:ln>
            <a:noFill/>
          </a:ln>
        </p:spPr>
      </p:pic>
      <p:sp>
        <p:nvSpPr>
          <p:cNvPr id="483" name="Google Shape;483;g339670979e6_0_16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84" name="Google Shape;484;g339670979e6_0_1677"/>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485" name="Google Shape;485;g339670979e6_0_1677"/>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6" name="Google Shape;486;g339670979e6_0_1677"/>
          <p:cNvSpPr txBox="1">
            <a:spLocks noGrp="1"/>
          </p:cNvSpPr>
          <p:nvPr>
            <p:ph type="body" idx="1"/>
          </p:nvPr>
        </p:nvSpPr>
        <p:spPr>
          <a:xfrm>
            <a:off x="838200" y="1686546"/>
            <a:ext cx="3316500" cy="4107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87" name="Google Shape;487;g339670979e6_0_1677"/>
          <p:cNvSpPr txBox="1">
            <a:spLocks noGrp="1"/>
          </p:cNvSpPr>
          <p:nvPr>
            <p:ph type="body" idx="2"/>
          </p:nvPr>
        </p:nvSpPr>
        <p:spPr>
          <a:xfrm>
            <a:off x="4437822" y="1686546"/>
            <a:ext cx="3316500" cy="4107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88" name="Google Shape;488;g339670979e6_0_1677"/>
          <p:cNvSpPr txBox="1">
            <a:spLocks noGrp="1"/>
          </p:cNvSpPr>
          <p:nvPr>
            <p:ph type="body" idx="3"/>
          </p:nvPr>
        </p:nvSpPr>
        <p:spPr>
          <a:xfrm>
            <a:off x="8037445" y="1686546"/>
            <a:ext cx="3316500" cy="410700"/>
          </a:xfrm>
          <a:prstGeom prst="rect">
            <a:avLst/>
          </a:prstGeom>
          <a:solidFill>
            <a:schemeClr val="dk1"/>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cxnSp>
        <p:nvCxnSpPr>
          <p:cNvPr id="489" name="Google Shape;489;g339670979e6_0_1677"/>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490" name="Google Shape;490;g339670979e6_0_1677"/>
          <p:cNvSpPr txBox="1">
            <a:spLocks noGrp="1"/>
          </p:cNvSpPr>
          <p:nvPr>
            <p:ph type="body" idx="4"/>
          </p:nvPr>
        </p:nvSpPr>
        <p:spPr>
          <a:xfrm>
            <a:off x="838199" y="2213364"/>
            <a:ext cx="3316500" cy="3879000"/>
          </a:xfrm>
          <a:prstGeom prst="rect">
            <a:avLst/>
          </a:prstGeom>
          <a:solidFill>
            <a:srgbClr val="F2F2F2"/>
          </a:solidFill>
          <a:ln>
            <a:noFill/>
          </a:ln>
        </p:spPr>
        <p:txBody>
          <a:bodyPr spcFirstLastPara="1" wrap="square" lIns="91425" tIns="45700" rIns="91425" bIns="45700" anchor="t" anchorCtr="0">
            <a:noAutofit/>
          </a:bodyPr>
          <a:lstStyle>
            <a:lvl1pPr marL="457200" marR="0" lvl="0" indent="-355600" algn="l">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91" name="Google Shape;491;g339670979e6_0_1677"/>
          <p:cNvSpPr txBox="1">
            <a:spLocks noGrp="1"/>
          </p:cNvSpPr>
          <p:nvPr>
            <p:ph type="body" idx="5"/>
          </p:nvPr>
        </p:nvSpPr>
        <p:spPr>
          <a:xfrm>
            <a:off x="4437822" y="2213364"/>
            <a:ext cx="3316500" cy="3879000"/>
          </a:xfrm>
          <a:prstGeom prst="rect">
            <a:avLst/>
          </a:prstGeom>
          <a:solidFill>
            <a:srgbClr val="F2F2F2"/>
          </a:solidFill>
          <a:ln>
            <a:noFill/>
          </a:ln>
        </p:spPr>
        <p:txBody>
          <a:bodyPr spcFirstLastPara="1" wrap="square" lIns="91425" tIns="45700" rIns="91425" bIns="45700" anchor="t" anchorCtr="0">
            <a:noAutofit/>
          </a:bodyPr>
          <a:lstStyle>
            <a:lvl1pPr marL="457200" marR="0" lvl="0" indent="-355600" algn="l">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92" name="Google Shape;492;g339670979e6_0_1677"/>
          <p:cNvSpPr txBox="1">
            <a:spLocks noGrp="1"/>
          </p:cNvSpPr>
          <p:nvPr>
            <p:ph type="body" idx="6"/>
          </p:nvPr>
        </p:nvSpPr>
        <p:spPr>
          <a:xfrm>
            <a:off x="8037443" y="2213364"/>
            <a:ext cx="3316500" cy="3879000"/>
          </a:xfrm>
          <a:prstGeom prst="rect">
            <a:avLst/>
          </a:prstGeom>
          <a:solidFill>
            <a:srgbClr val="F2F2F2"/>
          </a:solidFill>
          <a:ln>
            <a:noFill/>
          </a:ln>
        </p:spPr>
        <p:txBody>
          <a:bodyPr spcFirstLastPara="1" wrap="square" lIns="91425" tIns="45700" rIns="91425" bIns="45700" anchor="t" anchorCtr="0">
            <a:noAutofit/>
          </a:bodyPr>
          <a:lstStyle>
            <a:lvl1pPr marL="457200" marR="0" lvl="0" indent="-355600" algn="l">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0"/>
          <p:cNvSpPr>
            <a:spLocks noGrp="1"/>
          </p:cNvSpPr>
          <p:nvPr>
            <p:ph type="pic" idx="2"/>
          </p:nvPr>
        </p:nvSpPr>
        <p:spPr>
          <a:xfrm>
            <a:off x="5183188" y="987425"/>
            <a:ext cx="6172200" cy="4873625"/>
          </a:xfrm>
          <a:prstGeom prst="rect">
            <a:avLst/>
          </a:prstGeom>
          <a:noFill/>
          <a:ln>
            <a:noFill/>
          </a:ln>
        </p:spPr>
      </p:sp>
      <p:sp>
        <p:nvSpPr>
          <p:cNvPr id="31" name="Google Shape;31;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Verusen Chip Background">
  <p:cSld name="Verusen Chip Background">
    <p:spTree>
      <p:nvGrpSpPr>
        <p:cNvPr id="1" name="Shape 493"/>
        <p:cNvGrpSpPr/>
        <p:nvPr/>
      </p:nvGrpSpPr>
      <p:grpSpPr>
        <a:xfrm>
          <a:off x="0" y="0"/>
          <a:ext cx="0" cy="0"/>
          <a:chOff x="0" y="0"/>
          <a:chExt cx="0" cy="0"/>
        </a:xfrm>
      </p:grpSpPr>
      <p:pic>
        <p:nvPicPr>
          <p:cNvPr id="494" name="Google Shape;494;g339670979e6_0_1689"/>
          <p:cNvPicPr preferRelativeResize="0"/>
          <p:nvPr/>
        </p:nvPicPr>
        <p:blipFill rotWithShape="1">
          <a:blip r:embed="rId2">
            <a:alphaModFix/>
          </a:blip>
          <a:srcRect/>
          <a:stretch/>
        </p:blipFill>
        <p:spPr>
          <a:xfrm>
            <a:off x="1" y="-1"/>
            <a:ext cx="12191999" cy="6858001"/>
          </a:xfrm>
          <a:prstGeom prst="rect">
            <a:avLst/>
          </a:prstGeom>
          <a:noFill/>
          <a:ln>
            <a:noFill/>
          </a:ln>
        </p:spPr>
      </p:pic>
      <p:sp>
        <p:nvSpPr>
          <p:cNvPr id="495" name="Google Shape;495;g339670979e6_0_1689"/>
          <p:cNvSpPr/>
          <p:nvPr/>
        </p:nvSpPr>
        <p:spPr>
          <a:xfrm>
            <a:off x="1" y="0"/>
            <a:ext cx="12192000" cy="6858000"/>
          </a:xfrm>
          <a:prstGeom prst="rect">
            <a:avLst/>
          </a:prstGeom>
          <a:gradFill>
            <a:gsLst>
              <a:gs pos="0">
                <a:srgbClr val="004C7B">
                  <a:alpha val="0"/>
                </a:srgbClr>
              </a:gs>
              <a:gs pos="60000">
                <a:srgbClr val="003251">
                  <a:alpha val="72549"/>
                </a:srgbClr>
              </a:gs>
              <a:gs pos="100000">
                <a:schemeClr val="dk2"/>
              </a:gs>
            </a:gsLst>
            <a:lin ang="900002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496" name="Google Shape;496;g339670979e6_0_16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97" name="Google Shape;497;g339670979e6_0_1689"/>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498" name="Google Shape;498;g339670979e6_0_1689"/>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lt1"/>
              </a:buClr>
              <a:buSzPts val="2400"/>
              <a:buFont typeface="Open Sans Light"/>
              <a:buNone/>
              <a:defRPr sz="2400" b="0" i="0" u="none" strike="noStrike" cap="none">
                <a:solidFill>
                  <a:schemeClr val="lt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499" name="Google Shape;499;g339670979e6_0_1689"/>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
        <p:nvSpPr>
          <p:cNvPr id="500" name="Google Shape;500;g339670979e6_0_1689"/>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lt1"/>
              </a:buClr>
              <a:buSzPts val="2000"/>
              <a:buFont typeface="Arial"/>
              <a:buNone/>
              <a:defRPr sz="2000" b="0" i="0" u="none" strike="noStrike" cap="none">
                <a:solidFill>
                  <a:schemeClr val="lt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Blue + White Separated">
  <p:cSld name="1_Blue + White Separated">
    <p:spTree>
      <p:nvGrpSpPr>
        <p:cNvPr id="1" name="Shape 501"/>
        <p:cNvGrpSpPr/>
        <p:nvPr/>
      </p:nvGrpSpPr>
      <p:grpSpPr>
        <a:xfrm>
          <a:off x="0" y="0"/>
          <a:ext cx="0" cy="0"/>
          <a:chOff x="0" y="0"/>
          <a:chExt cx="0" cy="0"/>
        </a:xfrm>
      </p:grpSpPr>
      <p:sp>
        <p:nvSpPr>
          <p:cNvPr id="502" name="Google Shape;502;g339670979e6_0_16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503" name="Google Shape;503;g339670979e6_0_1697"/>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504" name="Google Shape;504;g339670979e6_0_1697"/>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5" name="Google Shape;505;g339670979e6_0_1697"/>
          <p:cNvSpPr txBox="1">
            <a:spLocks noGrp="1"/>
          </p:cNvSpPr>
          <p:nvPr>
            <p:ph type="body" idx="1"/>
          </p:nvPr>
        </p:nvSpPr>
        <p:spPr>
          <a:xfrm>
            <a:off x="6659605" y="1917700"/>
            <a:ext cx="4694100" cy="3627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506" name="Google Shape;506;g339670979e6_0_1697"/>
          <p:cNvSpPr/>
          <p:nvPr/>
        </p:nvSpPr>
        <p:spPr>
          <a:xfrm rot="5400000">
            <a:off x="620496" y="986727"/>
            <a:ext cx="4291500" cy="5532300"/>
          </a:xfrm>
          <a:prstGeom prst="round2SameRect">
            <a:avLst>
              <a:gd name="adj1" fmla="val 4614"/>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cxnSp>
        <p:nvCxnSpPr>
          <p:cNvPr id="507" name="Google Shape;507;g339670979e6_0_1697"/>
          <p:cNvCxnSpPr/>
          <p:nvPr/>
        </p:nvCxnSpPr>
        <p:spPr>
          <a:xfrm>
            <a:off x="6096000" y="1917701"/>
            <a:ext cx="0" cy="3627300"/>
          </a:xfrm>
          <a:prstGeom prst="straightConnector1">
            <a:avLst/>
          </a:prstGeom>
          <a:noFill/>
          <a:ln w="12700" cap="flat" cmpd="sng">
            <a:solidFill>
              <a:schemeClr val="accent2"/>
            </a:solidFill>
            <a:prstDash val="solid"/>
            <a:miter lim="800000"/>
            <a:headEnd type="none" w="sm" len="sm"/>
            <a:tailEnd type="none" w="sm" len="sm"/>
          </a:ln>
        </p:spPr>
      </p:cxnSp>
      <p:sp>
        <p:nvSpPr>
          <p:cNvPr id="508" name="Google Shape;508;g339670979e6_0_1697"/>
          <p:cNvSpPr txBox="1">
            <a:spLocks noGrp="1"/>
          </p:cNvSpPr>
          <p:nvPr>
            <p:ph type="body" idx="2"/>
          </p:nvPr>
        </p:nvSpPr>
        <p:spPr>
          <a:xfrm>
            <a:off x="838200" y="1917700"/>
            <a:ext cx="4260600" cy="3627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lt1"/>
              </a:buClr>
              <a:buSzPts val="2000"/>
              <a:buFont typeface="Arial"/>
              <a:buNone/>
              <a:defRPr sz="2000" b="0" i="0" u="none" strike="noStrike" cap="none">
                <a:solidFill>
                  <a:schemeClr val="lt1"/>
                </a:solidFill>
                <a:latin typeface="Open Sans Light"/>
                <a:ea typeface="Open Sans Light"/>
                <a:cs typeface="Open Sans Light"/>
                <a:sym typeface="Open Sans Light"/>
              </a:defRPr>
            </a:lvl1pPr>
            <a:lvl2pPr marL="914400" marR="0" lvl="1"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Light"/>
                <a:ea typeface="Open Sans Light"/>
                <a:cs typeface="Open Sans Light"/>
                <a:sym typeface="Open Sans Light"/>
              </a:defRPr>
            </a:lvl2pPr>
            <a:lvl3pPr marL="1371600" marR="0" lvl="2" indent="-330200" algn="l">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Open Sans Light"/>
                <a:ea typeface="Open Sans Light"/>
                <a:cs typeface="Open Sans Light"/>
                <a:sym typeface="Open Sans Light"/>
              </a:defRPr>
            </a:lvl3pPr>
            <a:lvl4pPr marL="1828800" marR="0" lvl="3"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4pPr>
            <a:lvl5pPr marL="2286000" marR="0" lvl="4"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grpSp>
        <p:nvGrpSpPr>
          <p:cNvPr id="509" name="Google Shape;509;g339670979e6_0_1697"/>
          <p:cNvGrpSpPr/>
          <p:nvPr/>
        </p:nvGrpSpPr>
        <p:grpSpPr>
          <a:xfrm>
            <a:off x="0" y="366063"/>
            <a:ext cx="838200" cy="504376"/>
            <a:chOff x="0" y="366063"/>
            <a:chExt cx="838200" cy="504376"/>
          </a:xfrm>
        </p:grpSpPr>
        <p:pic>
          <p:nvPicPr>
            <p:cNvPr id="510" name="Google Shape;510;g339670979e6_0_1697"/>
            <p:cNvPicPr preferRelativeResize="0"/>
            <p:nvPr/>
          </p:nvPicPr>
          <p:blipFill rotWithShape="1">
            <a:blip r:embed="rId2">
              <a:alphaModFix/>
            </a:blip>
            <a:srcRect/>
            <a:stretch/>
          </p:blipFill>
          <p:spPr>
            <a:xfrm>
              <a:off x="522965" y="366063"/>
              <a:ext cx="315235" cy="504376"/>
            </a:xfrm>
            <a:prstGeom prst="rect">
              <a:avLst/>
            </a:prstGeom>
            <a:noFill/>
            <a:ln>
              <a:noFill/>
            </a:ln>
          </p:spPr>
        </p:pic>
        <p:pic>
          <p:nvPicPr>
            <p:cNvPr id="511" name="Google Shape;511;g339670979e6_0_1697"/>
            <p:cNvPicPr preferRelativeResize="0"/>
            <p:nvPr/>
          </p:nvPicPr>
          <p:blipFill rotWithShape="1">
            <a:blip r:embed="rId2">
              <a:alphaModFix/>
            </a:blip>
            <a:srcRect/>
            <a:stretch/>
          </p:blipFill>
          <p:spPr>
            <a:xfrm>
              <a:off x="205155" y="366063"/>
              <a:ext cx="315235" cy="504376"/>
            </a:xfrm>
            <a:prstGeom prst="rect">
              <a:avLst/>
            </a:prstGeom>
            <a:noFill/>
            <a:ln>
              <a:noFill/>
            </a:ln>
          </p:spPr>
        </p:pic>
        <p:sp>
          <p:nvSpPr>
            <p:cNvPr id="512" name="Google Shape;512;g339670979e6_0_1697"/>
            <p:cNvSpPr/>
            <p:nvPr/>
          </p:nvSpPr>
          <p:spPr>
            <a:xfrm>
              <a:off x="0" y="403226"/>
              <a:ext cx="277500" cy="428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sp>
          <p:nvSpPr>
            <p:cNvPr id="513" name="Google Shape;513;g339670979e6_0_1697"/>
            <p:cNvSpPr/>
            <p:nvPr/>
          </p:nvSpPr>
          <p:spPr>
            <a:xfrm rot="5400000">
              <a:off x="171449" y="507978"/>
              <a:ext cx="365100" cy="2064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pic>
          <p:nvPicPr>
            <p:cNvPr id="514" name="Google Shape;514;g339670979e6_0_1697"/>
            <p:cNvPicPr preferRelativeResize="0"/>
            <p:nvPr/>
          </p:nvPicPr>
          <p:blipFill rotWithShape="1">
            <a:blip r:embed="rId2">
              <a:alphaModFix/>
            </a:blip>
            <a:srcRect/>
            <a:stretch/>
          </p:blipFill>
          <p:spPr>
            <a:xfrm>
              <a:off x="365568" y="366063"/>
              <a:ext cx="315235" cy="504376"/>
            </a:xfrm>
            <a:prstGeom prst="rect">
              <a:avLst/>
            </a:prstGeom>
            <a:noFill/>
            <a:ln>
              <a:noFill/>
            </a:ln>
          </p:spPr>
        </p:pic>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 LOGO">
  <p:cSld name="Title Only">
    <p:spTree>
      <p:nvGrpSpPr>
        <p:cNvPr id="1" name="Shape 515"/>
        <p:cNvGrpSpPr/>
        <p:nvPr/>
      </p:nvGrpSpPr>
      <p:grpSpPr>
        <a:xfrm>
          <a:off x="0" y="0"/>
          <a:ext cx="0" cy="0"/>
          <a:chOff x="0" y="0"/>
          <a:chExt cx="0" cy="0"/>
        </a:xfrm>
      </p:grpSpPr>
      <p:sp>
        <p:nvSpPr>
          <p:cNvPr id="516" name="Google Shape;516;g339670979e6_0_17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517" name="Google Shape;517;g339670979e6_0_1711"/>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518" name="Google Shape;518;g339670979e6_0_1711"/>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19" name="Google Shape;519;g339670979e6_0_1711" descr="A black and white logo&#10;&#10;Description automatically generated with medium confidence"/>
          <p:cNvPicPr preferRelativeResize="0"/>
          <p:nvPr/>
        </p:nvPicPr>
        <p:blipFill rotWithShape="1">
          <a:blip r:embed="rId2">
            <a:alphaModFix amt="10000"/>
          </a:blip>
          <a:srcRect/>
          <a:stretch/>
        </p:blipFill>
        <p:spPr>
          <a:xfrm rot="-1829749">
            <a:off x="8653589" y="-1701638"/>
            <a:ext cx="5757914" cy="4553234"/>
          </a:xfrm>
          <a:prstGeom prst="triangle">
            <a:avLst>
              <a:gd name="adj" fmla="val 45781"/>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ark Blue Title Only 1">
  <p:cSld name="Dark Blue Title Only_1">
    <p:spTree>
      <p:nvGrpSpPr>
        <p:cNvPr id="1" name="Shape 520"/>
        <p:cNvGrpSpPr/>
        <p:nvPr/>
      </p:nvGrpSpPr>
      <p:grpSpPr>
        <a:xfrm>
          <a:off x="0" y="0"/>
          <a:ext cx="0" cy="0"/>
          <a:chOff x="0" y="0"/>
          <a:chExt cx="0" cy="0"/>
        </a:xfrm>
      </p:grpSpPr>
      <p:sp>
        <p:nvSpPr>
          <p:cNvPr id="521" name="Google Shape;521;g339670979e6_0_17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522" name="Google Shape;522;g339670979e6_0_1716"/>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523" name="Google Shape;523;g339670979e6_0_1716"/>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524" name="Google Shape;524;g339670979e6_0_1716"/>
          <p:cNvCxnSpPr/>
          <p:nvPr/>
        </p:nvCxnSpPr>
        <p:spPr>
          <a:xfrm>
            <a:off x="838200" y="870438"/>
            <a:ext cx="3609000" cy="0"/>
          </a:xfrm>
          <a:prstGeom prst="straightConnector1">
            <a:avLst/>
          </a:prstGeom>
          <a:noFill/>
          <a:ln w="28575" cap="flat" cmpd="sng">
            <a:solidFill>
              <a:schemeClr val="accent2"/>
            </a:solidFill>
            <a:prstDash val="solid"/>
            <a:miter lim="800000"/>
            <a:headEnd type="none" w="sm" len="sm"/>
            <a:tailEnd type="none" w="sm" len="sm"/>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525"/>
        <p:cNvGrpSpPr/>
        <p:nvPr/>
      </p:nvGrpSpPr>
      <p:grpSpPr>
        <a:xfrm>
          <a:off x="0" y="0"/>
          <a:ext cx="0" cy="0"/>
          <a:chOff x="0" y="0"/>
          <a:chExt cx="0" cy="0"/>
        </a:xfrm>
      </p:grpSpPr>
      <p:sp>
        <p:nvSpPr>
          <p:cNvPr id="526" name="Google Shape;526;g339670979e6_0_1721"/>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27" name="Google Shape;527;g339670979e6_0_1721"/>
          <p:cNvPicPr preferRelativeResize="0"/>
          <p:nvPr/>
        </p:nvPicPr>
        <p:blipFill rotWithShape="1">
          <a:blip r:embed="rId2">
            <a:alphaModFix/>
          </a:blip>
          <a:srcRect l="8709" t="14744" r="81729" b="38845"/>
          <a:stretch/>
        </p:blipFill>
        <p:spPr>
          <a:xfrm>
            <a:off x="0" y="0"/>
            <a:ext cx="1389187" cy="3793862"/>
          </a:xfrm>
          <a:prstGeom prst="rect">
            <a:avLst/>
          </a:prstGeom>
          <a:noFill/>
          <a:ln>
            <a:noFill/>
          </a:ln>
        </p:spPr>
      </p:pic>
      <p:cxnSp>
        <p:nvCxnSpPr>
          <p:cNvPr id="528" name="Google Shape;528;g339670979e6_0_1721"/>
          <p:cNvCxnSpPr/>
          <p:nvPr/>
        </p:nvCxnSpPr>
        <p:spPr>
          <a:xfrm>
            <a:off x="838200" y="0"/>
            <a:ext cx="0" cy="870300"/>
          </a:xfrm>
          <a:prstGeom prst="straightConnector1">
            <a:avLst/>
          </a:prstGeom>
          <a:noFill/>
          <a:ln w="12700" cap="flat" cmpd="sng">
            <a:solidFill>
              <a:schemeClr val="accent3"/>
            </a:solidFill>
            <a:prstDash val="solid"/>
            <a:miter lim="800000"/>
            <a:headEnd type="none" w="sm" len="sm"/>
            <a:tailEnd type="none" w="sm" len="sm"/>
          </a:ln>
        </p:spPr>
      </p:cxnSp>
      <p:sp>
        <p:nvSpPr>
          <p:cNvPr id="529" name="Google Shape;529;g339670979e6_0_1721"/>
          <p:cNvSpPr txBox="1">
            <a:spLocks noGrp="1"/>
          </p:cNvSpPr>
          <p:nvPr>
            <p:ph type="body" idx="1"/>
          </p:nvPr>
        </p:nvSpPr>
        <p:spPr>
          <a:xfrm>
            <a:off x="838200" y="1387072"/>
            <a:ext cx="10515600" cy="47217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accent2"/>
              </a:buClr>
              <a:buSzPts val="2400"/>
              <a:buFont typeface="Arial"/>
              <a:buNone/>
              <a:defRPr sz="2400" b="0" i="0" u="none" strike="noStrike" cap="none">
                <a:solidFill>
                  <a:schemeClr val="accent2"/>
                </a:solidFill>
                <a:latin typeface="Avenir"/>
                <a:ea typeface="Avenir"/>
                <a:cs typeface="Avenir"/>
                <a:sym typeface="Avenir"/>
              </a:defRPr>
            </a:lvl1pPr>
            <a:lvl2pPr marL="914400" marR="0" lvl="1" indent="-355600" algn="l">
              <a:lnSpc>
                <a:spcPct val="90000"/>
              </a:lnSpc>
              <a:spcBef>
                <a:spcPts val="500"/>
              </a:spcBef>
              <a:spcAft>
                <a:spcPts val="0"/>
              </a:spcAft>
              <a:buClr>
                <a:schemeClr val="accent2"/>
              </a:buClr>
              <a:buSzPts val="2000"/>
              <a:buFont typeface="Arial"/>
              <a:buChar char="•"/>
              <a:defRPr sz="2000" b="0" i="0" u="none" strike="noStrike" cap="none">
                <a:solidFill>
                  <a:schemeClr val="accent2"/>
                </a:solidFill>
                <a:latin typeface="Avenir"/>
                <a:ea typeface="Avenir"/>
                <a:cs typeface="Avenir"/>
                <a:sym typeface="Avenir"/>
              </a:defRPr>
            </a:lvl2pPr>
            <a:lvl3pPr marL="1371600" marR="0" lvl="2" indent="-342900" algn="l">
              <a:lnSpc>
                <a:spcPct val="90000"/>
              </a:lnSpc>
              <a:spcBef>
                <a:spcPts val="500"/>
              </a:spcBef>
              <a:spcAft>
                <a:spcPts val="0"/>
              </a:spcAft>
              <a:buClr>
                <a:schemeClr val="accent2"/>
              </a:buClr>
              <a:buSzPts val="1800"/>
              <a:buFont typeface="Arial"/>
              <a:buChar char="•"/>
              <a:defRPr sz="1800" b="0" i="0" u="none" strike="noStrike" cap="none">
                <a:solidFill>
                  <a:schemeClr val="accent2"/>
                </a:solidFill>
                <a:latin typeface="Avenir"/>
                <a:ea typeface="Avenir"/>
                <a:cs typeface="Avenir"/>
                <a:sym typeface="Avenir"/>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530" name="Google Shape;530;g339670979e6_0_17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ark Call Out">
  <p:cSld name="Dark Call Out">
    <p:spTree>
      <p:nvGrpSpPr>
        <p:cNvPr id="1" name="Shape 531"/>
        <p:cNvGrpSpPr/>
        <p:nvPr/>
      </p:nvGrpSpPr>
      <p:grpSpPr>
        <a:xfrm>
          <a:off x="0" y="0"/>
          <a:ext cx="0" cy="0"/>
          <a:chOff x="0" y="0"/>
          <a:chExt cx="0" cy="0"/>
        </a:xfrm>
      </p:grpSpPr>
      <p:sp>
        <p:nvSpPr>
          <p:cNvPr id="532" name="Google Shape;532;g339670979e6_0_1727"/>
          <p:cNvSpPr txBox="1">
            <a:spLocks noGrp="1"/>
          </p:cNvSpPr>
          <p:nvPr>
            <p:ph type="body" idx="1"/>
          </p:nvPr>
        </p:nvSpPr>
        <p:spPr>
          <a:xfrm>
            <a:off x="0" y="5334005"/>
            <a:ext cx="12192000" cy="798900"/>
          </a:xfrm>
          <a:prstGeom prst="rect">
            <a:avLst/>
          </a:prstGeom>
          <a:solidFill>
            <a:schemeClr val="accent2"/>
          </a:solidFill>
          <a:ln>
            <a:noFill/>
          </a:ln>
        </p:spPr>
        <p:txBody>
          <a:bodyPr spcFirstLastPara="1" wrap="square" lIns="91425" tIns="45700" rIns="91425" bIns="45700" anchor="ctr" anchorCtr="0">
            <a:noAutofit/>
          </a:bodyPr>
          <a:lstStyle>
            <a:lvl1pPr marL="457200" marR="0" lvl="0" indent="-228600" algn="ctr">
              <a:lnSpc>
                <a:spcPct val="90000"/>
              </a:lnSpc>
              <a:spcBef>
                <a:spcPts val="1000"/>
              </a:spcBef>
              <a:spcAft>
                <a:spcPts val="0"/>
              </a:spcAft>
              <a:buClr>
                <a:schemeClr val="lt1"/>
              </a:buClr>
              <a:buSzPts val="2800"/>
              <a:buFont typeface="Arial"/>
              <a:buNone/>
              <a:defRPr sz="2800" b="0" i="0" u="none" strike="noStrike" cap="none">
                <a:solidFill>
                  <a:schemeClr val="lt1"/>
                </a:solidFill>
                <a:latin typeface="Avenir"/>
                <a:ea typeface="Avenir"/>
                <a:cs typeface="Avenir"/>
                <a:sym typeface="Avenir"/>
              </a:defRPr>
            </a:lvl1pPr>
            <a:lvl2pPr marL="914400" marR="0" lvl="1" indent="-228600" algn="ctr">
              <a:lnSpc>
                <a:spcPct val="90000"/>
              </a:lnSpc>
              <a:spcBef>
                <a:spcPts val="500"/>
              </a:spcBef>
              <a:spcAft>
                <a:spcPts val="0"/>
              </a:spcAft>
              <a:buClr>
                <a:schemeClr val="dk1"/>
              </a:buClr>
              <a:buSzPts val="2400"/>
              <a:buFont typeface="Arial"/>
              <a:buNone/>
              <a:defRPr sz="2400" b="0" i="0" u="none" strike="noStrike" cap="none">
                <a:solidFill>
                  <a:schemeClr val="dk1"/>
                </a:solidFill>
                <a:latin typeface="Avenir"/>
                <a:ea typeface="Avenir"/>
                <a:cs typeface="Avenir"/>
                <a:sym typeface="Avenir"/>
              </a:defRPr>
            </a:lvl2pPr>
            <a:lvl3pPr marL="1371600" marR="0" lvl="2" indent="-228600"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Avenir"/>
                <a:ea typeface="Avenir"/>
                <a:cs typeface="Avenir"/>
                <a:sym typeface="Avenir"/>
              </a:defRPr>
            </a:lvl3pPr>
            <a:lvl4pPr marL="1828800" marR="0" lvl="3" indent="-228600"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Avenir"/>
                <a:ea typeface="Avenir"/>
                <a:cs typeface="Avenir"/>
                <a:sym typeface="Avenir"/>
              </a:defRPr>
            </a:lvl4pPr>
            <a:lvl5pPr marL="2286000" marR="0" lvl="4" indent="-228600"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Avenir"/>
                <a:ea typeface="Avenir"/>
                <a:cs typeface="Avenir"/>
                <a:sym typeface="Avenir"/>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533" name="Google Shape;533;g339670979e6_0_1727"/>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534" name="Google Shape;534;g339670979e6_0_1727"/>
          <p:cNvCxnSpPr/>
          <p:nvPr/>
        </p:nvCxnSpPr>
        <p:spPr>
          <a:xfrm>
            <a:off x="0" y="5325379"/>
            <a:ext cx="12192000" cy="0"/>
          </a:xfrm>
          <a:prstGeom prst="straightConnector1">
            <a:avLst/>
          </a:prstGeom>
          <a:noFill/>
          <a:ln w="12700" cap="flat" cmpd="sng">
            <a:solidFill>
              <a:schemeClr val="accent3"/>
            </a:solidFill>
            <a:prstDash val="solid"/>
            <a:miter lim="800000"/>
            <a:headEnd type="none" w="sm" len="sm"/>
            <a:tailEnd type="none" w="sm" len="sm"/>
          </a:ln>
        </p:spPr>
      </p:cxnSp>
      <p:sp>
        <p:nvSpPr>
          <p:cNvPr id="535" name="Google Shape;535;g339670979e6_0_1727"/>
          <p:cNvSpPr txBox="1">
            <a:spLocks noGrp="1"/>
          </p:cNvSpPr>
          <p:nvPr>
            <p:ph type="body" idx="2"/>
          </p:nvPr>
        </p:nvSpPr>
        <p:spPr>
          <a:xfrm>
            <a:off x="838200" y="1387072"/>
            <a:ext cx="10515600" cy="3793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accent2"/>
              </a:buClr>
              <a:buSzPts val="2400"/>
              <a:buFont typeface="Arial"/>
              <a:buNone/>
              <a:defRPr sz="2400" b="0" i="0" u="none" strike="noStrike" cap="none">
                <a:solidFill>
                  <a:schemeClr val="accent2"/>
                </a:solidFill>
                <a:latin typeface="Avenir"/>
                <a:ea typeface="Avenir"/>
                <a:cs typeface="Avenir"/>
                <a:sym typeface="Avenir"/>
              </a:defRPr>
            </a:lvl1pPr>
            <a:lvl2pPr marL="914400" marR="0" lvl="1" indent="-355600" algn="l">
              <a:lnSpc>
                <a:spcPct val="90000"/>
              </a:lnSpc>
              <a:spcBef>
                <a:spcPts val="500"/>
              </a:spcBef>
              <a:spcAft>
                <a:spcPts val="0"/>
              </a:spcAft>
              <a:buClr>
                <a:schemeClr val="accent2"/>
              </a:buClr>
              <a:buSzPts val="2000"/>
              <a:buFont typeface="Arial"/>
              <a:buChar char="•"/>
              <a:defRPr sz="2000" b="0" i="0" u="none" strike="noStrike" cap="none">
                <a:solidFill>
                  <a:schemeClr val="accent2"/>
                </a:solidFill>
                <a:latin typeface="Avenir"/>
                <a:ea typeface="Avenir"/>
                <a:cs typeface="Avenir"/>
                <a:sym typeface="Avenir"/>
              </a:defRPr>
            </a:lvl2pPr>
            <a:lvl3pPr marL="1371600" marR="0" lvl="2" indent="-342900" algn="l">
              <a:lnSpc>
                <a:spcPct val="90000"/>
              </a:lnSpc>
              <a:spcBef>
                <a:spcPts val="500"/>
              </a:spcBef>
              <a:spcAft>
                <a:spcPts val="0"/>
              </a:spcAft>
              <a:buClr>
                <a:schemeClr val="accent2"/>
              </a:buClr>
              <a:buSzPts val="1800"/>
              <a:buFont typeface="Arial"/>
              <a:buChar char="•"/>
              <a:defRPr sz="1800" b="0" i="0" u="none" strike="noStrike" cap="none">
                <a:solidFill>
                  <a:schemeClr val="accent2"/>
                </a:solidFill>
                <a:latin typeface="Avenir"/>
                <a:ea typeface="Avenir"/>
                <a:cs typeface="Avenir"/>
                <a:sym typeface="Avenir"/>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cxnSp>
        <p:nvCxnSpPr>
          <p:cNvPr id="536" name="Google Shape;536;g339670979e6_0_1727"/>
          <p:cNvCxnSpPr/>
          <p:nvPr/>
        </p:nvCxnSpPr>
        <p:spPr>
          <a:xfrm>
            <a:off x="838200" y="0"/>
            <a:ext cx="0" cy="870300"/>
          </a:xfrm>
          <a:prstGeom prst="straightConnector1">
            <a:avLst/>
          </a:prstGeom>
          <a:noFill/>
          <a:ln w="12700" cap="flat" cmpd="sng">
            <a:solidFill>
              <a:schemeClr val="accent3"/>
            </a:solidFill>
            <a:prstDash val="solid"/>
            <a:miter lim="800000"/>
            <a:headEnd type="none" w="sm" len="sm"/>
            <a:tailEnd type="none" w="sm" len="sm"/>
          </a:ln>
        </p:spPr>
      </p:cxnSp>
      <p:pic>
        <p:nvPicPr>
          <p:cNvPr id="537" name="Google Shape;537;g339670979e6_0_1727"/>
          <p:cNvPicPr preferRelativeResize="0"/>
          <p:nvPr/>
        </p:nvPicPr>
        <p:blipFill rotWithShape="1">
          <a:blip r:embed="rId2">
            <a:alphaModFix/>
          </a:blip>
          <a:srcRect l="8709" t="14744" r="81729" b="38845"/>
          <a:stretch/>
        </p:blipFill>
        <p:spPr>
          <a:xfrm>
            <a:off x="0" y="0"/>
            <a:ext cx="1389187" cy="3793862"/>
          </a:xfrm>
          <a:prstGeom prst="rect">
            <a:avLst/>
          </a:prstGeom>
          <a:noFill/>
          <a:ln>
            <a:noFill/>
          </a:ln>
        </p:spPr>
      </p:pic>
      <p:sp>
        <p:nvSpPr>
          <p:cNvPr id="538" name="Google Shape;538;g339670979e6_0_17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ark Blue Title + Body 1 1">
  <p:cSld name="Dark Blue Title + Body_1_1">
    <p:spTree>
      <p:nvGrpSpPr>
        <p:cNvPr id="1" name="Shape 539"/>
        <p:cNvGrpSpPr/>
        <p:nvPr/>
      </p:nvGrpSpPr>
      <p:grpSpPr>
        <a:xfrm>
          <a:off x="0" y="0"/>
          <a:ext cx="0" cy="0"/>
          <a:chOff x="0" y="0"/>
          <a:chExt cx="0" cy="0"/>
        </a:xfrm>
      </p:grpSpPr>
      <p:sp>
        <p:nvSpPr>
          <p:cNvPr id="540" name="Google Shape;540;g339670979e6_0_17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541" name="Google Shape;541;g339670979e6_0_1735"/>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542" name="Google Shape;542;g339670979e6_0_1735"/>
          <p:cNvSpPr txBox="1">
            <a:spLocks noGrp="1"/>
          </p:cNvSpPr>
          <p:nvPr>
            <p:ph type="title"/>
          </p:nvPr>
        </p:nvSpPr>
        <p:spPr>
          <a:xfrm>
            <a:off x="1068575" y="365125"/>
            <a:ext cx="102852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543" name="Google Shape;543;g339670979e6_0_1735"/>
          <p:cNvCxnSpPr/>
          <p:nvPr/>
        </p:nvCxnSpPr>
        <p:spPr>
          <a:xfrm>
            <a:off x="512800" y="1252525"/>
            <a:ext cx="10883400" cy="0"/>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ark Blue Title + Body 1 1 1">
  <p:cSld name="Dark Blue Title + Body_1_1_1">
    <p:spTree>
      <p:nvGrpSpPr>
        <p:cNvPr id="1" name="Shape 544"/>
        <p:cNvGrpSpPr/>
        <p:nvPr/>
      </p:nvGrpSpPr>
      <p:grpSpPr>
        <a:xfrm>
          <a:off x="0" y="0"/>
          <a:ext cx="0" cy="0"/>
          <a:chOff x="0" y="0"/>
          <a:chExt cx="0" cy="0"/>
        </a:xfrm>
      </p:grpSpPr>
      <p:sp>
        <p:nvSpPr>
          <p:cNvPr id="545" name="Google Shape;545;g339670979e6_0_17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888D96"/>
              </a:buClr>
              <a:buSzPts val="1200"/>
              <a:buFont typeface="Open Sans Light"/>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546" name="Google Shape;546;g339670979e6_0_1740"/>
          <p:cNvSpPr txBox="1"/>
          <p:nvPr/>
        </p:nvSpPr>
        <p:spPr>
          <a:xfrm>
            <a:off x="8610601"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Light"/>
                <a:ea typeface="Open Sans Light"/>
                <a:cs typeface="Open Sans Light"/>
                <a:sym typeface="Open Sans Light"/>
              </a:rPr>
              <a:t>‹#›</a:t>
            </a:fld>
            <a:endParaRPr sz="1200" b="0" i="0" u="none" strike="noStrike" cap="none">
              <a:solidFill>
                <a:srgbClr val="888D96"/>
              </a:solidFill>
              <a:latin typeface="Open Sans Light"/>
              <a:ea typeface="Open Sans Light"/>
              <a:cs typeface="Open Sans Light"/>
              <a:sym typeface="Open Sans Light"/>
            </a:endParaRPr>
          </a:p>
        </p:txBody>
      </p:sp>
      <p:sp>
        <p:nvSpPr>
          <p:cNvPr id="547" name="Google Shape;547;g339670979e6_0_1740"/>
          <p:cNvSpPr txBox="1">
            <a:spLocks noGrp="1"/>
          </p:cNvSpPr>
          <p:nvPr>
            <p:ph type="title"/>
          </p:nvPr>
        </p:nvSpPr>
        <p:spPr>
          <a:xfrm>
            <a:off x="1068575" y="365125"/>
            <a:ext cx="102852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ark Blue Title + Body 6">
  <p:cSld name="Dark Blue Title + Body_6">
    <p:spTree>
      <p:nvGrpSpPr>
        <p:cNvPr id="1" name="Shape 548"/>
        <p:cNvGrpSpPr/>
        <p:nvPr/>
      </p:nvGrpSpPr>
      <p:grpSpPr>
        <a:xfrm>
          <a:off x="0" y="0"/>
          <a:ext cx="0" cy="0"/>
          <a:chOff x="0" y="0"/>
          <a:chExt cx="0" cy="0"/>
        </a:xfrm>
      </p:grpSpPr>
      <p:sp>
        <p:nvSpPr>
          <p:cNvPr id="549" name="Google Shape;549;g339670979e6_0_174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550" name="Google Shape;550;g339670979e6_0_1744"/>
          <p:cNvSpPr txBox="1"/>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D96"/>
                </a:solidFill>
                <a:latin typeface="Open Sans"/>
                <a:ea typeface="Open Sans"/>
                <a:cs typeface="Open Sans"/>
                <a:sym typeface="Open Sans"/>
              </a:rPr>
              <a:t>‹#›</a:t>
            </a:fld>
            <a:endParaRPr sz="1200" b="0" i="0" u="none" strike="noStrike" cap="none">
              <a:solidFill>
                <a:srgbClr val="888D96"/>
              </a:solidFill>
              <a:latin typeface="Open Sans"/>
              <a:ea typeface="Open Sans"/>
              <a:cs typeface="Open Sans"/>
              <a:sym typeface="Open Sans"/>
            </a:endParaRPr>
          </a:p>
        </p:txBody>
      </p:sp>
      <p:sp>
        <p:nvSpPr>
          <p:cNvPr id="551" name="Google Shape;551;g339670979e6_0_1744"/>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400"/>
              <a:buFont typeface="Open Sans"/>
              <a:buNone/>
              <a:defRPr sz="2400" b="0" i="0" u="none" strike="noStrike" cap="none">
                <a:solidFill>
                  <a:schemeClr val="dk1"/>
                </a:solidFill>
                <a:latin typeface="Open Sans"/>
                <a:ea typeface="Open Sans"/>
                <a:cs typeface="Open Sans"/>
                <a:sym typeface="Open Sans"/>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cxnSp>
        <p:nvCxnSpPr>
          <p:cNvPr id="552" name="Google Shape;552;g339670979e6_0_1744"/>
          <p:cNvCxnSpPr/>
          <p:nvPr/>
        </p:nvCxnSpPr>
        <p:spPr>
          <a:xfrm>
            <a:off x="838200" y="870439"/>
            <a:ext cx="3609300" cy="0"/>
          </a:xfrm>
          <a:prstGeom prst="straightConnector1">
            <a:avLst/>
          </a:prstGeom>
          <a:noFill/>
          <a:ln w="28575" cap="flat" cmpd="sng">
            <a:solidFill>
              <a:schemeClr val="accent2"/>
            </a:solidFill>
            <a:prstDash val="solid"/>
            <a:miter lim="800000"/>
            <a:headEnd type="none" w="sm" len="sm"/>
            <a:tailEnd type="none" w="sm" len="sm"/>
          </a:ln>
        </p:spPr>
      </p:cxnSp>
      <p:sp>
        <p:nvSpPr>
          <p:cNvPr id="553" name="Google Shape;553;g339670979e6_0_1744"/>
          <p:cNvSpPr txBox="1">
            <a:spLocks noGrp="1"/>
          </p:cNvSpPr>
          <p:nvPr>
            <p:ph type="body" idx="1"/>
          </p:nvPr>
        </p:nvSpPr>
        <p:spPr>
          <a:xfrm>
            <a:off x="838200" y="1188720"/>
            <a:ext cx="10515600" cy="496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1pPr>
            <a:lvl2pPr marL="914400" marR="0" lvl="1"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2pPr>
            <a:lvl3pPr marL="1371600" marR="0" lvl="2"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4pPr>
            <a:lvl5pPr marL="2286000" marR="0" lvl="4" indent="-323850" algn="l">
              <a:lnSpc>
                <a:spcPct val="90000"/>
              </a:lnSpc>
              <a:spcBef>
                <a:spcPts val="5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3">
  <p:cSld name="Title and Content 3">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646770" y="165088"/>
            <a:ext cx="10890806" cy="13255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646770" y="1690989"/>
            <a:ext cx="10890806" cy="45720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List">
  <p:cSld name="Title and Lis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22"/>
          <p:cNvSpPr txBox="1">
            <a:spLocks noGrp="1"/>
          </p:cNvSpPr>
          <p:nvPr>
            <p:ph type="title"/>
          </p:nvPr>
        </p:nvSpPr>
        <p:spPr>
          <a:xfrm>
            <a:off x="646770" y="1077174"/>
            <a:ext cx="4097758" cy="235182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2"/>
          <p:cNvSpPr txBox="1">
            <a:spLocks noGrp="1"/>
          </p:cNvSpPr>
          <p:nvPr>
            <p:ph type="body" idx="1"/>
          </p:nvPr>
        </p:nvSpPr>
        <p:spPr>
          <a:xfrm>
            <a:off x="5524498" y="3212054"/>
            <a:ext cx="5740399" cy="10760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22"/>
          <p:cNvSpPr txBox="1">
            <a:spLocks noGrp="1"/>
          </p:cNvSpPr>
          <p:nvPr>
            <p:ph type="body" idx="2"/>
          </p:nvPr>
        </p:nvSpPr>
        <p:spPr>
          <a:xfrm>
            <a:off x="5524498" y="1590914"/>
            <a:ext cx="5740399" cy="10760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22"/>
          <p:cNvSpPr txBox="1">
            <a:spLocks noGrp="1"/>
          </p:cNvSpPr>
          <p:nvPr>
            <p:ph type="body" idx="3"/>
          </p:nvPr>
        </p:nvSpPr>
        <p:spPr>
          <a:xfrm>
            <a:off x="5524493" y="4858694"/>
            <a:ext cx="5740399" cy="10760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22"/>
          <p:cNvSpPr txBox="1">
            <a:spLocks noGrp="1"/>
          </p:cNvSpPr>
          <p:nvPr>
            <p:ph type="body" idx="4"/>
          </p:nvPr>
        </p:nvSpPr>
        <p:spPr>
          <a:xfrm>
            <a:off x="5524495" y="1137752"/>
            <a:ext cx="5740399" cy="4209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00"/>
              <a:buNone/>
              <a:defRPr sz="23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22"/>
          <p:cNvSpPr txBox="1">
            <a:spLocks noGrp="1"/>
          </p:cNvSpPr>
          <p:nvPr>
            <p:ph type="body" idx="5"/>
          </p:nvPr>
        </p:nvSpPr>
        <p:spPr>
          <a:xfrm>
            <a:off x="5524494" y="2770482"/>
            <a:ext cx="5740399" cy="4209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00"/>
              <a:buNone/>
              <a:defRPr sz="23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22"/>
          <p:cNvSpPr txBox="1">
            <a:spLocks noGrp="1"/>
          </p:cNvSpPr>
          <p:nvPr>
            <p:ph type="body" idx="6"/>
          </p:nvPr>
        </p:nvSpPr>
        <p:spPr>
          <a:xfrm>
            <a:off x="5524493" y="4403212"/>
            <a:ext cx="5740399" cy="4209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00"/>
              <a:buNone/>
              <a:defRPr sz="23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image" Target="../media/image8.png"/><Relationship Id="rId5" Type="http://schemas.openxmlformats.org/officeDocument/2006/relationships/slideLayout" Target="../slideLayouts/slideLayout17.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theme" Target="../theme/theme2.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199" y="165088"/>
            <a:ext cx="10515600" cy="1325563"/>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199" y="1681834"/>
            <a:ext cx="10515600" cy="398417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g339670979e6_0_12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D96"/>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pic>
        <p:nvPicPr>
          <p:cNvPr id="72" name="Google Shape;72;g339670979e6_0_1266"/>
          <p:cNvPicPr preferRelativeResize="0"/>
          <p:nvPr/>
        </p:nvPicPr>
        <p:blipFill rotWithShape="1">
          <a:blip r:embed="rId58">
            <a:alphaModFix/>
          </a:blip>
          <a:srcRect/>
          <a:stretch/>
        </p:blipFill>
        <p:spPr>
          <a:xfrm>
            <a:off x="11566938" y="6305551"/>
            <a:ext cx="371860" cy="3220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xd.adobe.com/view/19c34f93-4e27-48ba-a0df-15a0fd30a05d-4c90/?fullscreen" TargetMode="External"/><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9" Type="http://schemas.openxmlformats.org/officeDocument/2006/relationships/image" Target="../media/image34.png"/><Relationship Id="rId21" Type="http://schemas.openxmlformats.org/officeDocument/2006/relationships/image" Target="../media/image83.png"/><Relationship Id="rId34" Type="http://schemas.openxmlformats.org/officeDocument/2006/relationships/image" Target="../media/image96.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png"/><Relationship Id="rId33" Type="http://schemas.openxmlformats.org/officeDocument/2006/relationships/image" Target="../media/image95.png"/><Relationship Id="rId38" Type="http://schemas.openxmlformats.org/officeDocument/2006/relationships/image" Target="../media/image100.png"/><Relationship Id="rId2" Type="http://schemas.openxmlformats.org/officeDocument/2006/relationships/notesSlide" Target="../notesSlides/notesSlide24.xml"/><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png"/><Relationship Id="rId32" Type="http://schemas.openxmlformats.org/officeDocument/2006/relationships/image" Target="../media/image94.png"/><Relationship Id="rId37" Type="http://schemas.openxmlformats.org/officeDocument/2006/relationships/image" Target="../media/image99.png"/><Relationship Id="rId40" Type="http://schemas.openxmlformats.org/officeDocument/2006/relationships/image" Target="../media/image101.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90.png"/><Relationship Id="rId36" Type="http://schemas.openxmlformats.org/officeDocument/2006/relationships/image" Target="../media/image98.png"/><Relationship Id="rId10" Type="http://schemas.openxmlformats.org/officeDocument/2006/relationships/image" Target="../media/image72.png"/><Relationship Id="rId19" Type="http://schemas.openxmlformats.org/officeDocument/2006/relationships/image" Target="../media/image81.png"/><Relationship Id="rId31" Type="http://schemas.openxmlformats.org/officeDocument/2006/relationships/image" Target="../media/image93.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png"/><Relationship Id="rId30" Type="http://schemas.openxmlformats.org/officeDocument/2006/relationships/image" Target="../media/image92.png"/><Relationship Id="rId35" Type="http://schemas.openxmlformats.org/officeDocument/2006/relationships/image" Target="../media/image97.png"/><Relationship Id="rId8" Type="http://schemas.openxmlformats.org/officeDocument/2006/relationships/image" Target="../media/image70.png"/><Relationship Id="rId3"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
          <p:cNvSpPr txBox="1">
            <a:spLocks noGrp="1"/>
          </p:cNvSpPr>
          <p:nvPr>
            <p:ph type="ctrTitle"/>
          </p:nvPr>
        </p:nvSpPr>
        <p:spPr>
          <a:xfrm>
            <a:off x="774700" y="1452863"/>
            <a:ext cx="10642500" cy="23877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6000"/>
              <a:buFont typeface="Arial"/>
              <a:buNone/>
            </a:pPr>
            <a:r>
              <a:rPr lang="en-US" sz="3411" dirty="0">
                <a:solidFill>
                  <a:srgbClr val="3BA40F"/>
                </a:solidFill>
              </a:rPr>
              <a:t>How to Leverage AI to Determine MRO/Spare Parts Criticality and Stocking Strategies	</a:t>
            </a:r>
            <a:endParaRPr sz="3411" dirty="0">
              <a:solidFill>
                <a:srgbClr val="3BA40F"/>
              </a:solidFill>
            </a:endParaRPr>
          </a:p>
        </p:txBody>
      </p:sp>
      <p:sp>
        <p:nvSpPr>
          <p:cNvPr id="559" name="Google Shape;559;p2"/>
          <p:cNvSpPr txBox="1">
            <a:spLocks noGrp="1"/>
          </p:cNvSpPr>
          <p:nvPr>
            <p:ph type="subTitle" idx="1"/>
          </p:nvPr>
        </p:nvSpPr>
        <p:spPr>
          <a:xfrm>
            <a:off x="1524000" y="3906838"/>
            <a:ext cx="9144000" cy="16557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0"/>
              </a:spcBef>
              <a:spcAft>
                <a:spcPts val="0"/>
              </a:spcAft>
              <a:buClr>
                <a:schemeClr val="dk1"/>
              </a:buClr>
              <a:buSzPct val="100000"/>
              <a:buNone/>
            </a:pPr>
            <a:endParaRPr dirty="0"/>
          </a:p>
          <a:p>
            <a:pPr marL="0" lvl="0" indent="0" algn="ctr" rtl="0">
              <a:lnSpc>
                <a:spcPct val="90000"/>
              </a:lnSpc>
              <a:spcBef>
                <a:spcPts val="0"/>
              </a:spcBef>
              <a:spcAft>
                <a:spcPts val="0"/>
              </a:spcAft>
              <a:buClr>
                <a:schemeClr val="dk1"/>
              </a:buClr>
              <a:buSzPct val="100000"/>
              <a:buNone/>
            </a:pPr>
            <a:r>
              <a:rPr lang="en-US" dirty="0"/>
              <a:t>Jeromy Risner</a:t>
            </a:r>
            <a:endParaRPr dirty="0"/>
          </a:p>
          <a:p>
            <a:pPr marL="0" lvl="0" indent="0" algn="ctr" rtl="0">
              <a:lnSpc>
                <a:spcPct val="90000"/>
              </a:lnSpc>
              <a:spcBef>
                <a:spcPts val="1000"/>
              </a:spcBef>
              <a:spcAft>
                <a:spcPts val="0"/>
              </a:spcAft>
              <a:buClr>
                <a:schemeClr val="dk1"/>
              </a:buClr>
              <a:buSzPct val="100000"/>
              <a:buNone/>
            </a:pPr>
            <a:r>
              <a:rPr lang="en-US" dirty="0"/>
              <a:t>Director, Solution Engineering</a:t>
            </a:r>
            <a:endParaRPr dirty="0"/>
          </a:p>
          <a:p>
            <a:pPr marL="0" lvl="0" indent="0" algn="ctr" rtl="0">
              <a:lnSpc>
                <a:spcPct val="90000"/>
              </a:lnSpc>
              <a:spcBef>
                <a:spcPts val="1000"/>
              </a:spcBef>
              <a:spcAft>
                <a:spcPts val="0"/>
              </a:spcAft>
              <a:buClr>
                <a:schemeClr val="dk1"/>
              </a:buClr>
              <a:buSzPct val="137149"/>
              <a:buNone/>
            </a:pPr>
            <a:r>
              <a:rPr lang="en-US" sz="1749" i="1" dirty="0"/>
              <a:t>Maintenance and Reliability Professional</a:t>
            </a:r>
            <a:endParaRPr sz="1749" i="1" dirty="0"/>
          </a:p>
          <a:p>
            <a:pPr marL="0" lvl="0" indent="0" algn="ctr" rtl="0">
              <a:lnSpc>
                <a:spcPct val="90000"/>
              </a:lnSpc>
              <a:spcBef>
                <a:spcPts val="1000"/>
              </a:spcBef>
              <a:spcAft>
                <a:spcPts val="0"/>
              </a:spcAft>
              <a:buClr>
                <a:schemeClr val="dk1"/>
              </a:buClr>
              <a:buSzPct val="100000"/>
              <a:buNone/>
            </a:pPr>
            <a:r>
              <a:rPr lang="en-US" dirty="0"/>
              <a:t>Verusen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
          <p:cNvSpPr txBox="1">
            <a:spLocks noGrp="1"/>
          </p:cNvSpPr>
          <p:nvPr>
            <p:ph type="title"/>
          </p:nvPr>
        </p:nvSpPr>
        <p:spPr>
          <a:xfrm>
            <a:off x="838199" y="368288"/>
            <a:ext cx="105156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Arial"/>
              <a:buNone/>
            </a:pPr>
            <a:r>
              <a:rPr lang="en-US"/>
              <a:t>Criticality methods</a:t>
            </a:r>
            <a:endParaRPr/>
          </a:p>
        </p:txBody>
      </p:sp>
      <p:sp>
        <p:nvSpPr>
          <p:cNvPr id="642" name="Google Shape;642;p6"/>
          <p:cNvSpPr txBox="1"/>
          <p:nvPr/>
        </p:nvSpPr>
        <p:spPr>
          <a:xfrm>
            <a:off x="327750" y="5986463"/>
            <a:ext cx="11841300" cy="5223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50000"/>
              </a:lnSpc>
              <a:spcBef>
                <a:spcPts val="1000"/>
              </a:spcBef>
              <a:spcAft>
                <a:spcPts val="0"/>
              </a:spcAft>
              <a:buNone/>
            </a:pPr>
            <a:r>
              <a:rPr lang="en-US" sz="2200">
                <a:solidFill>
                  <a:srgbClr val="000000"/>
                </a:solidFill>
              </a:rPr>
              <a:t>Binary</a:t>
            </a:r>
            <a:r>
              <a:rPr lang="en-US" sz="2200"/>
              <a:t>     </a:t>
            </a:r>
            <a:r>
              <a:rPr lang="en-US" sz="2200">
                <a:solidFill>
                  <a:srgbClr val="000000"/>
                </a:solidFill>
              </a:rPr>
              <a:t>•</a:t>
            </a:r>
            <a:r>
              <a:rPr lang="en-US" sz="2200"/>
              <a:t>     </a:t>
            </a:r>
            <a:r>
              <a:rPr lang="en-US" sz="2200">
                <a:solidFill>
                  <a:srgbClr val="000000"/>
                </a:solidFill>
              </a:rPr>
              <a:t>Emotional</a:t>
            </a:r>
            <a:r>
              <a:rPr lang="en-US" sz="2200"/>
              <a:t>     </a:t>
            </a:r>
            <a:r>
              <a:rPr lang="en-US" sz="2200">
                <a:solidFill>
                  <a:srgbClr val="000000"/>
                </a:solidFill>
              </a:rPr>
              <a:t>•	  Lack of Process</a:t>
            </a:r>
            <a:r>
              <a:rPr lang="en-US" sz="2200"/>
              <a:t>    </a:t>
            </a:r>
            <a:r>
              <a:rPr lang="en-US" sz="2200">
                <a:solidFill>
                  <a:srgbClr val="000000"/>
                </a:solidFill>
              </a:rPr>
              <a:t>•</a:t>
            </a:r>
            <a:r>
              <a:rPr lang="en-US" sz="2200"/>
              <a:t>    </a:t>
            </a:r>
            <a:r>
              <a:rPr lang="en-US" sz="2200">
                <a:solidFill>
                  <a:srgbClr val="000000"/>
                </a:solidFill>
              </a:rPr>
              <a:t>Siloed Decisioning</a:t>
            </a:r>
            <a:r>
              <a:rPr lang="en-US" sz="2200"/>
              <a:t>    </a:t>
            </a:r>
            <a:r>
              <a:rPr lang="en-US" sz="2200">
                <a:solidFill>
                  <a:srgbClr val="000000"/>
                </a:solidFill>
              </a:rPr>
              <a:t>•</a:t>
            </a:r>
            <a:r>
              <a:rPr lang="en-US" sz="2200"/>
              <a:t>    </a:t>
            </a:r>
            <a:r>
              <a:rPr lang="en-US" sz="2200">
                <a:solidFill>
                  <a:srgbClr val="000000"/>
                </a:solidFill>
              </a:rPr>
              <a:t>Outdated Data</a:t>
            </a:r>
            <a:endParaRPr sz="2200">
              <a:solidFill>
                <a:srgbClr val="000000"/>
              </a:solidFill>
            </a:endParaRPr>
          </a:p>
        </p:txBody>
      </p:sp>
      <p:sp>
        <p:nvSpPr>
          <p:cNvPr id="643" name="Google Shape;643;p6"/>
          <p:cNvSpPr txBox="1"/>
          <p:nvPr/>
        </p:nvSpPr>
        <p:spPr>
          <a:xfrm>
            <a:off x="2136525" y="4065550"/>
            <a:ext cx="2558100" cy="1302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Checklist</a:t>
            </a:r>
            <a:endParaRPr sz="2200" b="1" i="0" u="none" strike="noStrike" cap="none">
              <a:solidFill>
                <a:schemeClr val="dk1"/>
              </a:solidFill>
            </a:endParaRPr>
          </a:p>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New part</a:t>
            </a:r>
            <a:endParaRPr sz="2200" b="1" i="0" u="none" strike="noStrike" cap="none">
              <a:solidFill>
                <a:schemeClr val="dk1"/>
              </a:solidFill>
            </a:endParaRPr>
          </a:p>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Periodic review</a:t>
            </a:r>
            <a:endParaRPr sz="2200" b="1" i="0" u="none" strike="noStrike" cap="none">
              <a:solidFill>
                <a:schemeClr val="dk1"/>
              </a:solidFill>
            </a:endParaRPr>
          </a:p>
        </p:txBody>
      </p:sp>
      <p:sp>
        <p:nvSpPr>
          <p:cNvPr id="644" name="Google Shape;644;p6"/>
          <p:cNvSpPr txBox="1"/>
          <p:nvPr/>
        </p:nvSpPr>
        <p:spPr>
          <a:xfrm>
            <a:off x="4787950" y="4065550"/>
            <a:ext cx="2558100" cy="1302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Binary</a:t>
            </a:r>
            <a:endParaRPr sz="2200" b="1" i="0" u="none" strike="noStrike" cap="none">
              <a:solidFill>
                <a:schemeClr val="dk1"/>
              </a:solidFill>
            </a:endParaRPr>
          </a:p>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Checkbox in ERP/EAM</a:t>
            </a:r>
            <a:endParaRPr sz="2200" b="1" i="0" u="none" strike="noStrike" cap="none">
              <a:solidFill>
                <a:schemeClr val="dk1"/>
              </a:solidFill>
            </a:endParaRPr>
          </a:p>
        </p:txBody>
      </p:sp>
      <p:sp>
        <p:nvSpPr>
          <p:cNvPr id="645" name="Google Shape;645;p6"/>
          <p:cNvSpPr txBox="1"/>
          <p:nvPr/>
        </p:nvSpPr>
        <p:spPr>
          <a:xfrm>
            <a:off x="7588488" y="4066900"/>
            <a:ext cx="2558100" cy="1302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Best of Breed</a:t>
            </a:r>
            <a:endParaRPr sz="2200" b="1" i="0" u="none" strike="noStrike" cap="none">
              <a:solidFill>
                <a:schemeClr val="dk1"/>
              </a:solidFill>
            </a:endParaRPr>
          </a:p>
          <a:p>
            <a:pPr marL="0" marR="0" lvl="0" indent="0" algn="ctr" rtl="0">
              <a:lnSpc>
                <a:spcPct val="115000"/>
              </a:lnSpc>
              <a:spcBef>
                <a:spcPts val="0"/>
              </a:spcBef>
              <a:spcAft>
                <a:spcPts val="0"/>
              </a:spcAft>
              <a:buClr>
                <a:srgbClr val="000000"/>
              </a:buClr>
              <a:buSzPts val="2200"/>
              <a:buFont typeface="Arial"/>
              <a:buNone/>
            </a:pPr>
            <a:r>
              <a:rPr lang="en-US" sz="2200" b="1" i="0" u="none" strike="noStrike" cap="none">
                <a:solidFill>
                  <a:schemeClr val="dk1"/>
                </a:solidFill>
              </a:rPr>
              <a:t>Automation</a:t>
            </a:r>
            <a:endParaRPr sz="2200" b="1">
              <a:solidFill>
                <a:schemeClr val="dk1"/>
              </a:solidFill>
            </a:endParaRPr>
          </a:p>
          <a:p>
            <a:pPr marL="0" marR="0" lvl="0" indent="0" algn="ctr" rtl="0">
              <a:lnSpc>
                <a:spcPct val="115000"/>
              </a:lnSpc>
              <a:spcBef>
                <a:spcPts val="0"/>
              </a:spcBef>
              <a:spcAft>
                <a:spcPts val="0"/>
              </a:spcAft>
              <a:buClr>
                <a:srgbClr val="000000"/>
              </a:buClr>
              <a:buSzPts val="2200"/>
              <a:buFont typeface="Arial"/>
              <a:buNone/>
            </a:pPr>
            <a:r>
              <a:rPr lang="en-US" sz="2200" b="1">
                <a:solidFill>
                  <a:schemeClr val="dk1"/>
                </a:solidFill>
              </a:rPr>
              <a:t>Continuous</a:t>
            </a:r>
            <a:endParaRPr sz="2200" b="1" i="0" u="none" strike="noStrike" cap="none">
              <a:solidFill>
                <a:schemeClr val="dk1"/>
              </a:solidFill>
            </a:endParaRPr>
          </a:p>
        </p:txBody>
      </p:sp>
      <p:pic>
        <p:nvPicPr>
          <p:cNvPr id="646" name="Google Shape;646;p6"/>
          <p:cNvPicPr preferRelativeResize="0"/>
          <p:nvPr/>
        </p:nvPicPr>
        <p:blipFill rotWithShape="1">
          <a:blip r:embed="rId3">
            <a:alphaModFix/>
          </a:blip>
          <a:srcRect/>
          <a:stretch/>
        </p:blipFill>
        <p:spPr>
          <a:xfrm>
            <a:off x="2500979" y="2155565"/>
            <a:ext cx="1829192" cy="1832435"/>
          </a:xfrm>
          <a:prstGeom prst="rect">
            <a:avLst/>
          </a:prstGeom>
          <a:noFill/>
          <a:ln>
            <a:noFill/>
          </a:ln>
        </p:spPr>
      </p:pic>
      <p:pic>
        <p:nvPicPr>
          <p:cNvPr id="647" name="Google Shape;647;p6"/>
          <p:cNvPicPr preferRelativeResize="0"/>
          <p:nvPr/>
        </p:nvPicPr>
        <p:blipFill rotWithShape="1">
          <a:blip r:embed="rId4">
            <a:alphaModFix/>
          </a:blip>
          <a:srcRect/>
          <a:stretch/>
        </p:blipFill>
        <p:spPr>
          <a:xfrm>
            <a:off x="5160400" y="2156926"/>
            <a:ext cx="1871218" cy="1832425"/>
          </a:xfrm>
          <a:prstGeom prst="rect">
            <a:avLst/>
          </a:prstGeom>
          <a:noFill/>
          <a:ln>
            <a:noFill/>
          </a:ln>
        </p:spPr>
      </p:pic>
      <p:pic>
        <p:nvPicPr>
          <p:cNvPr id="648" name="Google Shape;648;p6"/>
          <p:cNvPicPr preferRelativeResize="0"/>
          <p:nvPr/>
        </p:nvPicPr>
        <p:blipFill rotWithShape="1">
          <a:blip r:embed="rId5">
            <a:alphaModFix/>
          </a:blip>
          <a:srcRect/>
          <a:stretch/>
        </p:blipFill>
        <p:spPr>
          <a:xfrm>
            <a:off x="7861850" y="2155575"/>
            <a:ext cx="1871224" cy="18351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32d5174dff0_0_113"/>
          <p:cNvSpPr txBox="1">
            <a:spLocks noGrp="1"/>
          </p:cNvSpPr>
          <p:nvPr>
            <p:ph type="title"/>
          </p:nvPr>
        </p:nvSpPr>
        <p:spPr>
          <a:xfrm>
            <a:off x="838199" y="368288"/>
            <a:ext cx="105156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Arial"/>
              <a:buNone/>
            </a:pPr>
            <a:r>
              <a:rPr lang="en-US"/>
              <a:t>Sample logic</a:t>
            </a:r>
            <a:endParaRPr/>
          </a:p>
        </p:txBody>
      </p:sp>
      <p:sp>
        <p:nvSpPr>
          <p:cNvPr id="654" name="Google Shape;654;g32d5174dff0_0_113"/>
          <p:cNvSpPr/>
          <p:nvPr/>
        </p:nvSpPr>
        <p:spPr>
          <a:xfrm rot="5400000">
            <a:off x="10495056" y="5263284"/>
            <a:ext cx="309600" cy="6606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5" name="Google Shape;655;g32d5174dff0_0_113"/>
          <p:cNvSpPr/>
          <p:nvPr/>
        </p:nvSpPr>
        <p:spPr>
          <a:xfrm rot="10800000" flipH="1">
            <a:off x="3283018" y="4827562"/>
            <a:ext cx="5862900" cy="977700"/>
          </a:xfrm>
          <a:prstGeom prst="bentArrow">
            <a:avLst>
              <a:gd name="adj1" fmla="val 15303"/>
              <a:gd name="adj2" fmla="val 21229"/>
              <a:gd name="adj3" fmla="val 17458"/>
              <a:gd name="adj4" fmla="val 4375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g32d5174dff0_0_113"/>
          <p:cNvSpPr/>
          <p:nvPr/>
        </p:nvSpPr>
        <p:spPr>
          <a:xfrm rot="10800000" flipH="1">
            <a:off x="4941434" y="4826355"/>
            <a:ext cx="4204800" cy="977700"/>
          </a:xfrm>
          <a:prstGeom prst="bentArrow">
            <a:avLst>
              <a:gd name="adj1" fmla="val 15303"/>
              <a:gd name="adj2" fmla="val 21229"/>
              <a:gd name="adj3" fmla="val 17458"/>
              <a:gd name="adj4" fmla="val 4375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g32d5174dff0_0_113"/>
          <p:cNvSpPr/>
          <p:nvPr/>
        </p:nvSpPr>
        <p:spPr>
          <a:xfrm rot="5400000">
            <a:off x="4861941" y="2276874"/>
            <a:ext cx="273900" cy="22797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8" name="Google Shape;658;g32d5174dff0_0_113"/>
          <p:cNvSpPr/>
          <p:nvPr/>
        </p:nvSpPr>
        <p:spPr>
          <a:xfrm rot="5400000">
            <a:off x="4810690" y="1191481"/>
            <a:ext cx="273900" cy="22797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9" name="Google Shape;659;g32d5174dff0_0_113"/>
          <p:cNvSpPr/>
          <p:nvPr/>
        </p:nvSpPr>
        <p:spPr>
          <a:xfrm rot="-5400000">
            <a:off x="7362010" y="4141746"/>
            <a:ext cx="309600" cy="6606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0" name="Google Shape;660;g32d5174dff0_0_113"/>
          <p:cNvSpPr/>
          <p:nvPr/>
        </p:nvSpPr>
        <p:spPr>
          <a:xfrm rot="-5400000">
            <a:off x="7362010" y="3061168"/>
            <a:ext cx="309600" cy="6606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1" name="Google Shape;661;g32d5174dff0_0_113"/>
          <p:cNvSpPr/>
          <p:nvPr/>
        </p:nvSpPr>
        <p:spPr>
          <a:xfrm rot="-5400000">
            <a:off x="7362010" y="1980590"/>
            <a:ext cx="309600" cy="6606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2" name="Google Shape;662;g32d5174dff0_0_113"/>
          <p:cNvSpPr/>
          <p:nvPr/>
        </p:nvSpPr>
        <p:spPr>
          <a:xfrm>
            <a:off x="7669900" y="1895129"/>
            <a:ext cx="1276200" cy="8658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“A”</a:t>
            </a:r>
            <a:endParaRPr sz="1295"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Asset?</a:t>
            </a:r>
            <a:endParaRPr sz="1295" b="0" i="0" u="none" strike="noStrike" cap="none">
              <a:solidFill>
                <a:srgbClr val="000000"/>
              </a:solidFill>
              <a:latin typeface="Arial"/>
              <a:ea typeface="Arial"/>
              <a:cs typeface="Arial"/>
              <a:sym typeface="Arial"/>
            </a:endParaRPr>
          </a:p>
        </p:txBody>
      </p:sp>
      <p:sp>
        <p:nvSpPr>
          <p:cNvPr id="663" name="Google Shape;663;g32d5174dff0_0_113"/>
          <p:cNvSpPr/>
          <p:nvPr/>
        </p:nvSpPr>
        <p:spPr>
          <a:xfrm rot="5400000">
            <a:off x="5668494" y="4156824"/>
            <a:ext cx="309600" cy="6606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4" name="Google Shape;664;g32d5174dff0_0_113"/>
          <p:cNvSpPr/>
          <p:nvPr/>
        </p:nvSpPr>
        <p:spPr>
          <a:xfrm>
            <a:off x="4379915" y="4054139"/>
            <a:ext cx="1276200" cy="8658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Price</a:t>
            </a:r>
            <a:endParaRPr sz="1295"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&lt; $250?</a:t>
            </a:r>
            <a:endParaRPr sz="1295" b="0" i="0" u="none" strike="noStrike" cap="none">
              <a:solidFill>
                <a:srgbClr val="000000"/>
              </a:solidFill>
              <a:latin typeface="Arial"/>
              <a:ea typeface="Arial"/>
              <a:cs typeface="Arial"/>
              <a:sym typeface="Arial"/>
            </a:endParaRPr>
          </a:p>
        </p:txBody>
      </p:sp>
      <p:sp>
        <p:nvSpPr>
          <p:cNvPr id="665" name="Google Shape;665;g32d5174dff0_0_113"/>
          <p:cNvSpPr/>
          <p:nvPr/>
        </p:nvSpPr>
        <p:spPr>
          <a:xfrm rot="5400000">
            <a:off x="4027403" y="4156824"/>
            <a:ext cx="309600" cy="6606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6" name="Google Shape;666;g32d5174dff0_0_113"/>
          <p:cNvSpPr/>
          <p:nvPr/>
        </p:nvSpPr>
        <p:spPr>
          <a:xfrm>
            <a:off x="2708277" y="4058766"/>
            <a:ext cx="1276200" cy="8658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Fast?</a:t>
            </a:r>
            <a:endParaRPr sz="1400" b="0" i="0" u="none" strike="noStrike" cap="none">
              <a:solidFill>
                <a:srgbClr val="000000"/>
              </a:solidFill>
              <a:latin typeface="Arial"/>
              <a:ea typeface="Arial"/>
              <a:cs typeface="Arial"/>
              <a:sym typeface="Arial"/>
            </a:endParaRPr>
          </a:p>
        </p:txBody>
      </p:sp>
      <p:sp>
        <p:nvSpPr>
          <p:cNvPr id="667" name="Google Shape;667;g32d5174dff0_0_113"/>
          <p:cNvSpPr/>
          <p:nvPr/>
        </p:nvSpPr>
        <p:spPr>
          <a:xfrm rot="10800000">
            <a:off x="3207971" y="3700995"/>
            <a:ext cx="276900" cy="4995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8" name="Google Shape;668;g32d5174dff0_0_113"/>
          <p:cNvSpPr/>
          <p:nvPr/>
        </p:nvSpPr>
        <p:spPr>
          <a:xfrm>
            <a:off x="2710357" y="2976947"/>
            <a:ext cx="1276200" cy="8658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Capital</a:t>
            </a:r>
            <a:endParaRPr sz="1295"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Spare?</a:t>
            </a:r>
            <a:endParaRPr sz="1295" b="0" i="0" u="none" strike="noStrike" cap="none">
              <a:solidFill>
                <a:srgbClr val="000000"/>
              </a:solidFill>
              <a:latin typeface="Arial"/>
              <a:ea typeface="Arial"/>
              <a:cs typeface="Arial"/>
              <a:sym typeface="Arial"/>
            </a:endParaRPr>
          </a:p>
        </p:txBody>
      </p:sp>
      <p:sp>
        <p:nvSpPr>
          <p:cNvPr id="669" name="Google Shape;669;g32d5174dff0_0_113"/>
          <p:cNvSpPr/>
          <p:nvPr/>
        </p:nvSpPr>
        <p:spPr>
          <a:xfrm rot="10800000">
            <a:off x="3207971" y="2613271"/>
            <a:ext cx="276900" cy="4995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70" name="Google Shape;670;g32d5174dff0_0_113"/>
          <p:cNvSpPr/>
          <p:nvPr/>
        </p:nvSpPr>
        <p:spPr>
          <a:xfrm>
            <a:off x="2710357" y="1895129"/>
            <a:ext cx="1276200" cy="8658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020" b="1" i="0" u="none" strike="noStrike" cap="none">
                <a:solidFill>
                  <a:srgbClr val="FFFFFF"/>
                </a:solidFill>
                <a:latin typeface="Arial"/>
                <a:ea typeface="Arial"/>
                <a:cs typeface="Arial"/>
                <a:sym typeface="Arial"/>
              </a:rPr>
              <a:t>Insurance</a:t>
            </a:r>
            <a:endParaRPr sz="119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200"/>
              <a:buFont typeface="Arial"/>
              <a:buNone/>
            </a:pPr>
            <a:r>
              <a:rPr lang="en-US" sz="1020" b="1" i="0" u="none" strike="noStrike" cap="none">
                <a:solidFill>
                  <a:srgbClr val="FFFFFF"/>
                </a:solidFill>
                <a:latin typeface="Arial"/>
                <a:ea typeface="Arial"/>
                <a:cs typeface="Arial"/>
                <a:sym typeface="Arial"/>
              </a:rPr>
              <a:t>or HSE?</a:t>
            </a:r>
            <a:endParaRPr sz="1190" b="0" i="0" u="none" strike="noStrike" cap="none">
              <a:solidFill>
                <a:srgbClr val="000000"/>
              </a:solidFill>
              <a:latin typeface="Arial"/>
              <a:ea typeface="Arial"/>
              <a:cs typeface="Arial"/>
              <a:sym typeface="Arial"/>
            </a:endParaRPr>
          </a:p>
        </p:txBody>
      </p:sp>
      <p:sp>
        <p:nvSpPr>
          <p:cNvPr id="671" name="Google Shape;671;g32d5174dff0_0_113"/>
          <p:cNvSpPr/>
          <p:nvPr/>
        </p:nvSpPr>
        <p:spPr>
          <a:xfrm>
            <a:off x="7669900" y="4058766"/>
            <a:ext cx="1276200" cy="8658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“C”</a:t>
            </a:r>
            <a:endParaRPr sz="1295"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Asset?</a:t>
            </a:r>
            <a:endParaRPr sz="1295" b="0" i="0" u="none" strike="noStrike" cap="none">
              <a:solidFill>
                <a:srgbClr val="000000"/>
              </a:solidFill>
              <a:latin typeface="Arial"/>
              <a:ea typeface="Arial"/>
              <a:cs typeface="Arial"/>
              <a:sym typeface="Arial"/>
            </a:endParaRPr>
          </a:p>
        </p:txBody>
      </p:sp>
      <p:sp>
        <p:nvSpPr>
          <p:cNvPr id="672" name="Google Shape;672;g32d5174dff0_0_113"/>
          <p:cNvSpPr/>
          <p:nvPr/>
        </p:nvSpPr>
        <p:spPr>
          <a:xfrm>
            <a:off x="7669900" y="2976947"/>
            <a:ext cx="1276200" cy="8658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“B”</a:t>
            </a:r>
            <a:endParaRPr sz="1295"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Asset?</a:t>
            </a:r>
            <a:endParaRPr sz="1295" b="0" i="0" u="none" strike="noStrike" cap="none">
              <a:solidFill>
                <a:srgbClr val="000000"/>
              </a:solidFill>
              <a:latin typeface="Arial"/>
              <a:ea typeface="Arial"/>
              <a:cs typeface="Arial"/>
              <a:sym typeface="Arial"/>
            </a:endParaRPr>
          </a:p>
        </p:txBody>
      </p:sp>
      <p:sp>
        <p:nvSpPr>
          <p:cNvPr id="673" name="Google Shape;673;g32d5174dff0_0_113"/>
          <p:cNvSpPr/>
          <p:nvPr/>
        </p:nvSpPr>
        <p:spPr>
          <a:xfrm>
            <a:off x="6311586" y="1955422"/>
            <a:ext cx="702000" cy="711000"/>
          </a:xfrm>
          <a:prstGeom prst="ellipse">
            <a:avLst/>
          </a:prstGeom>
          <a:gradFill>
            <a:gsLst>
              <a:gs pos="0">
                <a:srgbClr val="F4FBF7"/>
              </a:gs>
              <a:gs pos="74000">
                <a:srgbClr val="FF0000"/>
              </a:gs>
              <a:gs pos="83000">
                <a:srgbClr val="C00000"/>
              </a:gs>
              <a:gs pos="100000">
                <a:srgbClr val="C00000"/>
              </a:gs>
            </a:gsLst>
            <a:lin ang="5400012" scaled="0"/>
          </a:gradFill>
          <a:ln w="25400" cap="flat" cmpd="sng">
            <a:solidFill>
              <a:srgbClr val="7F7F7F"/>
            </a:solidFill>
            <a:prstDash val="solid"/>
            <a:round/>
            <a:headEnd type="none" w="sm" len="sm"/>
            <a:tailEnd type="none" w="sm" len="sm"/>
          </a:ln>
          <a:effectLst>
            <a:outerShdw blurRad="1524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74" name="Google Shape;674;g32d5174dff0_0_113"/>
          <p:cNvSpPr/>
          <p:nvPr/>
        </p:nvSpPr>
        <p:spPr>
          <a:xfrm>
            <a:off x="6311586" y="4116577"/>
            <a:ext cx="702000" cy="711000"/>
          </a:xfrm>
          <a:prstGeom prst="ellipse">
            <a:avLst/>
          </a:prstGeom>
          <a:gradFill>
            <a:gsLst>
              <a:gs pos="0">
                <a:srgbClr val="F4FBF7"/>
              </a:gs>
              <a:gs pos="74000">
                <a:srgbClr val="A6E3BC"/>
              </a:gs>
              <a:gs pos="83000">
                <a:srgbClr val="A6E3BC"/>
              </a:gs>
              <a:gs pos="100000">
                <a:srgbClr val="C4ECD2"/>
              </a:gs>
            </a:gsLst>
            <a:lin ang="5400012" scaled="0"/>
          </a:gradFill>
          <a:ln w="25400" cap="flat" cmpd="sng">
            <a:solidFill>
              <a:srgbClr val="7F7F7F"/>
            </a:solidFill>
            <a:prstDash val="solid"/>
            <a:round/>
            <a:headEnd type="none" w="sm" len="sm"/>
            <a:tailEnd type="none" w="sm" len="sm"/>
          </a:ln>
          <a:effectLst>
            <a:outerShdw blurRad="1524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171616"/>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75" name="Google Shape;675;g32d5174dff0_0_113"/>
          <p:cNvSpPr/>
          <p:nvPr/>
        </p:nvSpPr>
        <p:spPr>
          <a:xfrm>
            <a:off x="11140672" y="5238022"/>
            <a:ext cx="702000" cy="711000"/>
          </a:xfrm>
          <a:prstGeom prst="ellipse">
            <a:avLst/>
          </a:prstGeom>
          <a:gradFill>
            <a:gsLst>
              <a:gs pos="0">
                <a:srgbClr val="EFF7FF"/>
              </a:gs>
              <a:gs pos="74000">
                <a:srgbClr val="73C4FF"/>
              </a:gs>
              <a:gs pos="83000">
                <a:srgbClr val="73C4FF"/>
              </a:gs>
              <a:gs pos="100000">
                <a:srgbClr val="A2D8FE"/>
              </a:gs>
            </a:gsLst>
            <a:lin ang="5400012" scaled="0"/>
          </a:gradFill>
          <a:ln w="25400" cap="flat" cmpd="sng">
            <a:solidFill>
              <a:srgbClr val="7F7F7F"/>
            </a:solidFill>
            <a:prstDash val="solid"/>
            <a:round/>
            <a:headEnd type="none" w="sm" len="sm"/>
            <a:tailEnd type="none" w="sm" len="sm"/>
          </a:ln>
          <a:effectLst>
            <a:outerShdw blurRad="1524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171616"/>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76" name="Google Shape;676;g32d5174dff0_0_113"/>
          <p:cNvSpPr/>
          <p:nvPr/>
        </p:nvSpPr>
        <p:spPr>
          <a:xfrm>
            <a:off x="6311586" y="3036000"/>
            <a:ext cx="702000" cy="711000"/>
          </a:xfrm>
          <a:prstGeom prst="ellipse">
            <a:avLst/>
          </a:prstGeom>
          <a:gradFill>
            <a:gsLst>
              <a:gs pos="0">
                <a:srgbClr val="FFFFFF"/>
              </a:gs>
              <a:gs pos="35000">
                <a:srgbClr val="FFFFFF"/>
              </a:gs>
              <a:gs pos="100000">
                <a:srgbClr val="ED9B27"/>
              </a:gs>
            </a:gsLst>
            <a:path path="circle">
              <a:fillToRect l="50000" t="50000" r="50000" b="50000"/>
            </a:path>
            <a:tileRect/>
          </a:gradFill>
          <a:ln w="25400" cap="flat" cmpd="sng">
            <a:solidFill>
              <a:srgbClr val="7F7F7F"/>
            </a:solidFill>
            <a:prstDash val="solid"/>
            <a:round/>
            <a:headEnd type="none" w="sm" len="sm"/>
            <a:tailEnd type="none" w="sm" len="sm"/>
          </a:ln>
          <a:effectLst>
            <a:outerShdw blurRad="1524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171616"/>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77" name="Google Shape;677;g32d5174dff0_0_113"/>
          <p:cNvSpPr/>
          <p:nvPr/>
        </p:nvSpPr>
        <p:spPr>
          <a:xfrm flipH="1">
            <a:off x="8843141" y="2114045"/>
            <a:ext cx="1124100" cy="3133200"/>
          </a:xfrm>
          <a:prstGeom prst="bentArrow">
            <a:avLst>
              <a:gd name="adj1" fmla="val 15303"/>
              <a:gd name="adj2" fmla="val 21229"/>
              <a:gd name="adj3" fmla="val 17458"/>
              <a:gd name="adj4" fmla="val 4375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g32d5174dff0_0_113"/>
          <p:cNvSpPr/>
          <p:nvPr/>
        </p:nvSpPr>
        <p:spPr>
          <a:xfrm flipH="1">
            <a:off x="8843141" y="3152209"/>
            <a:ext cx="1124100" cy="2310600"/>
          </a:xfrm>
          <a:prstGeom prst="bentArrow">
            <a:avLst>
              <a:gd name="adj1" fmla="val 15303"/>
              <a:gd name="adj2" fmla="val 21229"/>
              <a:gd name="adj3" fmla="val 17458"/>
              <a:gd name="adj4" fmla="val 4375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g32d5174dff0_0_113"/>
          <p:cNvSpPr/>
          <p:nvPr/>
        </p:nvSpPr>
        <p:spPr>
          <a:xfrm flipH="1">
            <a:off x="8843141" y="4239791"/>
            <a:ext cx="1124100" cy="1223100"/>
          </a:xfrm>
          <a:prstGeom prst="bentArrow">
            <a:avLst>
              <a:gd name="adj1" fmla="val 15303"/>
              <a:gd name="adj2" fmla="val 21229"/>
              <a:gd name="adj3" fmla="val 17458"/>
              <a:gd name="adj4" fmla="val 4375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g32d5174dff0_0_113"/>
          <p:cNvSpPr/>
          <p:nvPr/>
        </p:nvSpPr>
        <p:spPr>
          <a:xfrm rot="5400000">
            <a:off x="2293120" y="1997814"/>
            <a:ext cx="309600" cy="660600"/>
          </a:xfrm>
          <a:prstGeom prst="upArrow">
            <a:avLst>
              <a:gd name="adj1" fmla="val 50000"/>
              <a:gd name="adj2" fmla="val 50000"/>
            </a:avLst>
          </a:prstGeom>
          <a:solidFill>
            <a:srgbClr val="D3EEFF"/>
          </a:solidFill>
          <a:ln w="9525" cap="flat" cmpd="sng">
            <a:solidFill>
              <a:srgbClr val="0031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1" name="Google Shape;681;g32d5174dff0_0_113"/>
          <p:cNvSpPr/>
          <p:nvPr/>
        </p:nvSpPr>
        <p:spPr>
          <a:xfrm>
            <a:off x="1196150" y="1850500"/>
            <a:ext cx="1035900" cy="997500"/>
          </a:xfrm>
          <a:prstGeom prst="ellipse">
            <a:avLst/>
          </a:prstGeom>
          <a:gradFill>
            <a:gsLst>
              <a:gs pos="0">
                <a:srgbClr val="E2E2E2"/>
              </a:gs>
              <a:gs pos="23000">
                <a:srgbClr val="E2E2E2"/>
              </a:gs>
              <a:gs pos="69000">
                <a:srgbClr val="BFBFBF"/>
              </a:gs>
              <a:gs pos="97000">
                <a:srgbClr val="B2B2B2"/>
              </a:gs>
              <a:gs pos="100000">
                <a:srgbClr val="B2B2B2"/>
              </a:gs>
            </a:gsLst>
            <a:path path="circle">
              <a:fillToRect r="100000" b="100000"/>
            </a:path>
            <a:tileRect l="-100000" t="-100000"/>
          </a:gradFill>
          <a:ln w="25400" cap="flat" cmpd="sng">
            <a:solidFill>
              <a:srgbClr val="7F7F7F"/>
            </a:solidFill>
            <a:prstDash val="solid"/>
            <a:round/>
            <a:headEnd type="none" w="sm" len="sm"/>
            <a:tailEnd type="none" w="sm" len="sm"/>
          </a:ln>
          <a:effectLst>
            <a:outerShdw blurRad="1524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Start</a:t>
            </a:r>
            <a:endParaRPr sz="1400" b="0" i="0" u="none" strike="noStrike" cap="none">
              <a:solidFill>
                <a:srgbClr val="000000"/>
              </a:solidFill>
              <a:latin typeface="Arial"/>
              <a:ea typeface="Arial"/>
              <a:cs typeface="Arial"/>
              <a:sym typeface="Arial"/>
            </a:endParaRPr>
          </a:p>
        </p:txBody>
      </p:sp>
      <p:sp>
        <p:nvSpPr>
          <p:cNvPr id="682" name="Google Shape;682;g32d5174dff0_0_113"/>
          <p:cNvSpPr txBox="1"/>
          <p:nvPr/>
        </p:nvSpPr>
        <p:spPr>
          <a:xfrm>
            <a:off x="4439470" y="1962287"/>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683" name="Google Shape;683;g32d5174dff0_0_113"/>
          <p:cNvSpPr txBox="1"/>
          <p:nvPr/>
        </p:nvSpPr>
        <p:spPr>
          <a:xfrm>
            <a:off x="2730217" y="2687208"/>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684" name="Google Shape;684;g32d5174dff0_0_113"/>
          <p:cNvSpPr txBox="1"/>
          <p:nvPr/>
        </p:nvSpPr>
        <p:spPr>
          <a:xfrm>
            <a:off x="4439469" y="3046783"/>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685" name="Google Shape;685;g32d5174dff0_0_113"/>
          <p:cNvSpPr txBox="1"/>
          <p:nvPr/>
        </p:nvSpPr>
        <p:spPr>
          <a:xfrm>
            <a:off x="3722057" y="4144566"/>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686" name="Google Shape;686;g32d5174dff0_0_113"/>
          <p:cNvSpPr txBox="1"/>
          <p:nvPr/>
        </p:nvSpPr>
        <p:spPr>
          <a:xfrm>
            <a:off x="5344515" y="4144566"/>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687" name="Google Shape;687;g32d5174dff0_0_113"/>
          <p:cNvSpPr txBox="1"/>
          <p:nvPr/>
        </p:nvSpPr>
        <p:spPr>
          <a:xfrm>
            <a:off x="8897657" y="4134878"/>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688" name="Google Shape;688;g32d5174dff0_0_113"/>
          <p:cNvSpPr txBox="1"/>
          <p:nvPr/>
        </p:nvSpPr>
        <p:spPr>
          <a:xfrm>
            <a:off x="8897657" y="3032136"/>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689" name="Google Shape;689;g32d5174dff0_0_113"/>
          <p:cNvSpPr txBox="1"/>
          <p:nvPr/>
        </p:nvSpPr>
        <p:spPr>
          <a:xfrm>
            <a:off x="8897657" y="1958613"/>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E915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p:txBody>
      </p:sp>
      <p:sp>
        <p:nvSpPr>
          <p:cNvPr id="690" name="Google Shape;690;g32d5174dff0_0_113"/>
          <p:cNvSpPr txBox="1"/>
          <p:nvPr/>
        </p:nvSpPr>
        <p:spPr>
          <a:xfrm>
            <a:off x="2734709" y="3760947"/>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691" name="Google Shape;691;g32d5174dff0_0_113"/>
          <p:cNvSpPr txBox="1"/>
          <p:nvPr/>
        </p:nvSpPr>
        <p:spPr>
          <a:xfrm>
            <a:off x="2727068" y="4941958"/>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692" name="Google Shape;692;g32d5174dff0_0_113"/>
          <p:cNvSpPr txBox="1"/>
          <p:nvPr/>
        </p:nvSpPr>
        <p:spPr>
          <a:xfrm>
            <a:off x="4379915" y="4962150"/>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693" name="Google Shape;693;g32d5174dff0_0_113"/>
          <p:cNvSpPr txBox="1"/>
          <p:nvPr/>
        </p:nvSpPr>
        <p:spPr>
          <a:xfrm>
            <a:off x="10127758" y="5209459"/>
            <a:ext cx="796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00000"/>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694" name="Google Shape;694;g32d5174dff0_0_113"/>
          <p:cNvSpPr/>
          <p:nvPr/>
        </p:nvSpPr>
        <p:spPr>
          <a:xfrm>
            <a:off x="245100" y="4883450"/>
            <a:ext cx="2701875" cy="1520550"/>
          </a:xfrm>
          <a:prstGeom prst="flowChartProcess">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700" b="1" i="0" u="none" strike="noStrike" cap="none">
                <a:solidFill>
                  <a:schemeClr val="dk1"/>
                </a:solidFill>
              </a:rPr>
              <a:t>Other Considerations:</a:t>
            </a:r>
            <a:endParaRPr sz="1700" i="0" u="none" strike="noStrike" cap="none">
              <a:solidFill>
                <a:schemeClr val="dk1"/>
              </a:solidFill>
            </a:endParaRPr>
          </a:p>
          <a:p>
            <a:pPr marL="285750" marR="0" lvl="0" indent="-304800" algn="l" rtl="0">
              <a:lnSpc>
                <a:spcPct val="100000"/>
              </a:lnSpc>
              <a:spcBef>
                <a:spcPts val="0"/>
              </a:spcBef>
              <a:spcAft>
                <a:spcPts val="0"/>
              </a:spcAft>
              <a:buClr>
                <a:schemeClr val="dk1"/>
              </a:buClr>
              <a:buSzPts val="1700"/>
              <a:buChar char="•"/>
            </a:pPr>
            <a:r>
              <a:rPr lang="en-US" sz="1700" i="0" u="none" strike="noStrike" cap="none">
                <a:solidFill>
                  <a:schemeClr val="dk1"/>
                </a:solidFill>
              </a:rPr>
              <a:t>Material Type</a:t>
            </a:r>
            <a:endParaRPr sz="1700" i="0" u="none" strike="noStrike" cap="none">
              <a:solidFill>
                <a:schemeClr val="dk1"/>
              </a:solidFill>
            </a:endParaRPr>
          </a:p>
          <a:p>
            <a:pPr marL="285750" marR="0" lvl="0" indent="-304800" algn="l" rtl="0">
              <a:lnSpc>
                <a:spcPct val="100000"/>
              </a:lnSpc>
              <a:spcBef>
                <a:spcPts val="0"/>
              </a:spcBef>
              <a:spcAft>
                <a:spcPts val="0"/>
              </a:spcAft>
              <a:buClr>
                <a:schemeClr val="dk1"/>
              </a:buClr>
              <a:buSzPts val="1700"/>
              <a:buChar char="•"/>
            </a:pPr>
            <a:r>
              <a:rPr lang="en-US" sz="1700" i="0" u="none" strike="noStrike" cap="none">
                <a:solidFill>
                  <a:schemeClr val="dk1"/>
                </a:solidFill>
              </a:rPr>
              <a:t>Specific Vendor</a:t>
            </a:r>
            <a:endParaRPr sz="1700" i="0" u="none" strike="noStrike" cap="none">
              <a:solidFill>
                <a:schemeClr val="dk1"/>
              </a:solidFill>
            </a:endParaRPr>
          </a:p>
          <a:p>
            <a:pPr marL="285750" marR="0" lvl="0" indent="-304800" algn="l" rtl="0">
              <a:lnSpc>
                <a:spcPct val="100000"/>
              </a:lnSpc>
              <a:spcBef>
                <a:spcPts val="0"/>
              </a:spcBef>
              <a:spcAft>
                <a:spcPts val="0"/>
              </a:spcAft>
              <a:buClr>
                <a:schemeClr val="dk1"/>
              </a:buClr>
              <a:buSzPts val="1700"/>
              <a:buChar char="•"/>
            </a:pPr>
            <a:r>
              <a:rPr lang="en-US" sz="1700" i="0" u="none" strike="noStrike" cap="none">
                <a:solidFill>
                  <a:schemeClr val="dk1"/>
                </a:solidFill>
              </a:rPr>
              <a:t>Supplier Risk</a:t>
            </a:r>
            <a:endParaRPr sz="1700" i="0" u="none" strike="noStrike" cap="none">
              <a:solidFill>
                <a:schemeClr val="dk1"/>
              </a:solidFill>
            </a:endParaRPr>
          </a:p>
          <a:p>
            <a:pPr marL="285750" marR="0" lvl="0" indent="-304800" algn="l" rtl="0">
              <a:lnSpc>
                <a:spcPct val="100000"/>
              </a:lnSpc>
              <a:spcBef>
                <a:spcPts val="0"/>
              </a:spcBef>
              <a:spcAft>
                <a:spcPts val="0"/>
              </a:spcAft>
              <a:buClr>
                <a:schemeClr val="dk1"/>
              </a:buClr>
              <a:buSzPts val="1700"/>
              <a:buChar char="•"/>
            </a:pPr>
            <a:r>
              <a:rPr lang="en-US" sz="1700" i="0" u="none" strike="noStrike" cap="none">
                <a:solidFill>
                  <a:schemeClr val="dk1"/>
                </a:solidFill>
              </a:rPr>
              <a:t>Work Order Priority</a:t>
            </a:r>
            <a:endParaRPr sz="1700" i="0" u="none" strike="noStrike" cap="none">
              <a:solidFill>
                <a:schemeClr val="dk1"/>
              </a:solidFill>
            </a:endParaRPr>
          </a:p>
          <a:p>
            <a:pPr marL="285750" marR="0" lvl="0" indent="-304800" algn="l" rtl="0">
              <a:lnSpc>
                <a:spcPct val="100000"/>
              </a:lnSpc>
              <a:spcBef>
                <a:spcPts val="0"/>
              </a:spcBef>
              <a:spcAft>
                <a:spcPts val="0"/>
              </a:spcAft>
              <a:buClr>
                <a:schemeClr val="dk1"/>
              </a:buClr>
              <a:buSzPts val="1700"/>
              <a:buChar char="•"/>
            </a:pPr>
            <a:r>
              <a:rPr lang="en-US" sz="1700" i="0" u="none" strike="noStrike" cap="none">
                <a:solidFill>
                  <a:schemeClr val="dk1"/>
                </a:solidFill>
              </a:rPr>
              <a:t>On BOM </a:t>
            </a:r>
            <a:endParaRPr sz="1700" i="0" u="none" strike="noStrike" cap="none">
              <a:solidFill>
                <a:schemeClr val="dk1"/>
              </a:solidFill>
            </a:endParaRPr>
          </a:p>
        </p:txBody>
      </p:sp>
      <p:sp>
        <p:nvSpPr>
          <p:cNvPr id="695" name="Google Shape;695;g32d5174dff0_0_113"/>
          <p:cNvSpPr/>
          <p:nvPr/>
        </p:nvSpPr>
        <p:spPr>
          <a:xfrm>
            <a:off x="9202388" y="5160599"/>
            <a:ext cx="1276200" cy="865800"/>
          </a:xfrm>
          <a:prstGeom prst="diamond">
            <a:avLst/>
          </a:prstGeom>
          <a:solidFill>
            <a:srgbClr val="0073BB"/>
          </a:solidFill>
          <a:ln w="25400" cap="flat" cmpd="sng">
            <a:solidFill>
              <a:srgbClr val="003154"/>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Asset</a:t>
            </a:r>
            <a:endParaRPr sz="1295"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200"/>
              <a:buFont typeface="Arial"/>
              <a:buNone/>
            </a:pPr>
            <a:r>
              <a:rPr lang="en-US" sz="1110" b="1" i="0" u="none" strike="noStrike" cap="none">
                <a:solidFill>
                  <a:srgbClr val="FFFFFF"/>
                </a:solidFill>
                <a:latin typeface="Arial"/>
                <a:ea typeface="Arial"/>
                <a:cs typeface="Arial"/>
                <a:sym typeface="Arial"/>
              </a:rPr>
              <a:t>Ties?</a:t>
            </a:r>
            <a:endParaRPr sz="1295"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700"/>
        <p:cNvGrpSpPr/>
        <p:nvPr/>
      </p:nvGrpSpPr>
      <p:grpSpPr>
        <a:xfrm>
          <a:off x="0" y="0"/>
          <a:ext cx="0" cy="0"/>
          <a:chOff x="0" y="0"/>
          <a:chExt cx="0" cy="0"/>
        </a:xfrm>
      </p:grpSpPr>
      <p:sp>
        <p:nvSpPr>
          <p:cNvPr id="701" name="Google Shape;701;g339670979e6_0_1232"/>
          <p:cNvSpPr/>
          <p:nvPr/>
        </p:nvSpPr>
        <p:spPr>
          <a:xfrm>
            <a:off x="8654375" y="3050225"/>
            <a:ext cx="2858400" cy="3807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g339670979e6_0_1232"/>
          <p:cNvSpPr/>
          <p:nvPr/>
        </p:nvSpPr>
        <p:spPr>
          <a:xfrm>
            <a:off x="5696825" y="3050225"/>
            <a:ext cx="2957700" cy="3807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g339670979e6_0_1232"/>
          <p:cNvSpPr/>
          <p:nvPr/>
        </p:nvSpPr>
        <p:spPr>
          <a:xfrm>
            <a:off x="2967500" y="3050225"/>
            <a:ext cx="2805600" cy="3807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g339670979e6_0_1232"/>
          <p:cNvSpPr/>
          <p:nvPr/>
        </p:nvSpPr>
        <p:spPr>
          <a:xfrm>
            <a:off x="0" y="3050225"/>
            <a:ext cx="3017700" cy="3807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5" name="Google Shape;705;g339670979e6_0_1232"/>
          <p:cNvPicPr preferRelativeResize="0"/>
          <p:nvPr/>
        </p:nvPicPr>
        <p:blipFill rotWithShape="1">
          <a:blip r:embed="rId3">
            <a:alphaModFix/>
          </a:blip>
          <a:srcRect l="1615" r="1625"/>
          <a:stretch/>
        </p:blipFill>
        <p:spPr>
          <a:xfrm>
            <a:off x="9559563" y="1375473"/>
            <a:ext cx="1192075" cy="991600"/>
          </a:xfrm>
          <a:prstGeom prst="rect">
            <a:avLst/>
          </a:prstGeom>
          <a:noFill/>
          <a:ln>
            <a:noFill/>
          </a:ln>
        </p:spPr>
      </p:pic>
      <p:pic>
        <p:nvPicPr>
          <p:cNvPr id="706" name="Google Shape;706;g339670979e6_0_1232"/>
          <p:cNvPicPr preferRelativeResize="0"/>
          <p:nvPr/>
        </p:nvPicPr>
        <p:blipFill rotWithShape="1">
          <a:blip r:embed="rId4">
            <a:alphaModFix/>
          </a:blip>
          <a:srcRect t="10038" b="10038"/>
          <a:stretch/>
        </p:blipFill>
        <p:spPr>
          <a:xfrm>
            <a:off x="3987238" y="1377488"/>
            <a:ext cx="1434175" cy="987553"/>
          </a:xfrm>
          <a:prstGeom prst="rect">
            <a:avLst/>
          </a:prstGeom>
          <a:noFill/>
          <a:ln>
            <a:noFill/>
          </a:ln>
        </p:spPr>
      </p:pic>
      <p:pic>
        <p:nvPicPr>
          <p:cNvPr id="707" name="Google Shape;707;g339670979e6_0_1232"/>
          <p:cNvPicPr preferRelativeResize="0"/>
          <p:nvPr/>
        </p:nvPicPr>
        <p:blipFill rotWithShape="1">
          <a:blip r:embed="rId3">
            <a:alphaModFix/>
          </a:blip>
          <a:srcRect l="1615" r="1625"/>
          <a:stretch/>
        </p:blipFill>
        <p:spPr>
          <a:xfrm>
            <a:off x="1221713" y="1375480"/>
            <a:ext cx="1192075" cy="991600"/>
          </a:xfrm>
          <a:prstGeom prst="rect">
            <a:avLst/>
          </a:prstGeom>
          <a:noFill/>
          <a:ln>
            <a:noFill/>
          </a:ln>
        </p:spPr>
      </p:pic>
      <p:sp>
        <p:nvSpPr>
          <p:cNvPr id="708" name="Google Shape;708;g339670979e6_0_1232"/>
          <p:cNvSpPr txBox="1">
            <a:spLocks noGrp="1"/>
          </p:cNvSpPr>
          <p:nvPr>
            <p:ph type="title"/>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r>
              <a:rPr lang="en-US" b="1">
                <a:latin typeface="Open Sans"/>
                <a:ea typeface="Open Sans"/>
                <a:cs typeface="Open Sans"/>
                <a:sym typeface="Open Sans"/>
              </a:rPr>
              <a:t>Automated Process to Assess Material Criticality</a:t>
            </a:r>
            <a:endParaRPr b="1">
              <a:latin typeface="Open Sans"/>
              <a:ea typeface="Open Sans"/>
              <a:cs typeface="Open Sans"/>
              <a:sym typeface="Open Sans"/>
            </a:endParaRPr>
          </a:p>
        </p:txBody>
      </p:sp>
      <p:grpSp>
        <p:nvGrpSpPr>
          <p:cNvPr id="709" name="Google Shape;709;g339670979e6_0_1232"/>
          <p:cNvGrpSpPr/>
          <p:nvPr/>
        </p:nvGrpSpPr>
        <p:grpSpPr>
          <a:xfrm>
            <a:off x="0" y="2196188"/>
            <a:ext cx="3635509" cy="4327424"/>
            <a:chOff x="0" y="1189989"/>
            <a:chExt cx="2726700" cy="3482836"/>
          </a:xfrm>
        </p:grpSpPr>
        <p:sp>
          <p:nvSpPr>
            <p:cNvPr id="710" name="Google Shape;710;g339670979e6_0_1232"/>
            <p:cNvSpPr/>
            <p:nvPr/>
          </p:nvSpPr>
          <p:spPr>
            <a:xfrm>
              <a:off x="0" y="1189989"/>
              <a:ext cx="2726700" cy="669000"/>
            </a:xfrm>
            <a:prstGeom prst="homePlate">
              <a:avLst>
                <a:gd name="adj" fmla="val 50000"/>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FFFFFF"/>
                  </a:solidFill>
                  <a:latin typeface="Open Sans"/>
                  <a:ea typeface="Open Sans"/>
                  <a:cs typeface="Open Sans"/>
                  <a:sym typeface="Open Sans"/>
                </a:rPr>
                <a:t>Material</a:t>
              </a:r>
              <a:endParaRPr sz="2000" b="1" i="0" u="none" strike="noStrike" cap="none">
                <a:solidFill>
                  <a:srgbClr val="FFFFFF"/>
                </a:solidFill>
                <a:latin typeface="Open Sans"/>
                <a:ea typeface="Open Sans"/>
                <a:cs typeface="Open Sans"/>
                <a:sym typeface="Open Sans"/>
              </a:endParaRPr>
            </a:p>
          </p:txBody>
        </p:sp>
        <p:sp>
          <p:nvSpPr>
            <p:cNvPr id="711" name="Google Shape;711;g339670979e6_0_1232"/>
            <p:cNvSpPr txBox="1"/>
            <p:nvPr/>
          </p:nvSpPr>
          <p:spPr>
            <a:xfrm>
              <a:off x="410850" y="2057125"/>
              <a:ext cx="1905000" cy="2615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FFFFFF"/>
                  </a:solidFill>
                  <a:latin typeface="Open Sans"/>
                  <a:ea typeface="Open Sans"/>
                  <a:cs typeface="Open Sans"/>
                  <a:sym typeface="Open Sans"/>
                </a:rPr>
                <a:t>Material Master</a:t>
              </a:r>
              <a:endParaRPr sz="1400" b="0" i="0" u="none" strike="noStrike" cap="none">
                <a:solidFill>
                  <a:srgbClr val="FFFFFF"/>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Material type</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Commodity code</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Criticality flag?</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Safety or EHS?</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Supplier(s)</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Average price</a:t>
              </a:r>
              <a:endParaRPr sz="1400" b="0" i="0" u="none" strike="noStrike" cap="none">
                <a:solidFill>
                  <a:srgbClr val="FFFFFF"/>
                </a:solidFill>
                <a:latin typeface="Open Sans"/>
                <a:ea typeface="Open Sans"/>
                <a:cs typeface="Open Sans"/>
                <a:sym typeface="Open Sans"/>
              </a:endParaRPr>
            </a:p>
          </p:txBody>
        </p:sp>
      </p:grpSp>
      <p:grpSp>
        <p:nvGrpSpPr>
          <p:cNvPr id="712" name="Google Shape;712;g339670979e6_0_1232"/>
          <p:cNvGrpSpPr/>
          <p:nvPr/>
        </p:nvGrpSpPr>
        <p:grpSpPr>
          <a:xfrm>
            <a:off x="3143424" y="2195925"/>
            <a:ext cx="3262718" cy="4327686"/>
            <a:chOff x="2357627" y="1189778"/>
            <a:chExt cx="2447100" cy="3483047"/>
          </a:xfrm>
        </p:grpSpPr>
        <p:sp>
          <p:nvSpPr>
            <p:cNvPr id="713" name="Google Shape;713;g339670979e6_0_1232"/>
            <p:cNvSpPr/>
            <p:nvPr/>
          </p:nvSpPr>
          <p:spPr>
            <a:xfrm>
              <a:off x="2357627" y="1189778"/>
              <a:ext cx="2447100" cy="669000"/>
            </a:xfrm>
            <a:prstGeom prst="chevron">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FFFFFF"/>
                  </a:solidFill>
                  <a:latin typeface="Open Sans"/>
                  <a:ea typeface="Open Sans"/>
                  <a:cs typeface="Open Sans"/>
                  <a:sym typeface="Open Sans"/>
                </a:rPr>
                <a:t>Operations</a:t>
              </a:r>
              <a:endParaRPr sz="2000" b="1" i="0" u="none" strike="noStrike" cap="none">
                <a:solidFill>
                  <a:srgbClr val="FFFFFF"/>
                </a:solidFill>
                <a:latin typeface="Open Sans"/>
                <a:ea typeface="Open Sans"/>
                <a:cs typeface="Open Sans"/>
                <a:sym typeface="Open Sans"/>
              </a:endParaRPr>
            </a:p>
          </p:txBody>
        </p:sp>
        <p:sp>
          <p:nvSpPr>
            <p:cNvPr id="714" name="Google Shape;714;g339670979e6_0_1232"/>
            <p:cNvSpPr txBox="1"/>
            <p:nvPr/>
          </p:nvSpPr>
          <p:spPr>
            <a:xfrm>
              <a:off x="2512202" y="2057125"/>
              <a:ext cx="1905000" cy="2615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FFFFFF"/>
                  </a:solidFill>
                  <a:latin typeface="Open Sans"/>
                  <a:ea typeface="Open Sans"/>
                  <a:cs typeface="Open Sans"/>
                  <a:sym typeface="Open Sans"/>
                </a:rPr>
                <a:t>Work Order History</a:t>
              </a:r>
              <a:endParaRPr sz="1400" b="1" i="0" u="none" strike="noStrike" cap="none">
                <a:solidFill>
                  <a:srgbClr val="FFFFFF"/>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Criticality of asset?</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Reactive vs proactive?</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Safety or EHS?</a:t>
              </a:r>
              <a:endParaRPr sz="1400" b="0" i="0" u="none" strike="noStrike" cap="none">
                <a:solidFill>
                  <a:srgbClr val="FFFFFF"/>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FFFFFF"/>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FFFFFF"/>
                  </a:solidFill>
                  <a:latin typeface="Open Sans"/>
                  <a:ea typeface="Open Sans"/>
                  <a:cs typeface="Open Sans"/>
                  <a:sym typeface="Open Sans"/>
                </a:rPr>
                <a:t>BOM or APL</a:t>
              </a:r>
              <a:endParaRPr sz="1400" b="1" i="0" u="none" strike="noStrike" cap="none">
                <a:solidFill>
                  <a:srgbClr val="FFFFFF"/>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BOM criticality?</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Asset criticality?</a:t>
              </a:r>
              <a:endParaRPr sz="1400" b="0" i="0" u="none" strike="noStrike" cap="none">
                <a:solidFill>
                  <a:srgbClr val="FFFFFF"/>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FFFFFF"/>
                </a:solidFill>
                <a:latin typeface="Open Sans"/>
                <a:ea typeface="Open Sans"/>
                <a:cs typeface="Open Sans"/>
                <a:sym typeface="Open Sans"/>
              </a:endParaRPr>
            </a:p>
          </p:txBody>
        </p:sp>
      </p:grpSp>
      <p:grpSp>
        <p:nvGrpSpPr>
          <p:cNvPr id="715" name="Google Shape;715;g339670979e6_0_1232"/>
          <p:cNvGrpSpPr/>
          <p:nvPr/>
        </p:nvGrpSpPr>
        <p:grpSpPr>
          <a:xfrm>
            <a:off x="5773151" y="2195925"/>
            <a:ext cx="3307917" cy="4327686"/>
            <a:chOff x="4329971" y="1189778"/>
            <a:chExt cx="2481000" cy="3483047"/>
          </a:xfrm>
        </p:grpSpPr>
        <p:sp>
          <p:nvSpPr>
            <p:cNvPr id="716" name="Google Shape;716;g339670979e6_0_1232"/>
            <p:cNvSpPr/>
            <p:nvPr/>
          </p:nvSpPr>
          <p:spPr>
            <a:xfrm>
              <a:off x="4329971" y="1189778"/>
              <a:ext cx="2481000" cy="669000"/>
            </a:xfrm>
            <a:prstGeom prst="chevron">
              <a:avLst>
                <a:gd name="adj" fmla="val 50000"/>
              </a:avLst>
            </a:prstGeom>
            <a:solidFill>
              <a:schemeClr val="accen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FFFFFF"/>
                  </a:solidFill>
                  <a:latin typeface="Open Sans"/>
                  <a:ea typeface="Open Sans"/>
                  <a:cs typeface="Open Sans"/>
                  <a:sym typeface="Open Sans"/>
                </a:rPr>
                <a:t>Procurement</a:t>
              </a:r>
              <a:endParaRPr sz="2000" b="1" i="0" u="none" strike="noStrike" cap="none">
                <a:solidFill>
                  <a:srgbClr val="FFFFFF"/>
                </a:solidFill>
                <a:latin typeface="Open Sans"/>
                <a:ea typeface="Open Sans"/>
                <a:cs typeface="Open Sans"/>
                <a:sym typeface="Open Sans"/>
              </a:endParaRPr>
            </a:p>
          </p:txBody>
        </p:sp>
        <p:sp>
          <p:nvSpPr>
            <p:cNvPr id="717" name="Google Shape;717;g339670979e6_0_1232"/>
            <p:cNvSpPr txBox="1"/>
            <p:nvPr/>
          </p:nvSpPr>
          <p:spPr>
            <a:xfrm>
              <a:off x="4613553" y="2057125"/>
              <a:ext cx="1905000" cy="2615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FFFFFF"/>
                  </a:solidFill>
                  <a:latin typeface="Open Sans"/>
                  <a:ea typeface="Open Sans"/>
                  <a:cs typeface="Open Sans"/>
                  <a:sym typeface="Open Sans"/>
                </a:rPr>
                <a:t>Purchase Order History</a:t>
              </a:r>
              <a:endParaRPr sz="1400" b="1"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Multiple suppliers?</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Lead time?</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Lead time variance?</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Purchase price?</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Expedited?</a:t>
              </a:r>
              <a:endParaRPr sz="1400" b="0" i="0" u="none" strike="noStrike" cap="none">
                <a:solidFill>
                  <a:srgbClr val="FFFFFF"/>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FFFFFF"/>
                </a:buClr>
                <a:buSzPts val="1400"/>
                <a:buFont typeface="Open Sans"/>
                <a:buChar char="●"/>
              </a:pPr>
              <a:r>
                <a:rPr lang="en-US" sz="1400" b="0" i="0" u="none" strike="noStrike" cap="none">
                  <a:solidFill>
                    <a:srgbClr val="FFFFFF"/>
                  </a:solidFill>
                  <a:latin typeface="Open Sans"/>
                  <a:ea typeface="Open Sans"/>
                  <a:cs typeface="Open Sans"/>
                  <a:sym typeface="Open Sans"/>
                </a:rPr>
                <a:t>Hold requirements</a:t>
              </a:r>
              <a:endParaRPr sz="1400" b="0" i="0" u="none" strike="noStrike" cap="none">
                <a:solidFill>
                  <a:srgbClr val="FFFFFF"/>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FFFFFF"/>
                  </a:solidFill>
                  <a:latin typeface="Open Sans"/>
                  <a:ea typeface="Open Sans"/>
                  <a:cs typeface="Open Sans"/>
                  <a:sym typeface="Open Sans"/>
                </a:rPr>
                <a:t>(QA, regulatory)?</a:t>
              </a:r>
              <a:endParaRPr sz="1400" b="0" i="0" u="none" strike="noStrike" cap="none">
                <a:solidFill>
                  <a:srgbClr val="FFFFFF"/>
                </a:solidFill>
                <a:latin typeface="Open Sans"/>
                <a:ea typeface="Open Sans"/>
                <a:cs typeface="Open Sans"/>
                <a:sym typeface="Open Sans"/>
              </a:endParaRPr>
            </a:p>
          </p:txBody>
        </p:sp>
      </p:grpSp>
      <p:grpSp>
        <p:nvGrpSpPr>
          <p:cNvPr id="718" name="Google Shape;718;g339670979e6_0_1232"/>
          <p:cNvGrpSpPr/>
          <p:nvPr/>
        </p:nvGrpSpPr>
        <p:grpSpPr>
          <a:xfrm>
            <a:off x="8654376" y="2195925"/>
            <a:ext cx="3262718" cy="4175286"/>
            <a:chOff x="6490943" y="1189778"/>
            <a:chExt cx="2447100" cy="3360391"/>
          </a:xfrm>
        </p:grpSpPr>
        <p:sp>
          <p:nvSpPr>
            <p:cNvPr id="719" name="Google Shape;719;g339670979e6_0_1232"/>
            <p:cNvSpPr/>
            <p:nvPr/>
          </p:nvSpPr>
          <p:spPr>
            <a:xfrm>
              <a:off x="6490943" y="1189778"/>
              <a:ext cx="2447100" cy="669000"/>
            </a:xfrm>
            <a:prstGeom prst="chevron">
              <a:avLst>
                <a:gd name="adj" fmla="val 50000"/>
              </a:avLst>
            </a:prstGeom>
            <a:solidFill>
              <a:schemeClr val="accent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FFFFFF"/>
                  </a:solidFill>
                  <a:latin typeface="Open Sans"/>
                  <a:ea typeface="Open Sans"/>
                  <a:cs typeface="Open Sans"/>
                  <a:sym typeface="Open Sans"/>
                </a:rPr>
                <a:t>Operational Risk</a:t>
              </a:r>
              <a:endParaRPr sz="2000" b="1" i="0" u="none" strike="noStrike" cap="none">
                <a:solidFill>
                  <a:srgbClr val="FFFFFF"/>
                </a:solidFill>
                <a:latin typeface="Open Sans"/>
                <a:ea typeface="Open Sans"/>
                <a:cs typeface="Open Sans"/>
                <a:sym typeface="Open Sans"/>
              </a:endParaRPr>
            </a:p>
          </p:txBody>
        </p:sp>
        <p:sp>
          <p:nvSpPr>
            <p:cNvPr id="720" name="Google Shape;720;g339670979e6_0_1232"/>
            <p:cNvSpPr txBox="1"/>
            <p:nvPr/>
          </p:nvSpPr>
          <p:spPr>
            <a:xfrm>
              <a:off x="6714905" y="1934469"/>
              <a:ext cx="1905000" cy="2615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lt1"/>
                  </a:solidFill>
                  <a:latin typeface="Open Sans"/>
                  <a:ea typeface="Open Sans"/>
                  <a:cs typeface="Open Sans"/>
                  <a:sym typeface="Open Sans"/>
                </a:rPr>
                <a:t>Example</a:t>
              </a:r>
              <a:endParaRPr sz="1400" b="1" i="0" u="none" strike="noStrike" cap="none">
                <a:solidFill>
                  <a:schemeClr val="lt1"/>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lt1"/>
                  </a:solidFill>
                  <a:latin typeface="Open Sans"/>
                  <a:ea typeface="Open Sans"/>
                  <a:cs typeface="Open Sans"/>
                  <a:sym typeface="Open Sans"/>
                </a:rPr>
                <a:t>Bearing issued to “B” critical asset (reduced capacity)</a:t>
              </a:r>
              <a:endParaRPr sz="1400" b="0" i="0" u="none" strike="noStrike" cap="none">
                <a:solidFill>
                  <a:schemeClr val="lt1"/>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lt1"/>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lt1"/>
                  </a:solidFill>
                  <a:latin typeface="Open Sans"/>
                  <a:ea typeface="Open Sans"/>
                  <a:cs typeface="Open Sans"/>
                  <a:sym typeface="Open Sans"/>
                </a:rPr>
                <a:t>Is the item critical?</a:t>
              </a:r>
              <a:endParaRPr sz="1400" b="1" i="0" u="none" strike="noStrike" cap="none">
                <a:solidFill>
                  <a:schemeClr val="lt1"/>
                </a:solidFill>
                <a:latin typeface="Open Sans"/>
                <a:ea typeface="Open Sans"/>
                <a:cs typeface="Open Sans"/>
                <a:sym typeface="Open Sans"/>
              </a:endParaRPr>
            </a:p>
            <a:p>
              <a:pPr marL="457200" marR="0" lvl="0" indent="-317500" algn="l" rtl="0">
                <a:lnSpc>
                  <a:spcPct val="115000"/>
                </a:lnSpc>
                <a:spcBef>
                  <a:spcPts val="0"/>
                </a:spcBef>
                <a:spcAft>
                  <a:spcPts val="0"/>
                </a:spcAft>
                <a:buClr>
                  <a:schemeClr val="lt1"/>
                </a:buClr>
                <a:buSzPts val="1400"/>
                <a:buFont typeface="Open Sans"/>
                <a:buChar char="●"/>
              </a:pPr>
              <a:r>
                <a:rPr lang="en-US" sz="1400" b="0" i="0" u="none" strike="noStrike" cap="none">
                  <a:solidFill>
                    <a:schemeClr val="lt1"/>
                  </a:solidFill>
                  <a:latin typeface="Open Sans"/>
                  <a:ea typeface="Open Sans"/>
                  <a:cs typeface="Open Sans"/>
                  <a:sym typeface="Open Sans"/>
                </a:rPr>
                <a:t>Bearings inherit “B” criticality from asset</a:t>
              </a:r>
              <a:endParaRPr sz="1400" b="0" i="0" u="none" strike="noStrike" cap="none">
                <a:solidFill>
                  <a:schemeClr val="lt1"/>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lt1"/>
                  </a:solidFill>
                  <a:latin typeface="Open Sans"/>
                  <a:ea typeface="Open Sans"/>
                  <a:cs typeface="Open Sans"/>
                  <a:sym typeface="Open Sans"/>
                </a:rPr>
                <a:t>Is the risk mitigated?</a:t>
              </a:r>
              <a:endParaRPr sz="1400" b="1" i="0" u="none" strike="noStrike" cap="none">
                <a:solidFill>
                  <a:schemeClr val="lt1"/>
                </a:solidFill>
                <a:latin typeface="Open Sans"/>
                <a:ea typeface="Open Sans"/>
                <a:cs typeface="Open Sans"/>
                <a:sym typeface="Open Sans"/>
              </a:endParaRPr>
            </a:p>
            <a:p>
              <a:pPr marL="457200" marR="0" lvl="0" indent="-317500" algn="l" rtl="0">
                <a:lnSpc>
                  <a:spcPct val="115000"/>
                </a:lnSpc>
                <a:spcBef>
                  <a:spcPts val="0"/>
                </a:spcBef>
                <a:spcAft>
                  <a:spcPts val="0"/>
                </a:spcAft>
                <a:buClr>
                  <a:schemeClr val="lt1"/>
                </a:buClr>
                <a:buSzPts val="1400"/>
                <a:buFont typeface="Open Sans"/>
                <a:buChar char="●"/>
              </a:pPr>
              <a:r>
                <a:rPr lang="en-US" sz="1400" b="0" i="0" u="none" strike="noStrike" cap="none">
                  <a:solidFill>
                    <a:schemeClr val="lt1"/>
                  </a:solidFill>
                  <a:latin typeface="Open Sans"/>
                  <a:ea typeface="Open Sans"/>
                  <a:cs typeface="Open Sans"/>
                  <a:sym typeface="Open Sans"/>
                </a:rPr>
                <a:t>Multiple suppliers</a:t>
              </a:r>
              <a:endParaRPr sz="1400" b="0" i="0" u="none" strike="noStrike" cap="none">
                <a:solidFill>
                  <a:schemeClr val="lt1"/>
                </a:solidFill>
                <a:latin typeface="Open Sans"/>
                <a:ea typeface="Open Sans"/>
                <a:cs typeface="Open Sans"/>
                <a:sym typeface="Open Sans"/>
              </a:endParaRPr>
            </a:p>
            <a:p>
              <a:pPr marL="457200" marR="0" lvl="0" indent="-317500" algn="l" rtl="0">
                <a:lnSpc>
                  <a:spcPct val="115000"/>
                </a:lnSpc>
                <a:spcBef>
                  <a:spcPts val="0"/>
                </a:spcBef>
                <a:spcAft>
                  <a:spcPts val="0"/>
                </a:spcAft>
                <a:buClr>
                  <a:schemeClr val="lt1"/>
                </a:buClr>
                <a:buSzPts val="1400"/>
                <a:buFont typeface="Open Sans"/>
                <a:buChar char="●"/>
              </a:pPr>
              <a:r>
                <a:rPr lang="en-US" sz="1400" b="0" i="0" u="none" strike="noStrike" cap="none">
                  <a:solidFill>
                    <a:schemeClr val="lt1"/>
                  </a:solidFill>
                  <a:latin typeface="Open Sans"/>
                  <a:ea typeface="Open Sans"/>
                  <a:cs typeface="Open Sans"/>
                  <a:sym typeface="Open Sans"/>
                </a:rPr>
                <a:t>Very short lead time</a:t>
              </a:r>
              <a:endParaRPr sz="1400" b="0" i="0" u="none" strike="noStrike" cap="none">
                <a:solidFill>
                  <a:schemeClr val="lt1"/>
                </a:solidFill>
                <a:latin typeface="Open Sans"/>
                <a:ea typeface="Open Sans"/>
                <a:cs typeface="Open Sans"/>
                <a:sym typeface="Open Sans"/>
              </a:endParaRPr>
            </a:p>
            <a:p>
              <a:pPr marL="457200" marR="0" lvl="0" indent="-317500" algn="l" rtl="0">
                <a:lnSpc>
                  <a:spcPct val="115000"/>
                </a:lnSpc>
                <a:spcBef>
                  <a:spcPts val="0"/>
                </a:spcBef>
                <a:spcAft>
                  <a:spcPts val="0"/>
                </a:spcAft>
                <a:buClr>
                  <a:schemeClr val="lt1"/>
                </a:buClr>
                <a:buSzPts val="1400"/>
                <a:buFont typeface="Open Sans"/>
                <a:buChar char="●"/>
              </a:pPr>
              <a:r>
                <a:rPr lang="en-US" sz="1400" b="0" i="0" u="none" strike="noStrike" cap="none">
                  <a:solidFill>
                    <a:schemeClr val="lt1"/>
                  </a:solidFill>
                  <a:latin typeface="Open Sans"/>
                  <a:ea typeface="Open Sans"/>
                  <a:cs typeface="Open Sans"/>
                  <a:sym typeface="Open Sans"/>
                </a:rPr>
                <a:t>Operational risk is lessened</a:t>
              </a:r>
              <a:endParaRPr sz="1400" b="0" i="0" u="none" strike="noStrike" cap="none">
                <a:solidFill>
                  <a:schemeClr val="lt1"/>
                </a:solidFill>
                <a:latin typeface="Open Sans"/>
                <a:ea typeface="Open Sans"/>
                <a:cs typeface="Open Sans"/>
                <a:sym typeface="Open Sans"/>
              </a:endParaRPr>
            </a:p>
          </p:txBody>
        </p:sp>
      </p:grpSp>
      <p:sp>
        <p:nvSpPr>
          <p:cNvPr id="721" name="Google Shape;721;g339670979e6_0_1232"/>
          <p:cNvSpPr/>
          <p:nvPr/>
        </p:nvSpPr>
        <p:spPr>
          <a:xfrm>
            <a:off x="5217525" y="1377500"/>
            <a:ext cx="374765" cy="478442"/>
          </a:xfrm>
          <a:prstGeom prst="rect">
            <a:avLst/>
          </a:prstGeom>
        </p:spPr>
        <p:txBody>
          <a:bodyPr>
            <a:prstTxWarp prst="textPlain">
              <a:avLst/>
            </a:prstTxWarp>
          </a:bodyPr>
          <a:lstStyle/>
          <a:p>
            <a:pPr lvl="0" algn="ctr"/>
            <a:r>
              <a:rPr b="0" i="0">
                <a:ln w="9525" cap="flat" cmpd="sng">
                  <a:solidFill>
                    <a:srgbClr val="ED9B28"/>
                  </a:solidFill>
                  <a:prstDash val="solid"/>
                  <a:round/>
                  <a:headEnd type="none" w="sm" len="sm"/>
                  <a:tailEnd type="none" w="sm" len="sm"/>
                </a:ln>
                <a:solidFill>
                  <a:srgbClr val="ED9B28"/>
                </a:solidFill>
                <a:latin typeface="Arial"/>
              </a:rPr>
              <a:t>B</a:t>
            </a:r>
          </a:p>
        </p:txBody>
      </p:sp>
      <p:sp>
        <p:nvSpPr>
          <p:cNvPr id="722" name="Google Shape;722;g339670979e6_0_1232"/>
          <p:cNvSpPr/>
          <p:nvPr/>
        </p:nvSpPr>
        <p:spPr>
          <a:xfrm>
            <a:off x="7068850" y="1299275"/>
            <a:ext cx="233700" cy="592200"/>
          </a:xfrm>
          <a:prstGeom prst="upArrow">
            <a:avLst>
              <a:gd name="adj1" fmla="val 50000"/>
              <a:gd name="adj2" fmla="val 50000"/>
            </a:avLst>
          </a:prstGeom>
          <a:solidFill>
            <a:srgbClr val="C00000"/>
          </a:solidFill>
          <a:ln w="9525" cap="flat" cmpd="sng">
            <a:solidFill>
              <a:srgbClr val="980000"/>
            </a:solidFill>
            <a:prstDash val="solid"/>
            <a:round/>
            <a:headEnd type="none" w="sm" len="sm"/>
            <a:tailEnd type="none" w="sm" len="sm"/>
          </a:ln>
          <a:effectLst>
            <a:outerShdw blurRad="57150" dist="19050" dir="5400000" algn="bl" rotWithShape="0">
              <a:srgbClr val="000000">
                <a:alpha val="4824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g339670979e6_0_1232"/>
          <p:cNvSpPr/>
          <p:nvPr/>
        </p:nvSpPr>
        <p:spPr>
          <a:xfrm rot="10800000">
            <a:off x="7373650" y="1527875"/>
            <a:ext cx="233700" cy="592200"/>
          </a:xfrm>
          <a:prstGeom prst="up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4824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g339670979e6_0_1232"/>
          <p:cNvSpPr/>
          <p:nvPr/>
        </p:nvSpPr>
        <p:spPr>
          <a:xfrm>
            <a:off x="7678450" y="1441463"/>
            <a:ext cx="228600" cy="350519"/>
          </a:xfrm>
          <a:prstGeom prst="rect">
            <a:avLst/>
          </a:prstGeom>
        </p:spPr>
        <p:txBody>
          <a:bodyPr>
            <a:prstTxWarp prst="textPlain">
              <a:avLst/>
            </a:prstTxWarp>
          </a:bodyPr>
          <a:lstStyle/>
          <a:p>
            <a:pPr lvl="0" algn="ctr"/>
            <a:r>
              <a:rPr b="0" i="0">
                <a:ln w="9525" cap="flat" cmpd="sng">
                  <a:solidFill>
                    <a:srgbClr val="ED9B28"/>
                  </a:solidFill>
                  <a:prstDash val="solid"/>
                  <a:round/>
                  <a:headEnd type="none" w="sm" len="sm"/>
                  <a:tailEnd type="none" w="sm" len="sm"/>
                </a:ln>
                <a:solidFill>
                  <a:srgbClr val="ED9B28"/>
                </a:solidFill>
                <a:latin typeface="Arial"/>
              </a:rPr>
              <a:t>?</a:t>
            </a:r>
          </a:p>
        </p:txBody>
      </p:sp>
      <p:sp>
        <p:nvSpPr>
          <p:cNvPr id="725" name="Google Shape;725;g339670979e6_0_1232"/>
          <p:cNvSpPr/>
          <p:nvPr/>
        </p:nvSpPr>
        <p:spPr>
          <a:xfrm>
            <a:off x="10526600" y="1374648"/>
            <a:ext cx="438497" cy="494479"/>
          </a:xfrm>
          <a:prstGeom prst="rect">
            <a:avLst/>
          </a:prstGeom>
        </p:spPr>
        <p:txBody>
          <a:bodyPr>
            <a:prstTxWarp prst="textPlain">
              <a:avLst/>
            </a:prstTxWarp>
          </a:bodyPr>
          <a:lstStyle/>
          <a:p>
            <a:pPr lvl="0" algn="ctr"/>
            <a:r>
              <a:rPr b="0" i="0">
                <a:ln w="9525" cap="flat" cmpd="sng">
                  <a:solidFill>
                    <a:srgbClr val="3EC26D"/>
                  </a:solidFill>
                  <a:prstDash val="solid"/>
                  <a:round/>
                  <a:headEnd type="none" w="sm" len="sm"/>
                  <a:tailEnd type="none" w="sm" len="sm"/>
                </a:ln>
                <a:solidFill>
                  <a:srgbClr val="3EC26D"/>
                </a:solidFill>
                <a:latin typeface="Arial"/>
              </a:rPr>
              <a:t>C</a:t>
            </a:r>
          </a:p>
        </p:txBody>
      </p:sp>
      <p:sp>
        <p:nvSpPr>
          <p:cNvPr id="726" name="Google Shape;726;g339670979e6_0_1232"/>
          <p:cNvSpPr/>
          <p:nvPr/>
        </p:nvSpPr>
        <p:spPr>
          <a:xfrm>
            <a:off x="2225300" y="1298448"/>
            <a:ext cx="320040" cy="486461"/>
          </a:xfrm>
          <a:prstGeom prst="rect">
            <a:avLst/>
          </a:prstGeom>
        </p:spPr>
        <p:txBody>
          <a:bodyPr>
            <a:prstTxWarp prst="textPlain">
              <a:avLst/>
            </a:prstTxWarp>
          </a:bodyPr>
          <a:lstStyle/>
          <a:p>
            <a:pPr lvl="0" algn="ctr"/>
            <a:r>
              <a:rPr b="0" i="0">
                <a:ln w="9525" cap="flat" cmpd="sng">
                  <a:solidFill>
                    <a:srgbClr val="ED9B28"/>
                  </a:solidFill>
                  <a:prstDash val="solid"/>
                  <a:round/>
                  <a:headEnd type="none" w="sm" len="sm"/>
                  <a:tailEnd type="none" w="sm" len="sm"/>
                </a:ln>
                <a:solidFill>
                  <a:srgbClr val="ED9B28"/>
                </a:solidFill>
                <a:latin typeface="Arial"/>
              </a:rPr>
              <a:t>?</a:t>
            </a:r>
          </a:p>
        </p:txBody>
      </p:sp>
      <p:sp>
        <p:nvSpPr>
          <p:cNvPr id="727" name="Google Shape;727;g339670979e6_0_1232"/>
          <p:cNvSpPr/>
          <p:nvPr/>
        </p:nvSpPr>
        <p:spPr>
          <a:xfrm>
            <a:off x="2545350" y="4212900"/>
            <a:ext cx="1046700" cy="987600"/>
          </a:xfrm>
          <a:prstGeom prst="rightArrow">
            <a:avLst>
              <a:gd name="adj1" fmla="val 50000"/>
              <a:gd name="adj2" fmla="val 50000"/>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g339670979e6_0_1232"/>
          <p:cNvSpPr/>
          <p:nvPr/>
        </p:nvSpPr>
        <p:spPr>
          <a:xfrm>
            <a:off x="8171575" y="4212900"/>
            <a:ext cx="1046700" cy="987600"/>
          </a:xfrm>
          <a:prstGeom prst="right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g339670979e6_0_1232"/>
          <p:cNvSpPr/>
          <p:nvPr/>
        </p:nvSpPr>
        <p:spPr>
          <a:xfrm>
            <a:off x="2446625" y="5720900"/>
            <a:ext cx="3897600" cy="991500"/>
          </a:xfrm>
          <a:prstGeom prst="rightArrow">
            <a:avLst>
              <a:gd name="adj1" fmla="val 50000"/>
              <a:gd name="adj2" fmla="val 50000"/>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g339670979e6_0_1232"/>
          <p:cNvSpPr/>
          <p:nvPr/>
        </p:nvSpPr>
        <p:spPr>
          <a:xfrm>
            <a:off x="5297525" y="4212900"/>
            <a:ext cx="1046700" cy="987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0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32d5174dff0_0_171"/>
          <p:cNvSpPr txBox="1">
            <a:spLocks noGrp="1"/>
          </p:cNvSpPr>
          <p:nvPr>
            <p:ph type="title"/>
          </p:nvPr>
        </p:nvSpPr>
        <p:spPr>
          <a:xfrm>
            <a:off x="838199" y="1589494"/>
            <a:ext cx="104886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a:t>Leveraging AI</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339670979e6_0_2171"/>
          <p:cNvSpPr txBox="1">
            <a:spLocks noGrp="1"/>
          </p:cNvSpPr>
          <p:nvPr>
            <p:ph type="title"/>
          </p:nvPr>
        </p:nvSpPr>
        <p:spPr>
          <a:xfrm>
            <a:off x="646770" y="165088"/>
            <a:ext cx="10890900" cy="1325700"/>
          </a:xfrm>
          <a:prstGeom prst="rect">
            <a:avLst/>
          </a:prstGeom>
        </p:spPr>
        <p:txBody>
          <a:bodyPr spcFirstLastPara="1" wrap="square" lIns="91425" tIns="457200" rIns="91425" bIns="91425" anchor="t" anchorCtr="0">
            <a:normAutofit/>
          </a:bodyPr>
          <a:lstStyle/>
          <a:p>
            <a:pPr marL="0" lvl="0" indent="0" algn="ctr" rtl="0">
              <a:spcBef>
                <a:spcPts val="0"/>
              </a:spcBef>
              <a:spcAft>
                <a:spcPts val="0"/>
              </a:spcAft>
              <a:buSzPts val="990"/>
              <a:buNone/>
            </a:pPr>
            <a:r>
              <a:rPr lang="en-US" sz="3620"/>
              <a:t>Leverage Criticality To Drive Better Decisions</a:t>
            </a:r>
            <a:endParaRPr sz="3620"/>
          </a:p>
        </p:txBody>
      </p:sp>
      <p:sp>
        <p:nvSpPr>
          <p:cNvPr id="793" name="Google Shape;793;g339670979e6_0_2171"/>
          <p:cNvSpPr/>
          <p:nvPr/>
        </p:nvSpPr>
        <p:spPr>
          <a:xfrm>
            <a:off x="1661199" y="1303175"/>
            <a:ext cx="3615900" cy="744900"/>
          </a:xfrm>
          <a:prstGeom prst="rect">
            <a:avLst/>
          </a:pr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a:solidFill>
                  <a:schemeClr val="lt1"/>
                </a:solidFill>
                <a:latin typeface="Open Sans"/>
                <a:ea typeface="Open Sans"/>
                <a:cs typeface="Open Sans"/>
                <a:sym typeface="Open Sans"/>
              </a:rPr>
              <a:t>Why It’s Important</a:t>
            </a:r>
            <a:endParaRPr sz="1500" b="1" i="0" u="none" strike="noStrike" cap="none">
              <a:solidFill>
                <a:schemeClr val="lt1"/>
              </a:solidFill>
              <a:latin typeface="Open Sans"/>
              <a:ea typeface="Open Sans"/>
              <a:cs typeface="Open Sans"/>
              <a:sym typeface="Open Sans"/>
            </a:endParaRPr>
          </a:p>
        </p:txBody>
      </p:sp>
      <p:sp>
        <p:nvSpPr>
          <p:cNvPr id="794" name="Google Shape;794;g339670979e6_0_2171"/>
          <p:cNvSpPr/>
          <p:nvPr/>
        </p:nvSpPr>
        <p:spPr>
          <a:xfrm>
            <a:off x="1653150" y="2116175"/>
            <a:ext cx="3615900" cy="3820500"/>
          </a:xfrm>
          <a:prstGeom prst="rect">
            <a:avLst/>
          </a:prstGeom>
          <a:solidFill>
            <a:schemeClr val="lt2"/>
          </a:soli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457200" lvl="0" indent="-342900" algn="l" rtl="0">
              <a:lnSpc>
                <a:spcPct val="115000"/>
              </a:lnSpc>
              <a:spcBef>
                <a:spcPts val="1100"/>
              </a:spcBef>
              <a:spcAft>
                <a:spcPts val="0"/>
              </a:spcAft>
              <a:buClr>
                <a:schemeClr val="dk1"/>
              </a:buClr>
              <a:buSzPts val="1800"/>
              <a:buFont typeface="Open Sans Light"/>
              <a:buChar char="●"/>
            </a:pPr>
            <a:r>
              <a:rPr lang="en-US" sz="1800" b="1">
                <a:solidFill>
                  <a:schemeClr val="dk1"/>
                </a:solidFill>
                <a:latin typeface="Open Sans"/>
                <a:ea typeface="Open Sans"/>
                <a:cs typeface="Open Sans"/>
                <a:sym typeface="Open Sans"/>
              </a:rPr>
              <a:t>Distinguish Critical and Non-Critical Parts</a:t>
            </a:r>
            <a:endParaRPr sz="1800">
              <a:solidFill>
                <a:schemeClr val="dk1"/>
              </a:solidFill>
              <a:latin typeface="Open Sans"/>
              <a:ea typeface="Open Sans"/>
              <a:cs typeface="Open Sans"/>
              <a:sym typeface="Open Sans"/>
            </a:endParaRPr>
          </a:p>
          <a:p>
            <a:pPr marL="457200" lvl="0" indent="-342900" algn="l" rtl="0">
              <a:lnSpc>
                <a:spcPct val="115000"/>
              </a:lnSpc>
              <a:spcBef>
                <a:spcPts val="1000"/>
              </a:spcBef>
              <a:spcAft>
                <a:spcPts val="0"/>
              </a:spcAft>
              <a:buClr>
                <a:schemeClr val="dk1"/>
              </a:buClr>
              <a:buSzPts val="1800"/>
              <a:buFont typeface="Open Sans Light"/>
              <a:buChar char="●"/>
            </a:pPr>
            <a:r>
              <a:rPr lang="en-US" sz="1800" b="1">
                <a:solidFill>
                  <a:schemeClr val="dk1"/>
                </a:solidFill>
                <a:latin typeface="Open Sans"/>
                <a:ea typeface="Open Sans"/>
                <a:cs typeface="Open Sans"/>
                <a:sym typeface="Open Sans"/>
              </a:rPr>
              <a:t>Enhanced Alignment Between Supply Chain and Maintenance/Ops</a:t>
            </a:r>
            <a:endParaRPr sz="1800">
              <a:solidFill>
                <a:schemeClr val="dk1"/>
              </a:solidFill>
              <a:latin typeface="Open Sans"/>
              <a:ea typeface="Open Sans"/>
              <a:cs typeface="Open Sans"/>
              <a:sym typeface="Open Sans"/>
            </a:endParaRPr>
          </a:p>
          <a:p>
            <a:pPr marL="457200" lvl="0" indent="-342900" algn="l" rtl="0">
              <a:lnSpc>
                <a:spcPct val="115000"/>
              </a:lnSpc>
              <a:spcBef>
                <a:spcPts val="1000"/>
              </a:spcBef>
              <a:spcAft>
                <a:spcPts val="0"/>
              </a:spcAft>
              <a:buClr>
                <a:schemeClr val="dk1"/>
              </a:buClr>
              <a:buSzPts val="1800"/>
              <a:buFont typeface="Open Sans Light"/>
              <a:buChar char="●"/>
            </a:pPr>
            <a:r>
              <a:rPr lang="en-US" sz="1800" b="1">
                <a:solidFill>
                  <a:schemeClr val="dk1"/>
                </a:solidFill>
                <a:latin typeface="Open Sans"/>
                <a:ea typeface="Open Sans"/>
                <a:cs typeface="Open Sans"/>
                <a:sym typeface="Open Sans"/>
              </a:rPr>
              <a:t>Adapt to Changes in Sourcing and Usage</a:t>
            </a:r>
            <a:endParaRPr sz="1800">
              <a:solidFill>
                <a:schemeClr val="dk1"/>
              </a:solidFill>
              <a:latin typeface="Open Sans"/>
              <a:ea typeface="Open Sans"/>
              <a:cs typeface="Open Sans"/>
              <a:sym typeface="Open Sans"/>
            </a:endParaRPr>
          </a:p>
          <a:p>
            <a:pPr marL="457200" lvl="0" indent="-342900" algn="l" rtl="0">
              <a:lnSpc>
                <a:spcPct val="115000"/>
              </a:lnSpc>
              <a:spcBef>
                <a:spcPts val="1100"/>
              </a:spcBef>
              <a:spcAft>
                <a:spcPts val="1000"/>
              </a:spcAft>
              <a:buClr>
                <a:schemeClr val="dk1"/>
              </a:buClr>
              <a:buSzPts val="1800"/>
              <a:buChar char="●"/>
            </a:pPr>
            <a:r>
              <a:rPr lang="en-US" sz="1800" b="1">
                <a:solidFill>
                  <a:schemeClr val="dk1"/>
                </a:solidFill>
                <a:latin typeface="Open Sans"/>
                <a:ea typeface="Open Sans"/>
                <a:cs typeface="Open Sans"/>
                <a:sym typeface="Open Sans"/>
              </a:rPr>
              <a:t>Direct Impact on Stocking Strategies</a:t>
            </a:r>
            <a:endParaRPr sz="1800">
              <a:solidFill>
                <a:schemeClr val="dk1"/>
              </a:solidFill>
              <a:latin typeface="Open Sans"/>
              <a:ea typeface="Open Sans"/>
              <a:cs typeface="Open Sans"/>
              <a:sym typeface="Open Sans"/>
            </a:endParaRPr>
          </a:p>
        </p:txBody>
      </p:sp>
      <p:pic>
        <p:nvPicPr>
          <p:cNvPr id="795" name="Google Shape;795;g339670979e6_0_2171"/>
          <p:cNvPicPr preferRelativeResize="0"/>
          <p:nvPr/>
        </p:nvPicPr>
        <p:blipFill rotWithShape="1">
          <a:blip r:embed="rId3">
            <a:alphaModFix/>
          </a:blip>
          <a:srcRect t="49974"/>
          <a:stretch/>
        </p:blipFill>
        <p:spPr>
          <a:xfrm>
            <a:off x="5630175" y="3196134"/>
            <a:ext cx="5907499" cy="1662301"/>
          </a:xfrm>
          <a:prstGeom prst="rect">
            <a:avLst/>
          </a:prstGeom>
          <a:noFill/>
          <a:ln>
            <a:noFill/>
          </a:ln>
        </p:spPr>
      </p:pic>
      <p:sp>
        <p:nvSpPr>
          <p:cNvPr id="796" name="Google Shape;796;g339670979e6_0_2171"/>
          <p:cNvSpPr txBox="1"/>
          <p:nvPr/>
        </p:nvSpPr>
        <p:spPr>
          <a:xfrm>
            <a:off x="6301900" y="2948050"/>
            <a:ext cx="1634100" cy="53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b="1">
                <a:latin typeface="Open Sans"/>
                <a:ea typeface="Open Sans"/>
                <a:cs typeface="Open Sans"/>
                <a:sym typeface="Open Sans"/>
              </a:rPr>
              <a:t>Stockouts</a:t>
            </a:r>
            <a:endParaRPr sz="2100" b="1">
              <a:latin typeface="Open Sans"/>
              <a:ea typeface="Open Sans"/>
              <a:cs typeface="Open Sans"/>
              <a:sym typeface="Open Sans"/>
            </a:endParaRPr>
          </a:p>
        </p:txBody>
      </p:sp>
      <p:sp>
        <p:nvSpPr>
          <p:cNvPr id="797" name="Google Shape;797;g339670979e6_0_2171"/>
          <p:cNvSpPr txBox="1"/>
          <p:nvPr/>
        </p:nvSpPr>
        <p:spPr>
          <a:xfrm>
            <a:off x="9133200" y="2412250"/>
            <a:ext cx="1634100" cy="8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b="1">
                <a:latin typeface="Open Sans"/>
                <a:ea typeface="Open Sans"/>
                <a:cs typeface="Open Sans"/>
                <a:sym typeface="Open Sans"/>
              </a:rPr>
              <a:t>Excess </a:t>
            </a:r>
            <a:endParaRPr sz="2100" b="1">
              <a:latin typeface="Open Sans"/>
              <a:ea typeface="Open Sans"/>
              <a:cs typeface="Open Sans"/>
              <a:sym typeface="Open Sans"/>
            </a:endParaRPr>
          </a:p>
          <a:p>
            <a:pPr marL="0" lvl="0" indent="0" algn="ctr" rtl="0">
              <a:spcBef>
                <a:spcPts val="0"/>
              </a:spcBef>
              <a:spcAft>
                <a:spcPts val="0"/>
              </a:spcAft>
              <a:buNone/>
            </a:pPr>
            <a:r>
              <a:rPr lang="en-US" sz="2100" b="1">
                <a:latin typeface="Open Sans"/>
                <a:ea typeface="Open Sans"/>
                <a:cs typeface="Open Sans"/>
                <a:sym typeface="Open Sans"/>
              </a:rPr>
              <a:t>Inventory</a:t>
            </a:r>
            <a:endParaRPr sz="2100" b="1">
              <a:latin typeface="Open Sans"/>
              <a:ea typeface="Open Sans"/>
              <a:cs typeface="Open Sans"/>
              <a:sym typeface="Open Sans"/>
            </a:endParaRPr>
          </a:p>
        </p:txBody>
      </p:sp>
      <p:sp>
        <p:nvSpPr>
          <p:cNvPr id="798" name="Google Shape;798;g339670979e6_0_2171"/>
          <p:cNvSpPr txBox="1"/>
          <p:nvPr/>
        </p:nvSpPr>
        <p:spPr>
          <a:xfrm>
            <a:off x="6092650" y="4979375"/>
            <a:ext cx="4879800" cy="7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i="1">
                <a:solidFill>
                  <a:schemeClr val="dk1"/>
                </a:solidFill>
                <a:latin typeface="Open Sans"/>
                <a:ea typeface="Open Sans"/>
                <a:cs typeface="Open Sans"/>
                <a:sym typeface="Open Sans"/>
              </a:rPr>
              <a:t>*Often gut-based/emotional approach </a:t>
            </a:r>
            <a:endParaRPr sz="1900" i="1">
              <a:solidFill>
                <a:schemeClr val="dk1"/>
              </a:solidFill>
              <a:latin typeface="Open Sans"/>
              <a:ea typeface="Open Sans"/>
              <a:cs typeface="Open Sans"/>
              <a:sym typeface="Open Sans"/>
            </a:endParaRPr>
          </a:p>
        </p:txBody>
      </p:sp>
      <p:sp>
        <p:nvSpPr>
          <p:cNvPr id="799" name="Google Shape;799;g339670979e6_0_2171"/>
          <p:cNvSpPr txBox="1"/>
          <p:nvPr/>
        </p:nvSpPr>
        <p:spPr>
          <a:xfrm>
            <a:off x="6116525" y="1777934"/>
            <a:ext cx="4879800" cy="53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a:solidFill>
                  <a:schemeClr val="dk1"/>
                </a:solidFill>
                <a:latin typeface="Open Sans"/>
                <a:ea typeface="Open Sans"/>
                <a:cs typeface="Open Sans"/>
                <a:sym typeface="Open Sans"/>
              </a:rPr>
              <a:t>Current Inventory Policy Decision Making </a:t>
            </a:r>
            <a:endParaRPr sz="1700" b="1">
              <a:solidFill>
                <a:schemeClr val="dk1"/>
              </a:solidFill>
              <a:latin typeface="Open Sans"/>
              <a:ea typeface="Open Sans"/>
              <a:cs typeface="Open Sans"/>
              <a:sym typeface="Open Sans"/>
            </a:endParaRPr>
          </a:p>
        </p:txBody>
      </p:sp>
      <p:cxnSp>
        <p:nvCxnSpPr>
          <p:cNvPr id="800" name="Google Shape;800;g339670979e6_0_2171"/>
          <p:cNvCxnSpPr/>
          <p:nvPr/>
        </p:nvCxnSpPr>
        <p:spPr>
          <a:xfrm rot="10800000" flipH="1">
            <a:off x="6336325" y="2348900"/>
            <a:ext cx="4495200" cy="11100"/>
          </a:xfrm>
          <a:prstGeom prst="straightConnector1">
            <a:avLst/>
          </a:prstGeom>
          <a:noFill/>
          <a:ln w="9525" cap="flat" cmpd="sng">
            <a:solidFill>
              <a:schemeClr val="dk2"/>
            </a:solidFill>
            <a:prstDash val="solid"/>
            <a:round/>
            <a:headEnd type="none" w="med" len="med"/>
            <a:tailEnd type="none" w="med" len="med"/>
          </a:ln>
        </p:spPr>
      </p:cxnSp>
      <p:sp>
        <p:nvSpPr>
          <p:cNvPr id="801" name="Google Shape;801;g339670979e6_0_2171"/>
          <p:cNvSpPr txBox="1"/>
          <p:nvPr/>
        </p:nvSpPr>
        <p:spPr>
          <a:xfrm>
            <a:off x="394325" y="5941650"/>
            <a:ext cx="11395800" cy="68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600">
                <a:solidFill>
                  <a:schemeClr val="dk1"/>
                </a:solidFill>
                <a:latin typeface="Open Sans Light"/>
                <a:ea typeface="Open Sans Light"/>
                <a:cs typeface="Open Sans Light"/>
                <a:sym typeface="Open Sans Light"/>
              </a:rPr>
              <a:t>Verusen’s approach is to understand and apply criticality to every material, enabling operations team to make better informed, risk based inventory policy decisions</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339670979e6_0_2186"/>
          <p:cNvSpPr txBox="1">
            <a:spLocks noGrp="1"/>
          </p:cNvSpPr>
          <p:nvPr>
            <p:ph type="title"/>
          </p:nvPr>
        </p:nvSpPr>
        <p:spPr>
          <a:xfrm>
            <a:off x="646770" y="165088"/>
            <a:ext cx="10890900" cy="1325700"/>
          </a:xfrm>
          <a:prstGeom prst="rect">
            <a:avLst/>
          </a:prstGeom>
        </p:spPr>
        <p:txBody>
          <a:bodyPr spcFirstLastPara="1" wrap="square" lIns="91425" tIns="457200" rIns="91425" bIns="91425" anchor="t" anchorCtr="0">
            <a:normAutofit/>
          </a:bodyPr>
          <a:lstStyle/>
          <a:p>
            <a:pPr marL="0" lvl="0" indent="0" algn="ctr" rtl="0">
              <a:spcBef>
                <a:spcPts val="0"/>
              </a:spcBef>
              <a:spcAft>
                <a:spcPts val="0"/>
              </a:spcAft>
              <a:buSzPts val="990"/>
              <a:buNone/>
            </a:pPr>
            <a:r>
              <a:rPr lang="en-US" sz="3620"/>
              <a:t>Leverage Criticality To Drive Better Decisions</a:t>
            </a:r>
            <a:endParaRPr sz="3620"/>
          </a:p>
        </p:txBody>
      </p:sp>
      <p:sp>
        <p:nvSpPr>
          <p:cNvPr id="808" name="Google Shape;808;g339670979e6_0_2186"/>
          <p:cNvSpPr/>
          <p:nvPr/>
        </p:nvSpPr>
        <p:spPr>
          <a:xfrm>
            <a:off x="1661199" y="1303175"/>
            <a:ext cx="3615900" cy="744900"/>
          </a:xfrm>
          <a:prstGeom prst="rect">
            <a:avLst/>
          </a:pr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a:solidFill>
                  <a:schemeClr val="lt1"/>
                </a:solidFill>
                <a:latin typeface="Open Sans"/>
                <a:ea typeface="Open Sans"/>
                <a:cs typeface="Open Sans"/>
                <a:sym typeface="Open Sans"/>
              </a:rPr>
              <a:t>Why It’s Important</a:t>
            </a:r>
            <a:endParaRPr sz="1500" b="1" i="0" u="none" strike="noStrike" cap="none">
              <a:solidFill>
                <a:schemeClr val="lt1"/>
              </a:solidFill>
              <a:latin typeface="Open Sans"/>
              <a:ea typeface="Open Sans"/>
              <a:cs typeface="Open Sans"/>
              <a:sym typeface="Open Sans"/>
            </a:endParaRPr>
          </a:p>
        </p:txBody>
      </p:sp>
      <p:sp>
        <p:nvSpPr>
          <p:cNvPr id="809" name="Google Shape;809;g339670979e6_0_2186"/>
          <p:cNvSpPr/>
          <p:nvPr/>
        </p:nvSpPr>
        <p:spPr>
          <a:xfrm>
            <a:off x="1653150" y="2116175"/>
            <a:ext cx="3615900" cy="3820500"/>
          </a:xfrm>
          <a:prstGeom prst="rect">
            <a:avLst/>
          </a:prstGeom>
          <a:solidFill>
            <a:schemeClr val="lt2"/>
          </a:soli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457200" lvl="0" indent="-342900" algn="l" rtl="0">
              <a:lnSpc>
                <a:spcPct val="115000"/>
              </a:lnSpc>
              <a:spcBef>
                <a:spcPts val="1100"/>
              </a:spcBef>
              <a:spcAft>
                <a:spcPts val="0"/>
              </a:spcAft>
              <a:buClr>
                <a:schemeClr val="dk1"/>
              </a:buClr>
              <a:buSzPts val="1800"/>
              <a:buFont typeface="Open Sans Light"/>
              <a:buChar char="●"/>
            </a:pPr>
            <a:r>
              <a:rPr lang="en-US" sz="1800" b="1">
                <a:solidFill>
                  <a:schemeClr val="dk1"/>
                </a:solidFill>
                <a:latin typeface="Open Sans"/>
                <a:ea typeface="Open Sans"/>
                <a:cs typeface="Open Sans"/>
                <a:sym typeface="Open Sans"/>
              </a:rPr>
              <a:t>Distinguish Critical and Non-Critical Parts</a:t>
            </a:r>
            <a:endParaRPr sz="1800">
              <a:solidFill>
                <a:schemeClr val="dk1"/>
              </a:solidFill>
              <a:latin typeface="Open Sans"/>
              <a:ea typeface="Open Sans"/>
              <a:cs typeface="Open Sans"/>
              <a:sym typeface="Open Sans"/>
            </a:endParaRPr>
          </a:p>
          <a:p>
            <a:pPr marL="457200" lvl="0" indent="-342900" algn="l" rtl="0">
              <a:lnSpc>
                <a:spcPct val="115000"/>
              </a:lnSpc>
              <a:spcBef>
                <a:spcPts val="1000"/>
              </a:spcBef>
              <a:spcAft>
                <a:spcPts val="0"/>
              </a:spcAft>
              <a:buClr>
                <a:schemeClr val="dk1"/>
              </a:buClr>
              <a:buSzPts val="1800"/>
              <a:buFont typeface="Open Sans Light"/>
              <a:buChar char="●"/>
            </a:pPr>
            <a:r>
              <a:rPr lang="en-US" sz="1800" b="1">
                <a:solidFill>
                  <a:schemeClr val="dk1"/>
                </a:solidFill>
                <a:latin typeface="Open Sans"/>
                <a:ea typeface="Open Sans"/>
                <a:cs typeface="Open Sans"/>
                <a:sym typeface="Open Sans"/>
              </a:rPr>
              <a:t>Enhanced Alignment Between Supply Chain and Maintenance/Ops</a:t>
            </a:r>
            <a:endParaRPr sz="1800">
              <a:solidFill>
                <a:schemeClr val="dk1"/>
              </a:solidFill>
              <a:latin typeface="Open Sans"/>
              <a:ea typeface="Open Sans"/>
              <a:cs typeface="Open Sans"/>
              <a:sym typeface="Open Sans"/>
            </a:endParaRPr>
          </a:p>
          <a:p>
            <a:pPr marL="457200" lvl="0" indent="-342900" algn="l" rtl="0">
              <a:lnSpc>
                <a:spcPct val="115000"/>
              </a:lnSpc>
              <a:spcBef>
                <a:spcPts val="1000"/>
              </a:spcBef>
              <a:spcAft>
                <a:spcPts val="0"/>
              </a:spcAft>
              <a:buClr>
                <a:schemeClr val="dk1"/>
              </a:buClr>
              <a:buSzPts val="1800"/>
              <a:buFont typeface="Open Sans Light"/>
              <a:buChar char="●"/>
            </a:pPr>
            <a:r>
              <a:rPr lang="en-US" sz="1800" b="1">
                <a:solidFill>
                  <a:schemeClr val="dk1"/>
                </a:solidFill>
                <a:latin typeface="Open Sans"/>
                <a:ea typeface="Open Sans"/>
                <a:cs typeface="Open Sans"/>
                <a:sym typeface="Open Sans"/>
              </a:rPr>
              <a:t>Adapt to Changes in Sourcing and Usage</a:t>
            </a:r>
            <a:endParaRPr sz="1800">
              <a:solidFill>
                <a:schemeClr val="dk1"/>
              </a:solidFill>
              <a:latin typeface="Open Sans"/>
              <a:ea typeface="Open Sans"/>
              <a:cs typeface="Open Sans"/>
              <a:sym typeface="Open Sans"/>
            </a:endParaRPr>
          </a:p>
          <a:p>
            <a:pPr marL="457200" lvl="0" indent="-342900" algn="l" rtl="0">
              <a:lnSpc>
                <a:spcPct val="115000"/>
              </a:lnSpc>
              <a:spcBef>
                <a:spcPts val="1100"/>
              </a:spcBef>
              <a:spcAft>
                <a:spcPts val="1000"/>
              </a:spcAft>
              <a:buClr>
                <a:schemeClr val="dk1"/>
              </a:buClr>
              <a:buSzPts val="1800"/>
              <a:buChar char="●"/>
            </a:pPr>
            <a:r>
              <a:rPr lang="en-US" sz="1800" b="1">
                <a:solidFill>
                  <a:schemeClr val="dk1"/>
                </a:solidFill>
                <a:latin typeface="Open Sans"/>
                <a:ea typeface="Open Sans"/>
                <a:cs typeface="Open Sans"/>
                <a:sym typeface="Open Sans"/>
              </a:rPr>
              <a:t>Direct Impact on Stocking Strategies</a:t>
            </a:r>
            <a:endParaRPr sz="1800">
              <a:solidFill>
                <a:schemeClr val="dk1"/>
              </a:solidFill>
              <a:latin typeface="Open Sans"/>
              <a:ea typeface="Open Sans"/>
              <a:cs typeface="Open Sans"/>
              <a:sym typeface="Open Sans"/>
            </a:endParaRPr>
          </a:p>
        </p:txBody>
      </p:sp>
      <p:sp>
        <p:nvSpPr>
          <p:cNvPr id="810" name="Google Shape;810;g339670979e6_0_2186"/>
          <p:cNvSpPr txBox="1"/>
          <p:nvPr/>
        </p:nvSpPr>
        <p:spPr>
          <a:xfrm>
            <a:off x="6092650" y="4979375"/>
            <a:ext cx="4879800" cy="7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i="1">
                <a:solidFill>
                  <a:schemeClr val="dk1"/>
                </a:solidFill>
                <a:latin typeface="Open Sans"/>
                <a:ea typeface="Open Sans"/>
                <a:cs typeface="Open Sans"/>
                <a:sym typeface="Open Sans"/>
              </a:rPr>
              <a:t>*Risk based approach with probabilistic modeling</a:t>
            </a:r>
            <a:endParaRPr sz="1900" i="1">
              <a:solidFill>
                <a:schemeClr val="dk1"/>
              </a:solidFill>
              <a:latin typeface="Open Sans"/>
              <a:ea typeface="Open Sans"/>
              <a:cs typeface="Open Sans"/>
              <a:sym typeface="Open Sans"/>
            </a:endParaRPr>
          </a:p>
        </p:txBody>
      </p:sp>
      <p:sp>
        <p:nvSpPr>
          <p:cNvPr id="811" name="Google Shape;811;g339670979e6_0_2186"/>
          <p:cNvSpPr txBox="1"/>
          <p:nvPr/>
        </p:nvSpPr>
        <p:spPr>
          <a:xfrm>
            <a:off x="6116525" y="1777934"/>
            <a:ext cx="4879800" cy="53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a:solidFill>
                  <a:schemeClr val="dk1"/>
                </a:solidFill>
                <a:latin typeface="Open Sans"/>
                <a:ea typeface="Open Sans"/>
                <a:cs typeface="Open Sans"/>
                <a:sym typeface="Open Sans"/>
              </a:rPr>
              <a:t>New Inventory Policy Decision Making </a:t>
            </a:r>
            <a:endParaRPr sz="1700" b="1">
              <a:solidFill>
                <a:schemeClr val="dk1"/>
              </a:solidFill>
              <a:latin typeface="Open Sans"/>
              <a:ea typeface="Open Sans"/>
              <a:cs typeface="Open Sans"/>
              <a:sym typeface="Open Sans"/>
            </a:endParaRPr>
          </a:p>
        </p:txBody>
      </p:sp>
      <p:cxnSp>
        <p:nvCxnSpPr>
          <p:cNvPr id="812" name="Google Shape;812;g339670979e6_0_2186"/>
          <p:cNvCxnSpPr/>
          <p:nvPr/>
        </p:nvCxnSpPr>
        <p:spPr>
          <a:xfrm rot="10800000" flipH="1">
            <a:off x="6336325" y="2348900"/>
            <a:ext cx="4495200" cy="11100"/>
          </a:xfrm>
          <a:prstGeom prst="straightConnector1">
            <a:avLst/>
          </a:prstGeom>
          <a:noFill/>
          <a:ln w="9525" cap="flat" cmpd="sng">
            <a:solidFill>
              <a:schemeClr val="dk2"/>
            </a:solidFill>
            <a:prstDash val="solid"/>
            <a:round/>
            <a:headEnd type="none" w="med" len="med"/>
            <a:tailEnd type="none" w="med" len="med"/>
          </a:ln>
        </p:spPr>
      </p:cxnSp>
      <p:sp>
        <p:nvSpPr>
          <p:cNvPr id="813" name="Google Shape;813;g339670979e6_0_2186"/>
          <p:cNvSpPr txBox="1"/>
          <p:nvPr/>
        </p:nvSpPr>
        <p:spPr>
          <a:xfrm>
            <a:off x="394325" y="5941650"/>
            <a:ext cx="11395800" cy="68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600">
                <a:solidFill>
                  <a:schemeClr val="dk1"/>
                </a:solidFill>
                <a:latin typeface="Open Sans Light"/>
                <a:ea typeface="Open Sans Light"/>
                <a:cs typeface="Open Sans Light"/>
                <a:sym typeface="Open Sans Light"/>
              </a:rPr>
              <a:t>Verusen’s approach is to understand and apply criticality to every material, enabling operations team to make better informed, risk based inventory policy decisions</a:t>
            </a:r>
            <a:endParaRPr>
              <a:solidFill>
                <a:schemeClr val="dk1"/>
              </a:solidFill>
            </a:endParaRPr>
          </a:p>
        </p:txBody>
      </p:sp>
      <p:grpSp>
        <p:nvGrpSpPr>
          <p:cNvPr id="814" name="Google Shape;814;g339670979e6_0_2186"/>
          <p:cNvGrpSpPr/>
          <p:nvPr/>
        </p:nvGrpSpPr>
        <p:grpSpPr>
          <a:xfrm>
            <a:off x="5630175" y="2577487"/>
            <a:ext cx="5907499" cy="2138126"/>
            <a:chOff x="5858775" y="3329050"/>
            <a:chExt cx="5907499" cy="2138126"/>
          </a:xfrm>
        </p:grpSpPr>
        <p:pic>
          <p:nvPicPr>
            <p:cNvPr id="815" name="Google Shape;815;g339670979e6_0_2186"/>
            <p:cNvPicPr preferRelativeResize="0"/>
            <p:nvPr/>
          </p:nvPicPr>
          <p:blipFill rotWithShape="1">
            <a:blip r:embed="rId3">
              <a:alphaModFix/>
            </a:blip>
            <a:srcRect b="49974"/>
            <a:stretch/>
          </p:blipFill>
          <p:spPr>
            <a:xfrm>
              <a:off x="5858775" y="3804875"/>
              <a:ext cx="5907499" cy="1662301"/>
            </a:xfrm>
            <a:prstGeom prst="rect">
              <a:avLst/>
            </a:prstGeom>
            <a:noFill/>
            <a:ln>
              <a:noFill/>
            </a:ln>
          </p:spPr>
        </p:pic>
        <p:sp>
          <p:nvSpPr>
            <p:cNvPr id="816" name="Google Shape;816;g339670979e6_0_2186"/>
            <p:cNvSpPr txBox="1"/>
            <p:nvPr/>
          </p:nvSpPr>
          <p:spPr>
            <a:xfrm>
              <a:off x="6530500" y="3329050"/>
              <a:ext cx="1704900" cy="53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b="1">
                  <a:latin typeface="Open Sans"/>
                  <a:ea typeface="Open Sans"/>
                  <a:cs typeface="Open Sans"/>
                  <a:sym typeface="Open Sans"/>
                </a:rPr>
                <a:t>Probability</a:t>
              </a:r>
              <a:endParaRPr sz="2100" b="1">
                <a:latin typeface="Open Sans"/>
                <a:ea typeface="Open Sans"/>
                <a:cs typeface="Open Sans"/>
                <a:sym typeface="Open Sans"/>
              </a:endParaRPr>
            </a:p>
          </p:txBody>
        </p:sp>
        <p:sp>
          <p:nvSpPr>
            <p:cNvPr id="817" name="Google Shape;817;g339670979e6_0_2186"/>
            <p:cNvSpPr txBox="1"/>
            <p:nvPr/>
          </p:nvSpPr>
          <p:spPr>
            <a:xfrm>
              <a:off x="9360075" y="3329050"/>
              <a:ext cx="1634100" cy="60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b="1">
                  <a:latin typeface="Open Sans"/>
                  <a:ea typeface="Open Sans"/>
                  <a:cs typeface="Open Sans"/>
                  <a:sym typeface="Open Sans"/>
                </a:rPr>
                <a:t>Impact</a:t>
              </a:r>
              <a:endParaRPr sz="2100" b="1">
                <a:latin typeface="Open Sans"/>
                <a:ea typeface="Open Sans"/>
                <a:cs typeface="Open Sans"/>
                <a:sym typeface="Open San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g337cddf819d_0_0"/>
          <p:cNvPicPr preferRelativeResize="0"/>
          <p:nvPr/>
        </p:nvPicPr>
        <p:blipFill rotWithShape="1">
          <a:blip r:embed="rId3">
            <a:alphaModFix/>
          </a:blip>
          <a:srcRect/>
          <a:stretch/>
        </p:blipFill>
        <p:spPr>
          <a:xfrm>
            <a:off x="3987075" y="1879123"/>
            <a:ext cx="3625776" cy="3493681"/>
          </a:xfrm>
          <a:prstGeom prst="rect">
            <a:avLst/>
          </a:prstGeom>
          <a:noFill/>
          <a:ln>
            <a:noFill/>
          </a:ln>
        </p:spPr>
      </p:pic>
      <p:sp>
        <p:nvSpPr>
          <p:cNvPr id="742" name="Google Shape;742;g337cddf819d_0_0"/>
          <p:cNvSpPr txBox="1"/>
          <p:nvPr/>
        </p:nvSpPr>
        <p:spPr>
          <a:xfrm>
            <a:off x="838200" y="365125"/>
            <a:ext cx="10515600" cy="505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2400" b="1">
                <a:solidFill>
                  <a:schemeClr val="accent1"/>
                </a:solidFill>
                <a:latin typeface="Open Sans"/>
                <a:ea typeface="Open Sans"/>
                <a:cs typeface="Open Sans"/>
                <a:sym typeface="Open Sans"/>
              </a:rPr>
              <a:t>Verusen’s Material Graph: </a:t>
            </a:r>
            <a:r>
              <a:rPr lang="en-US" sz="2400" b="1">
                <a:solidFill>
                  <a:srgbClr val="3EC26D"/>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The Core </a:t>
            </a:r>
            <a:r>
              <a:rPr lang="en-US" sz="2400" b="1">
                <a:solidFill>
                  <a:schemeClr val="accent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of the Verusen Platform</a:t>
            </a:r>
            <a:endParaRPr sz="2400" b="1">
              <a:solidFill>
                <a:schemeClr val="accent1"/>
              </a:solidFill>
              <a:latin typeface="Open Sans"/>
              <a:ea typeface="Open Sans"/>
              <a:cs typeface="Open Sans"/>
              <a:sym typeface="Open Sans"/>
            </a:endParaRPr>
          </a:p>
        </p:txBody>
      </p:sp>
      <p:sp>
        <p:nvSpPr>
          <p:cNvPr id="743" name="Google Shape;743;g337cddf819d_0_0"/>
          <p:cNvSpPr txBox="1"/>
          <p:nvPr/>
        </p:nvSpPr>
        <p:spPr>
          <a:xfrm>
            <a:off x="744982" y="2158276"/>
            <a:ext cx="308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0075C9"/>
                </a:solidFill>
                <a:latin typeface="Open Sans"/>
                <a:ea typeface="Open Sans"/>
                <a:cs typeface="Open Sans"/>
                <a:sym typeface="Open Sans"/>
              </a:rPr>
              <a:t>51</a:t>
            </a:r>
            <a:r>
              <a:rPr lang="en-US" sz="1800" b="1">
                <a:solidFill>
                  <a:srgbClr val="0075C9"/>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MM+ MRO Materials</a:t>
            </a:r>
            <a:endParaRPr sz="1800" b="1" i="0" u="none" strike="noStrike" cap="none">
              <a:solidFill>
                <a:srgbClr val="0075C9"/>
              </a:solidFill>
              <a:latin typeface="Open Sans"/>
              <a:ea typeface="Open Sans"/>
              <a:cs typeface="Open Sans"/>
              <a:sym typeface="Open Sans"/>
            </a:endParaRPr>
          </a:p>
        </p:txBody>
      </p:sp>
      <p:sp>
        <p:nvSpPr>
          <p:cNvPr id="744" name="Google Shape;744;g337cddf819d_0_0"/>
          <p:cNvSpPr txBox="1"/>
          <p:nvPr/>
        </p:nvSpPr>
        <p:spPr>
          <a:xfrm>
            <a:off x="744982" y="2576639"/>
            <a:ext cx="2934300" cy="794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a:solidFill>
                  <a:srgbClr val="003251"/>
                </a:solidFill>
                <a:latin typeface="Open Sans"/>
                <a:ea typeface="Open Sans"/>
                <a:cs typeface="Open Sans"/>
                <a:sym typeface="Open Sans"/>
              </a:rPr>
              <a:t>We’ve cultivated data partnerships with industry associations, distributors, and select manufacturers and continue to grow our dataset.</a:t>
            </a:r>
            <a:endParaRPr sz="1200" b="0" i="0" u="none" strike="noStrike" cap="none">
              <a:solidFill>
                <a:srgbClr val="003251"/>
              </a:solidFill>
              <a:latin typeface="Open Sans"/>
              <a:ea typeface="Open Sans"/>
              <a:cs typeface="Open Sans"/>
              <a:sym typeface="Open Sans"/>
            </a:endParaRPr>
          </a:p>
        </p:txBody>
      </p:sp>
      <p:cxnSp>
        <p:nvCxnSpPr>
          <p:cNvPr id="745" name="Google Shape;745;g337cddf819d_0_0"/>
          <p:cNvCxnSpPr/>
          <p:nvPr/>
        </p:nvCxnSpPr>
        <p:spPr>
          <a:xfrm rot="10800000" flipH="1">
            <a:off x="3043238" y="2523076"/>
            <a:ext cx="1215600" cy="9300"/>
          </a:xfrm>
          <a:prstGeom prst="straightConnector1">
            <a:avLst/>
          </a:prstGeom>
          <a:noFill/>
          <a:ln w="9525" cap="flat" cmpd="sng">
            <a:solidFill>
              <a:srgbClr val="CACCCF"/>
            </a:solidFill>
            <a:prstDash val="solid"/>
            <a:round/>
            <a:headEnd type="none" w="sm" len="sm"/>
            <a:tailEnd type="triangle" w="med" len="med"/>
          </a:ln>
        </p:spPr>
      </p:cxnSp>
      <p:sp>
        <p:nvSpPr>
          <p:cNvPr id="746" name="Google Shape;746;g337cddf819d_0_0"/>
          <p:cNvSpPr txBox="1"/>
          <p:nvPr/>
        </p:nvSpPr>
        <p:spPr>
          <a:xfrm>
            <a:off x="744982" y="3812626"/>
            <a:ext cx="2037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0075C9"/>
                </a:solidFill>
                <a:latin typeface="Open Sans"/>
                <a:ea typeface="Open Sans"/>
                <a:cs typeface="Open Sans"/>
                <a:sym typeface="Open Sans"/>
              </a:rPr>
              <a:t>MRO Specific</a:t>
            </a:r>
            <a:endParaRPr sz="1800" b="1" i="0" u="none" strike="noStrike" cap="none">
              <a:solidFill>
                <a:srgbClr val="0075C9"/>
              </a:solidFill>
              <a:latin typeface="Open Sans"/>
              <a:ea typeface="Open Sans"/>
              <a:cs typeface="Open Sans"/>
              <a:sym typeface="Open Sans"/>
            </a:endParaRPr>
          </a:p>
        </p:txBody>
      </p:sp>
      <p:sp>
        <p:nvSpPr>
          <p:cNvPr id="747" name="Google Shape;747;g337cddf819d_0_0"/>
          <p:cNvSpPr txBox="1"/>
          <p:nvPr/>
        </p:nvSpPr>
        <p:spPr>
          <a:xfrm>
            <a:off x="744982" y="4161604"/>
            <a:ext cx="2934300" cy="968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a:solidFill>
                  <a:srgbClr val="003251"/>
                </a:solidFill>
                <a:latin typeface="Open Sans"/>
                <a:ea typeface="Open Sans"/>
                <a:cs typeface="Open Sans"/>
                <a:sym typeface="Open Sans"/>
              </a:rPr>
              <a:t>We’ve optimized multiple NLP and data engineering preprocessing techniques specific to MRO (e.g., abbreviations, UoM, etc.)</a:t>
            </a:r>
            <a:endParaRPr sz="1200" b="0" i="0" u="none" strike="noStrike" cap="none">
              <a:solidFill>
                <a:srgbClr val="003251"/>
              </a:solidFill>
              <a:latin typeface="Open Sans"/>
              <a:ea typeface="Open Sans"/>
              <a:cs typeface="Open Sans"/>
              <a:sym typeface="Open Sans"/>
            </a:endParaRPr>
          </a:p>
        </p:txBody>
      </p:sp>
      <p:cxnSp>
        <p:nvCxnSpPr>
          <p:cNvPr id="748" name="Google Shape;748;g337cddf819d_0_0"/>
          <p:cNvCxnSpPr>
            <a:stCxn id="746" idx="3"/>
          </p:cNvCxnSpPr>
          <p:nvPr/>
        </p:nvCxnSpPr>
        <p:spPr>
          <a:xfrm>
            <a:off x="2782582" y="4043476"/>
            <a:ext cx="1227900" cy="6900"/>
          </a:xfrm>
          <a:prstGeom prst="straightConnector1">
            <a:avLst/>
          </a:prstGeom>
          <a:noFill/>
          <a:ln w="9525" cap="flat" cmpd="sng">
            <a:solidFill>
              <a:srgbClr val="CACCCF"/>
            </a:solidFill>
            <a:prstDash val="solid"/>
            <a:round/>
            <a:headEnd type="none" w="sm" len="sm"/>
            <a:tailEnd type="triangle" w="med" len="med"/>
          </a:ln>
        </p:spPr>
      </p:cxnSp>
      <p:sp>
        <p:nvSpPr>
          <p:cNvPr id="749" name="Google Shape;749;g337cddf819d_0_0"/>
          <p:cNvSpPr txBox="1"/>
          <p:nvPr/>
        </p:nvSpPr>
        <p:spPr>
          <a:xfrm>
            <a:off x="8136813" y="2158276"/>
            <a:ext cx="3310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0075C9"/>
                </a:solidFill>
                <a:latin typeface="Open Sans"/>
                <a:ea typeface="Open Sans"/>
                <a:cs typeface="Open Sans"/>
                <a:sym typeface="Open Sans"/>
              </a:rPr>
              <a:t>Billions of MRO Transactions</a:t>
            </a:r>
            <a:endParaRPr sz="1800" b="1" i="0" u="none" strike="noStrike" cap="none">
              <a:solidFill>
                <a:srgbClr val="0075C9"/>
              </a:solidFill>
              <a:latin typeface="Open Sans"/>
              <a:ea typeface="Open Sans"/>
              <a:cs typeface="Open Sans"/>
              <a:sym typeface="Open Sans"/>
            </a:endParaRPr>
          </a:p>
        </p:txBody>
      </p:sp>
      <p:sp>
        <p:nvSpPr>
          <p:cNvPr id="750" name="Google Shape;750;g337cddf819d_0_0"/>
          <p:cNvSpPr txBox="1"/>
          <p:nvPr/>
        </p:nvSpPr>
        <p:spPr>
          <a:xfrm>
            <a:off x="8136813" y="2805239"/>
            <a:ext cx="2934300" cy="794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a:solidFill>
                  <a:srgbClr val="003251"/>
                </a:solidFill>
                <a:latin typeface="Open Sans"/>
                <a:ea typeface="Open Sans"/>
                <a:cs typeface="Open Sans"/>
                <a:sym typeface="Open Sans"/>
              </a:rPr>
              <a:t>We’ve aggregated, anonymized and analyzed </a:t>
            </a:r>
            <a:r>
              <a:rPr lang="en-US" sz="1200" b="0" i="0" u="none" strike="noStrike" cap="none">
                <a:solidFill>
                  <a:srgbClr val="003251"/>
                </a:solidFill>
                <a:latin typeface="Open Sans"/>
                <a:ea typeface="Open Sans"/>
                <a:cs typeface="Open Sans"/>
                <a:sym typeface="Open Sans"/>
              </a:rPr>
              <a:t>“shop floor” decisions</a:t>
            </a:r>
            <a:r>
              <a:rPr lang="en-US" sz="1200">
                <a:solidFill>
                  <a:srgbClr val="003251"/>
                </a:solidFill>
                <a:latin typeface="Open Sans"/>
                <a:ea typeface="Open Sans"/>
                <a:cs typeface="Open Sans"/>
                <a:sym typeface="Open Sans"/>
              </a:rPr>
              <a:t>, issuances, purchase orders, work orders, and anything else that yields material insight.</a:t>
            </a:r>
            <a:endParaRPr sz="1200" b="0" i="0" u="none" strike="noStrike" cap="none">
              <a:solidFill>
                <a:srgbClr val="003251"/>
              </a:solidFill>
              <a:latin typeface="Open Sans"/>
              <a:ea typeface="Open Sans"/>
              <a:cs typeface="Open Sans"/>
              <a:sym typeface="Open Sans"/>
            </a:endParaRPr>
          </a:p>
        </p:txBody>
      </p:sp>
      <p:sp>
        <p:nvSpPr>
          <p:cNvPr id="751" name="Google Shape;751;g337cddf819d_0_0"/>
          <p:cNvSpPr txBox="1"/>
          <p:nvPr/>
        </p:nvSpPr>
        <p:spPr>
          <a:xfrm>
            <a:off x="8136813" y="3965026"/>
            <a:ext cx="308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0075C9"/>
                </a:solidFill>
                <a:latin typeface="Open Sans"/>
                <a:ea typeface="Open Sans"/>
                <a:cs typeface="Open Sans"/>
                <a:sym typeface="Open Sans"/>
              </a:rPr>
              <a:t>Modern LLM Technology</a:t>
            </a:r>
            <a:endParaRPr sz="1800" b="1" i="0" u="none" strike="noStrike" cap="none">
              <a:solidFill>
                <a:srgbClr val="0075C9"/>
              </a:solidFill>
              <a:latin typeface="Open Sans"/>
              <a:ea typeface="Open Sans"/>
              <a:cs typeface="Open Sans"/>
              <a:sym typeface="Open Sans"/>
            </a:endParaRPr>
          </a:p>
        </p:txBody>
      </p:sp>
      <p:sp>
        <p:nvSpPr>
          <p:cNvPr id="752" name="Google Shape;752;g337cddf819d_0_0"/>
          <p:cNvSpPr txBox="1"/>
          <p:nvPr/>
        </p:nvSpPr>
        <p:spPr>
          <a:xfrm>
            <a:off x="8136825" y="4314004"/>
            <a:ext cx="2934300" cy="111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a:solidFill>
                  <a:srgbClr val="003251"/>
                </a:solidFill>
                <a:latin typeface="Open Sans"/>
                <a:ea typeface="Open Sans"/>
                <a:cs typeface="Open Sans"/>
                <a:sym typeface="Open Sans"/>
              </a:rPr>
              <a:t>We utilize an LLM optimized for our graph that we’ve fine tuned to the nuances of MRO materials.</a:t>
            </a:r>
            <a:endParaRPr sz="1200" b="0" i="0" u="none" strike="noStrike" cap="none">
              <a:solidFill>
                <a:srgbClr val="003251"/>
              </a:solidFill>
              <a:latin typeface="Open Sans"/>
              <a:ea typeface="Open Sans"/>
              <a:cs typeface="Open Sans"/>
              <a:sym typeface="Open Sans"/>
            </a:endParaRPr>
          </a:p>
        </p:txBody>
      </p:sp>
      <p:cxnSp>
        <p:nvCxnSpPr>
          <p:cNvPr id="753" name="Google Shape;753;g337cddf819d_0_0"/>
          <p:cNvCxnSpPr>
            <a:stCxn id="749" idx="1"/>
          </p:cNvCxnSpPr>
          <p:nvPr/>
        </p:nvCxnSpPr>
        <p:spPr>
          <a:xfrm rot="10800000">
            <a:off x="7300713" y="2527726"/>
            <a:ext cx="836100" cy="0"/>
          </a:xfrm>
          <a:prstGeom prst="straightConnector1">
            <a:avLst/>
          </a:prstGeom>
          <a:noFill/>
          <a:ln w="9525" cap="flat" cmpd="sng">
            <a:solidFill>
              <a:srgbClr val="CACCCF"/>
            </a:solidFill>
            <a:prstDash val="solid"/>
            <a:round/>
            <a:headEnd type="none" w="sm" len="sm"/>
            <a:tailEnd type="triangle" w="med" len="med"/>
          </a:ln>
        </p:spPr>
      </p:cxnSp>
      <p:cxnSp>
        <p:nvCxnSpPr>
          <p:cNvPr id="754" name="Google Shape;754;g337cddf819d_0_0"/>
          <p:cNvCxnSpPr>
            <a:stCxn id="751" idx="1"/>
          </p:cNvCxnSpPr>
          <p:nvPr/>
        </p:nvCxnSpPr>
        <p:spPr>
          <a:xfrm rot="10800000">
            <a:off x="7607313" y="4195876"/>
            <a:ext cx="529500" cy="0"/>
          </a:xfrm>
          <a:prstGeom prst="straightConnector1">
            <a:avLst/>
          </a:prstGeom>
          <a:noFill/>
          <a:ln w="9525" cap="flat" cmpd="sng">
            <a:solidFill>
              <a:srgbClr val="CACCCF"/>
            </a:solidFill>
            <a:prstDash val="solid"/>
            <a:round/>
            <a:headEnd type="none" w="sm" len="sm"/>
            <a:tailEnd type="triangle" w="med" len="med"/>
          </a:ln>
        </p:spPr>
      </p:cxnSp>
      <p:sp>
        <p:nvSpPr>
          <p:cNvPr id="755" name="Google Shape;755;g337cddf819d_0_0"/>
          <p:cNvSpPr txBox="1"/>
          <p:nvPr/>
        </p:nvSpPr>
        <p:spPr>
          <a:xfrm>
            <a:off x="1098800" y="5626875"/>
            <a:ext cx="9558600" cy="12471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1900" b="1" i="1">
                <a:solidFill>
                  <a:srgbClr val="003251"/>
                </a:solidFill>
                <a:latin typeface="Open Sans"/>
                <a:ea typeface="Open Sans"/>
                <a:cs typeface="Open Sans"/>
                <a:sym typeface="Open Sans"/>
              </a:rPr>
              <a:t>Our MRO material graph, the most complete and accurate of its kind, </a:t>
            </a:r>
            <a:endParaRPr sz="1900" b="1" i="1">
              <a:solidFill>
                <a:srgbClr val="003251"/>
              </a:solidFill>
              <a:latin typeface="Open Sans"/>
              <a:ea typeface="Open Sans"/>
              <a:cs typeface="Open Sans"/>
              <a:sym typeface="Open Sans"/>
            </a:endParaRPr>
          </a:p>
          <a:p>
            <a:pPr marL="0" lvl="0" indent="0" algn="ctr" rtl="0">
              <a:spcBef>
                <a:spcPts val="0"/>
              </a:spcBef>
              <a:spcAft>
                <a:spcPts val="0"/>
              </a:spcAft>
              <a:buNone/>
            </a:pPr>
            <a:r>
              <a:rPr lang="en-US" sz="1900" b="1" i="1">
                <a:solidFill>
                  <a:srgbClr val="003251"/>
                </a:solidFill>
                <a:latin typeface="Open Sans"/>
                <a:ea typeface="Open Sans"/>
                <a:cs typeface="Open Sans"/>
                <a:sym typeface="Open Sans"/>
              </a:rPr>
              <a:t>enables us to uniquely identify trends in your data </a:t>
            </a:r>
            <a:endParaRPr sz="1900" b="1" i="1">
              <a:solidFill>
                <a:srgbClr val="003251"/>
              </a:solidFill>
              <a:latin typeface="Open Sans"/>
              <a:ea typeface="Open Sans"/>
              <a:cs typeface="Open Sans"/>
              <a:sym typeface="Open Sans"/>
            </a:endParaRPr>
          </a:p>
          <a:p>
            <a:pPr marL="0" lvl="0" indent="0" algn="ctr" rtl="0">
              <a:spcBef>
                <a:spcPts val="0"/>
              </a:spcBef>
              <a:spcAft>
                <a:spcPts val="0"/>
              </a:spcAft>
              <a:buNone/>
            </a:pPr>
            <a:r>
              <a:rPr lang="en-US" sz="1900" b="1" i="1">
                <a:solidFill>
                  <a:srgbClr val="003251"/>
                </a:solidFill>
                <a:latin typeface="Open Sans"/>
                <a:ea typeface="Open Sans"/>
                <a:cs typeface="Open Sans"/>
                <a:sym typeface="Open Sans"/>
              </a:rPr>
              <a:t>while allowing us to get up and running day one without prolonged training</a:t>
            </a:r>
            <a:endParaRPr sz="1900" b="1" i="1">
              <a:solidFill>
                <a:srgbClr val="003251"/>
              </a:solidFill>
              <a:latin typeface="Open Sans"/>
              <a:ea typeface="Open Sans"/>
              <a:cs typeface="Open Sans"/>
              <a:sym typeface="Open Sans"/>
            </a:endParaRPr>
          </a:p>
        </p:txBody>
      </p:sp>
      <p:sp>
        <p:nvSpPr>
          <p:cNvPr id="756" name="Google Shape;756;g337cddf819d_0_0"/>
          <p:cNvSpPr txBox="1"/>
          <p:nvPr/>
        </p:nvSpPr>
        <p:spPr>
          <a:xfrm>
            <a:off x="0" y="1219200"/>
            <a:ext cx="1219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i="1">
                <a:solidFill>
                  <a:srgbClr val="003251"/>
                </a:solidFill>
                <a:latin typeface="Open Sans"/>
                <a:ea typeface="Open Sans"/>
                <a:cs typeface="Open Sans"/>
                <a:sym typeface="Open Sans"/>
              </a:rPr>
              <a:t>Solving MRO’s toughest challenges begins with overcoming traditional data issues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g32d5174dff0_0_206"/>
          <p:cNvPicPr preferRelativeResize="0"/>
          <p:nvPr/>
        </p:nvPicPr>
        <p:blipFill rotWithShape="1">
          <a:blip r:embed="rId3">
            <a:alphaModFix/>
          </a:blip>
          <a:srcRect/>
          <a:stretch/>
        </p:blipFill>
        <p:spPr>
          <a:xfrm>
            <a:off x="143342" y="2601462"/>
            <a:ext cx="5244633" cy="1738700"/>
          </a:xfrm>
          <a:prstGeom prst="rect">
            <a:avLst/>
          </a:prstGeom>
          <a:noFill/>
          <a:ln w="9525" cap="flat" cmpd="sng">
            <a:solidFill>
              <a:srgbClr val="44546A"/>
            </a:solidFill>
            <a:prstDash val="solid"/>
            <a:round/>
            <a:headEnd type="none" w="sm" len="sm"/>
            <a:tailEnd type="none" w="sm" len="sm"/>
          </a:ln>
        </p:spPr>
      </p:pic>
      <p:cxnSp>
        <p:nvCxnSpPr>
          <p:cNvPr id="762" name="Google Shape;762;g32d5174dff0_0_206"/>
          <p:cNvCxnSpPr>
            <a:stCxn id="761" idx="2"/>
            <a:endCxn id="763" idx="1"/>
          </p:cNvCxnSpPr>
          <p:nvPr/>
        </p:nvCxnSpPr>
        <p:spPr>
          <a:xfrm rot="-5400000" flipH="1">
            <a:off x="3925308" y="3180512"/>
            <a:ext cx="875100" cy="3194400"/>
          </a:xfrm>
          <a:prstGeom prst="bentConnector2">
            <a:avLst/>
          </a:prstGeom>
          <a:noFill/>
          <a:ln w="9525" cap="flat" cmpd="sng">
            <a:solidFill>
              <a:srgbClr val="44546A"/>
            </a:solidFill>
            <a:prstDash val="solid"/>
            <a:round/>
            <a:headEnd type="none" w="sm" len="sm"/>
            <a:tailEnd type="none" w="sm" len="sm"/>
          </a:ln>
        </p:spPr>
      </p:cxnSp>
      <p:cxnSp>
        <p:nvCxnSpPr>
          <p:cNvPr id="764" name="Google Shape;764;g32d5174dff0_0_206"/>
          <p:cNvCxnSpPr>
            <a:stCxn id="761" idx="0"/>
          </p:cNvCxnSpPr>
          <p:nvPr/>
        </p:nvCxnSpPr>
        <p:spPr>
          <a:xfrm rot="-5400000">
            <a:off x="3768858" y="998862"/>
            <a:ext cx="599400" cy="2605800"/>
          </a:xfrm>
          <a:prstGeom prst="bentConnector2">
            <a:avLst/>
          </a:prstGeom>
          <a:noFill/>
          <a:ln w="9525" cap="flat" cmpd="sng">
            <a:solidFill>
              <a:srgbClr val="44546A"/>
            </a:solidFill>
            <a:prstDash val="solid"/>
            <a:round/>
            <a:headEnd type="none" w="sm" len="sm"/>
            <a:tailEnd type="none" w="sm" len="sm"/>
          </a:ln>
        </p:spPr>
      </p:cxnSp>
      <p:cxnSp>
        <p:nvCxnSpPr>
          <p:cNvPr id="765" name="Google Shape;765;g32d5174dff0_0_206"/>
          <p:cNvCxnSpPr/>
          <p:nvPr/>
        </p:nvCxnSpPr>
        <p:spPr>
          <a:xfrm rot="10800000" flipH="1">
            <a:off x="5394400" y="1720050"/>
            <a:ext cx="129900" cy="225000"/>
          </a:xfrm>
          <a:prstGeom prst="straightConnector1">
            <a:avLst/>
          </a:prstGeom>
          <a:noFill/>
          <a:ln w="9525" cap="flat" cmpd="sng">
            <a:solidFill>
              <a:srgbClr val="44546A"/>
            </a:solidFill>
            <a:prstDash val="solid"/>
            <a:round/>
            <a:headEnd type="none" w="sm" len="sm"/>
            <a:tailEnd type="none" w="sm" len="sm"/>
          </a:ln>
        </p:spPr>
      </p:cxnSp>
      <p:cxnSp>
        <p:nvCxnSpPr>
          <p:cNvPr id="766" name="Google Shape;766;g32d5174dff0_0_206"/>
          <p:cNvCxnSpPr/>
          <p:nvPr/>
        </p:nvCxnSpPr>
        <p:spPr>
          <a:xfrm rot="10800000" flipH="1">
            <a:off x="5546575" y="1720050"/>
            <a:ext cx="129900" cy="225000"/>
          </a:xfrm>
          <a:prstGeom prst="straightConnector1">
            <a:avLst/>
          </a:prstGeom>
          <a:noFill/>
          <a:ln w="9525" cap="flat" cmpd="sng">
            <a:solidFill>
              <a:srgbClr val="44546A"/>
            </a:solidFill>
            <a:prstDash val="solid"/>
            <a:round/>
            <a:headEnd type="none" w="sm" len="sm"/>
            <a:tailEnd type="none" w="sm" len="sm"/>
          </a:ln>
        </p:spPr>
      </p:cxnSp>
      <p:cxnSp>
        <p:nvCxnSpPr>
          <p:cNvPr id="767" name="Google Shape;767;g32d5174dff0_0_206"/>
          <p:cNvCxnSpPr>
            <a:endCxn id="768" idx="0"/>
          </p:cNvCxnSpPr>
          <p:nvPr/>
        </p:nvCxnSpPr>
        <p:spPr>
          <a:xfrm>
            <a:off x="5698336" y="1996225"/>
            <a:ext cx="2676900" cy="130800"/>
          </a:xfrm>
          <a:prstGeom prst="bentConnector2">
            <a:avLst/>
          </a:prstGeom>
          <a:noFill/>
          <a:ln w="9525" cap="flat" cmpd="sng">
            <a:solidFill>
              <a:srgbClr val="44546A"/>
            </a:solidFill>
            <a:prstDash val="solid"/>
            <a:round/>
            <a:headEnd type="none" w="sm" len="sm"/>
            <a:tailEnd type="none" w="sm" len="sm"/>
          </a:ln>
        </p:spPr>
      </p:cxnSp>
      <p:pic>
        <p:nvPicPr>
          <p:cNvPr id="769" name="Google Shape;769;g32d5174dff0_0_206"/>
          <p:cNvPicPr preferRelativeResize="0"/>
          <p:nvPr/>
        </p:nvPicPr>
        <p:blipFill rotWithShape="1">
          <a:blip r:embed="rId4">
            <a:alphaModFix/>
          </a:blip>
          <a:srcRect/>
          <a:stretch/>
        </p:blipFill>
        <p:spPr>
          <a:xfrm>
            <a:off x="11109575" y="4634510"/>
            <a:ext cx="837975" cy="837965"/>
          </a:xfrm>
          <a:prstGeom prst="rect">
            <a:avLst/>
          </a:prstGeom>
          <a:noFill/>
          <a:ln>
            <a:noFill/>
          </a:ln>
        </p:spPr>
      </p:pic>
      <p:pic>
        <p:nvPicPr>
          <p:cNvPr id="770" name="Google Shape;770;g32d5174dff0_0_206"/>
          <p:cNvPicPr preferRelativeResize="0"/>
          <p:nvPr/>
        </p:nvPicPr>
        <p:blipFill rotWithShape="1">
          <a:blip r:embed="rId5">
            <a:alphaModFix/>
          </a:blip>
          <a:srcRect/>
          <a:stretch/>
        </p:blipFill>
        <p:spPr>
          <a:xfrm>
            <a:off x="11140288" y="2443312"/>
            <a:ext cx="837975" cy="837965"/>
          </a:xfrm>
          <a:prstGeom prst="rect">
            <a:avLst/>
          </a:prstGeom>
          <a:noFill/>
          <a:ln>
            <a:noFill/>
          </a:ln>
        </p:spPr>
      </p:pic>
      <p:sp>
        <p:nvSpPr>
          <p:cNvPr id="771" name="Google Shape;771;g32d5174dff0_0_206"/>
          <p:cNvSpPr txBox="1"/>
          <p:nvPr/>
        </p:nvSpPr>
        <p:spPr>
          <a:xfrm>
            <a:off x="10957200" y="3357875"/>
            <a:ext cx="1204200" cy="11799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800"/>
              <a:buFont typeface="Calibri"/>
              <a:buNone/>
            </a:pPr>
            <a:r>
              <a:rPr lang="en-US" sz="800">
                <a:solidFill>
                  <a:srgbClr val="000000"/>
                </a:solidFill>
              </a:rPr>
              <a:t>Seemingly like material not identified as duplicated due to mismatch in important product specifications (bore, stroke)</a:t>
            </a:r>
            <a:endParaRPr sz="800">
              <a:solidFill>
                <a:srgbClr val="000000"/>
              </a:solidFill>
            </a:endParaRPr>
          </a:p>
        </p:txBody>
      </p:sp>
      <p:sp>
        <p:nvSpPr>
          <p:cNvPr id="772" name="Google Shape;772;g32d5174dff0_0_206"/>
          <p:cNvSpPr txBox="1"/>
          <p:nvPr/>
        </p:nvSpPr>
        <p:spPr>
          <a:xfrm>
            <a:off x="560625" y="2089400"/>
            <a:ext cx="2093700" cy="366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800"/>
              <a:buFont typeface="Calibri"/>
              <a:buNone/>
            </a:pPr>
            <a:r>
              <a:rPr lang="en-US" sz="1800" b="1" i="1">
                <a:solidFill>
                  <a:srgbClr val="000000"/>
                </a:solidFill>
              </a:rPr>
              <a:t>De-abbreviation</a:t>
            </a:r>
            <a:endParaRPr sz="1800" b="1" i="1">
              <a:solidFill>
                <a:srgbClr val="000000"/>
              </a:solidFill>
            </a:endParaRPr>
          </a:p>
        </p:txBody>
      </p:sp>
      <p:sp>
        <p:nvSpPr>
          <p:cNvPr id="773" name="Google Shape;773;g32d5174dff0_0_206"/>
          <p:cNvSpPr txBox="1"/>
          <p:nvPr/>
        </p:nvSpPr>
        <p:spPr>
          <a:xfrm>
            <a:off x="10957175" y="5472475"/>
            <a:ext cx="1204200" cy="7833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800"/>
              <a:buFont typeface="Calibri"/>
              <a:buNone/>
            </a:pPr>
            <a:r>
              <a:rPr lang="en-US" sz="800">
                <a:solidFill>
                  <a:srgbClr val="000000"/>
                </a:solidFill>
              </a:rPr>
              <a:t>Matching Material identified as Duplicate in Form and Specifications </a:t>
            </a:r>
            <a:endParaRPr sz="800">
              <a:solidFill>
                <a:srgbClr val="000000"/>
              </a:solidFill>
            </a:endParaRPr>
          </a:p>
        </p:txBody>
      </p:sp>
      <p:cxnSp>
        <p:nvCxnSpPr>
          <p:cNvPr id="774" name="Google Shape;774;g32d5174dff0_0_206"/>
          <p:cNvCxnSpPr/>
          <p:nvPr/>
        </p:nvCxnSpPr>
        <p:spPr>
          <a:xfrm flipH="1">
            <a:off x="939575" y="2456000"/>
            <a:ext cx="299400" cy="209100"/>
          </a:xfrm>
          <a:prstGeom prst="straightConnector1">
            <a:avLst/>
          </a:prstGeom>
          <a:noFill/>
          <a:ln w="9525" cap="flat" cmpd="sng">
            <a:solidFill>
              <a:srgbClr val="44546A"/>
            </a:solidFill>
            <a:prstDash val="solid"/>
            <a:round/>
            <a:headEnd type="none" w="sm" len="sm"/>
            <a:tailEnd type="triangle" w="med" len="med"/>
          </a:ln>
        </p:spPr>
      </p:cxnSp>
      <p:sp>
        <p:nvSpPr>
          <p:cNvPr id="775" name="Google Shape;775;g32d5174dff0_0_206"/>
          <p:cNvSpPr txBox="1"/>
          <p:nvPr/>
        </p:nvSpPr>
        <p:spPr>
          <a:xfrm>
            <a:off x="5960125" y="6310500"/>
            <a:ext cx="4207500" cy="366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800"/>
              <a:buFont typeface="Calibri"/>
              <a:buNone/>
            </a:pPr>
            <a:r>
              <a:rPr lang="en-US" sz="1800" b="1" i="1">
                <a:solidFill>
                  <a:srgbClr val="000000"/>
                </a:solidFill>
              </a:rPr>
              <a:t>Identified via Similarity Graph</a:t>
            </a:r>
            <a:endParaRPr sz="1800" b="1" i="1">
              <a:solidFill>
                <a:srgbClr val="000000"/>
              </a:solidFill>
            </a:endParaRPr>
          </a:p>
        </p:txBody>
      </p:sp>
      <p:sp>
        <p:nvSpPr>
          <p:cNvPr id="776" name="Google Shape;776;g32d5174dff0_0_206"/>
          <p:cNvSpPr txBox="1"/>
          <p:nvPr/>
        </p:nvSpPr>
        <p:spPr>
          <a:xfrm>
            <a:off x="143338" y="5215250"/>
            <a:ext cx="3194400" cy="132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Open Sans"/>
              <a:buNone/>
            </a:pPr>
            <a:r>
              <a:rPr lang="en-US" sz="1100" b="1">
                <a:solidFill>
                  <a:srgbClr val="000000"/>
                </a:solidFill>
              </a:rPr>
              <a:t>Data Preprocessing:</a:t>
            </a:r>
            <a:endParaRPr sz="1100" b="1">
              <a:solidFill>
                <a:srgbClr val="000000"/>
              </a:solidFill>
            </a:endParaRPr>
          </a:p>
          <a:p>
            <a:pPr marL="457200" marR="0" lvl="0" indent="-298450" algn="l" rtl="0">
              <a:lnSpc>
                <a:spcPct val="115000"/>
              </a:lnSpc>
              <a:spcBef>
                <a:spcPts val="0"/>
              </a:spcBef>
              <a:spcAft>
                <a:spcPts val="0"/>
              </a:spcAft>
              <a:buClr>
                <a:srgbClr val="000000"/>
              </a:buClr>
              <a:buSzPts val="1100"/>
              <a:buChar char="-"/>
            </a:pPr>
            <a:r>
              <a:rPr lang="en-US" sz="1100">
                <a:solidFill>
                  <a:srgbClr val="000000"/>
                </a:solidFill>
              </a:rPr>
              <a:t>De-Abbreviation</a:t>
            </a:r>
            <a:endParaRPr sz="1100">
              <a:solidFill>
                <a:srgbClr val="000000"/>
              </a:solidFill>
            </a:endParaRPr>
          </a:p>
          <a:p>
            <a:pPr marL="457200" marR="0" lvl="0" indent="-298450" algn="l" rtl="0">
              <a:lnSpc>
                <a:spcPct val="115000"/>
              </a:lnSpc>
              <a:spcBef>
                <a:spcPts val="0"/>
              </a:spcBef>
              <a:spcAft>
                <a:spcPts val="0"/>
              </a:spcAft>
              <a:buClr>
                <a:srgbClr val="000000"/>
              </a:buClr>
              <a:buSzPts val="1100"/>
              <a:buChar char="-"/>
            </a:pPr>
            <a:r>
              <a:rPr lang="en-US" sz="1100">
                <a:solidFill>
                  <a:srgbClr val="000000"/>
                </a:solidFill>
              </a:rPr>
              <a:t>Numeric normalization </a:t>
            </a:r>
            <a:endParaRPr sz="1100">
              <a:solidFill>
                <a:srgbClr val="000000"/>
              </a:solidFill>
            </a:endParaRPr>
          </a:p>
          <a:p>
            <a:pPr marL="457200" marR="0" lvl="0" indent="-298450" algn="l" rtl="0">
              <a:lnSpc>
                <a:spcPct val="115000"/>
              </a:lnSpc>
              <a:spcBef>
                <a:spcPts val="0"/>
              </a:spcBef>
              <a:spcAft>
                <a:spcPts val="0"/>
              </a:spcAft>
              <a:buClr>
                <a:srgbClr val="000000"/>
              </a:buClr>
              <a:buSzPts val="1100"/>
              <a:buChar char="-"/>
            </a:pPr>
            <a:r>
              <a:rPr lang="en-US" sz="1100">
                <a:solidFill>
                  <a:srgbClr val="000000"/>
                </a:solidFill>
              </a:rPr>
              <a:t>Dimensional comparisons</a:t>
            </a:r>
            <a:endParaRPr sz="1100">
              <a:solidFill>
                <a:srgbClr val="000000"/>
              </a:solidFill>
            </a:endParaRPr>
          </a:p>
          <a:p>
            <a:pPr marL="457200" marR="0" lvl="0" indent="-298450" algn="l" rtl="0">
              <a:lnSpc>
                <a:spcPct val="115000"/>
              </a:lnSpc>
              <a:spcBef>
                <a:spcPts val="0"/>
              </a:spcBef>
              <a:spcAft>
                <a:spcPts val="0"/>
              </a:spcAft>
              <a:buClr>
                <a:srgbClr val="000000"/>
              </a:buClr>
              <a:buSzPts val="1100"/>
              <a:buChar char="-"/>
            </a:pPr>
            <a:r>
              <a:rPr lang="en-US" sz="1100">
                <a:solidFill>
                  <a:srgbClr val="000000"/>
                </a:solidFill>
              </a:rPr>
              <a:t>Ignoring non-relevant text</a:t>
            </a:r>
            <a:endParaRPr sz="1100">
              <a:solidFill>
                <a:srgbClr val="000000"/>
              </a:solidFill>
            </a:endParaRPr>
          </a:p>
          <a:p>
            <a:pPr marL="0" marR="0" lvl="0" indent="0" algn="l" rtl="0">
              <a:lnSpc>
                <a:spcPct val="115000"/>
              </a:lnSpc>
              <a:spcBef>
                <a:spcPts val="0"/>
              </a:spcBef>
              <a:spcAft>
                <a:spcPts val="0"/>
              </a:spcAft>
              <a:buClr>
                <a:srgbClr val="000000"/>
              </a:buClr>
              <a:buSzPts val="1100"/>
              <a:buFont typeface="Calibri"/>
              <a:buNone/>
            </a:pPr>
            <a:endParaRPr sz="1100" b="1">
              <a:solidFill>
                <a:srgbClr val="000000"/>
              </a:solidFill>
            </a:endParaRPr>
          </a:p>
        </p:txBody>
      </p:sp>
      <p:pic>
        <p:nvPicPr>
          <p:cNvPr id="768" name="Google Shape;768;g32d5174dff0_0_206"/>
          <p:cNvPicPr preferRelativeResize="0"/>
          <p:nvPr/>
        </p:nvPicPr>
        <p:blipFill rotWithShape="1">
          <a:blip r:embed="rId6">
            <a:alphaModFix/>
          </a:blip>
          <a:srcRect/>
          <a:stretch/>
        </p:blipFill>
        <p:spPr>
          <a:xfrm>
            <a:off x="5959800" y="2127025"/>
            <a:ext cx="4830873" cy="1868300"/>
          </a:xfrm>
          <a:prstGeom prst="rect">
            <a:avLst/>
          </a:prstGeom>
          <a:noFill/>
          <a:ln w="9525" cap="flat" cmpd="sng">
            <a:solidFill>
              <a:srgbClr val="44546A"/>
            </a:solidFill>
            <a:prstDash val="solid"/>
            <a:round/>
            <a:headEnd type="none" w="sm" len="sm"/>
            <a:tailEnd type="none" w="sm" len="sm"/>
          </a:ln>
        </p:spPr>
      </p:pic>
      <p:pic>
        <p:nvPicPr>
          <p:cNvPr id="763" name="Google Shape;763;g32d5174dff0_0_206"/>
          <p:cNvPicPr preferRelativeResize="0"/>
          <p:nvPr/>
        </p:nvPicPr>
        <p:blipFill rotWithShape="1">
          <a:blip r:embed="rId7">
            <a:alphaModFix/>
          </a:blip>
          <a:srcRect/>
          <a:stretch/>
        </p:blipFill>
        <p:spPr>
          <a:xfrm>
            <a:off x="5960133" y="4345879"/>
            <a:ext cx="4845768" cy="1738725"/>
          </a:xfrm>
          <a:prstGeom prst="rect">
            <a:avLst/>
          </a:prstGeom>
          <a:noFill/>
          <a:ln w="9525" cap="flat" cmpd="sng">
            <a:solidFill>
              <a:srgbClr val="44546A"/>
            </a:solidFill>
            <a:prstDash val="solid"/>
            <a:round/>
            <a:headEnd type="none" w="sm" len="sm"/>
            <a:tailEnd type="none" w="sm" len="sm"/>
          </a:ln>
        </p:spPr>
      </p:pic>
      <p:cxnSp>
        <p:nvCxnSpPr>
          <p:cNvPr id="777" name="Google Shape;777;g32d5174dff0_0_206"/>
          <p:cNvCxnSpPr/>
          <p:nvPr/>
        </p:nvCxnSpPr>
        <p:spPr>
          <a:xfrm rot="10800000" flipH="1">
            <a:off x="6830325" y="5332500"/>
            <a:ext cx="62700" cy="978000"/>
          </a:xfrm>
          <a:prstGeom prst="straightConnector1">
            <a:avLst/>
          </a:prstGeom>
          <a:noFill/>
          <a:ln w="9525" cap="flat" cmpd="sng">
            <a:solidFill>
              <a:srgbClr val="44546A"/>
            </a:solidFill>
            <a:prstDash val="solid"/>
            <a:round/>
            <a:headEnd type="none" w="sm" len="sm"/>
            <a:tailEnd type="triangle" w="med" len="med"/>
          </a:ln>
        </p:spPr>
      </p:cxnSp>
      <p:sp>
        <p:nvSpPr>
          <p:cNvPr id="778" name="Google Shape;778;g32d5174dff0_0_206"/>
          <p:cNvSpPr txBox="1"/>
          <p:nvPr/>
        </p:nvSpPr>
        <p:spPr>
          <a:xfrm>
            <a:off x="2730100" y="4537775"/>
            <a:ext cx="2676900" cy="3666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1800"/>
              <a:buFont typeface="Calibri"/>
              <a:buNone/>
            </a:pPr>
            <a:r>
              <a:rPr lang="en-US" sz="1800" b="1" i="1">
                <a:solidFill>
                  <a:srgbClr val="000000"/>
                </a:solidFill>
              </a:rPr>
              <a:t>ignores non-relevant text</a:t>
            </a:r>
            <a:endParaRPr sz="1800" b="1" i="1">
              <a:solidFill>
                <a:srgbClr val="000000"/>
              </a:solidFill>
            </a:endParaRPr>
          </a:p>
        </p:txBody>
      </p:sp>
      <p:cxnSp>
        <p:nvCxnSpPr>
          <p:cNvPr id="779" name="Google Shape;779;g32d5174dff0_0_206"/>
          <p:cNvCxnSpPr/>
          <p:nvPr/>
        </p:nvCxnSpPr>
        <p:spPr>
          <a:xfrm rot="10800000" flipH="1">
            <a:off x="5283550" y="4509188"/>
            <a:ext cx="582600" cy="194100"/>
          </a:xfrm>
          <a:prstGeom prst="straightConnector1">
            <a:avLst/>
          </a:prstGeom>
          <a:noFill/>
          <a:ln w="9525" cap="flat" cmpd="sng">
            <a:solidFill>
              <a:srgbClr val="44546A"/>
            </a:solidFill>
            <a:prstDash val="solid"/>
            <a:round/>
            <a:headEnd type="none" w="sm" len="sm"/>
            <a:tailEnd type="triangle" w="med" len="med"/>
          </a:ln>
        </p:spPr>
      </p:cxnSp>
      <p:sp>
        <p:nvSpPr>
          <p:cNvPr id="780" name="Google Shape;780;g32d5174dff0_0_206"/>
          <p:cNvSpPr txBox="1"/>
          <p:nvPr/>
        </p:nvSpPr>
        <p:spPr>
          <a:xfrm>
            <a:off x="2524575" y="3860300"/>
            <a:ext cx="2816700" cy="366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800"/>
              <a:buFont typeface="Calibri"/>
              <a:buNone/>
            </a:pPr>
            <a:r>
              <a:rPr lang="en-US" sz="1800" b="1" i="1">
                <a:solidFill>
                  <a:srgbClr val="000000"/>
                </a:solidFill>
              </a:rPr>
              <a:t>Numeric Normalization</a:t>
            </a:r>
            <a:endParaRPr sz="1800" b="1" i="1">
              <a:solidFill>
                <a:srgbClr val="000000"/>
              </a:solidFill>
            </a:endParaRPr>
          </a:p>
        </p:txBody>
      </p:sp>
      <p:cxnSp>
        <p:nvCxnSpPr>
          <p:cNvPr id="781" name="Google Shape;781;g32d5174dff0_0_206"/>
          <p:cNvCxnSpPr/>
          <p:nvPr/>
        </p:nvCxnSpPr>
        <p:spPr>
          <a:xfrm rot="10800000">
            <a:off x="2831925" y="3781350"/>
            <a:ext cx="242700" cy="145500"/>
          </a:xfrm>
          <a:prstGeom prst="straightConnector1">
            <a:avLst/>
          </a:prstGeom>
          <a:noFill/>
          <a:ln w="9525" cap="flat" cmpd="sng">
            <a:solidFill>
              <a:srgbClr val="44546A"/>
            </a:solidFill>
            <a:prstDash val="solid"/>
            <a:round/>
            <a:headEnd type="none" w="sm" len="sm"/>
            <a:tailEnd type="triangle" w="med" len="med"/>
          </a:ln>
        </p:spPr>
      </p:cxnSp>
      <p:sp>
        <p:nvSpPr>
          <p:cNvPr id="782" name="Google Shape;782;g32d5174dff0_0_206"/>
          <p:cNvSpPr txBox="1"/>
          <p:nvPr/>
        </p:nvSpPr>
        <p:spPr>
          <a:xfrm>
            <a:off x="7827200" y="3670800"/>
            <a:ext cx="2978700" cy="366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800"/>
              <a:buFont typeface="Calibri"/>
              <a:buNone/>
            </a:pPr>
            <a:r>
              <a:rPr lang="en-US" sz="1800" b="1" i="1">
                <a:solidFill>
                  <a:srgbClr val="000000"/>
                </a:solidFill>
              </a:rPr>
              <a:t>dimensional comparison</a:t>
            </a:r>
            <a:endParaRPr sz="1800" b="1" i="1">
              <a:solidFill>
                <a:srgbClr val="000000"/>
              </a:solidFill>
            </a:endParaRPr>
          </a:p>
        </p:txBody>
      </p:sp>
      <p:cxnSp>
        <p:nvCxnSpPr>
          <p:cNvPr id="783" name="Google Shape;783;g32d5174dff0_0_206"/>
          <p:cNvCxnSpPr/>
          <p:nvPr/>
        </p:nvCxnSpPr>
        <p:spPr>
          <a:xfrm rot="10800000">
            <a:off x="8634750" y="3641075"/>
            <a:ext cx="242700" cy="145500"/>
          </a:xfrm>
          <a:prstGeom prst="straightConnector1">
            <a:avLst/>
          </a:prstGeom>
          <a:noFill/>
          <a:ln w="9525" cap="flat" cmpd="sng">
            <a:solidFill>
              <a:srgbClr val="44546A"/>
            </a:solidFill>
            <a:prstDash val="solid"/>
            <a:round/>
            <a:headEnd type="none" w="sm" len="sm"/>
            <a:tailEnd type="triangle" w="med" len="med"/>
          </a:ln>
        </p:spPr>
      </p:cxnSp>
      <p:sp>
        <p:nvSpPr>
          <p:cNvPr id="784" name="Google Shape;784;g32d5174dff0_0_206"/>
          <p:cNvSpPr txBox="1"/>
          <p:nvPr/>
        </p:nvSpPr>
        <p:spPr>
          <a:xfrm>
            <a:off x="2992150" y="5215275"/>
            <a:ext cx="2816700" cy="938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Open Sans"/>
              <a:buNone/>
            </a:pPr>
            <a:r>
              <a:rPr lang="en-US" sz="1100" b="1">
                <a:solidFill>
                  <a:srgbClr val="000000"/>
                </a:solidFill>
              </a:rPr>
              <a:t>Prescriptive AI Models Used:</a:t>
            </a:r>
            <a:endParaRPr sz="1100" b="1">
              <a:solidFill>
                <a:srgbClr val="000000"/>
              </a:solidFill>
            </a:endParaRPr>
          </a:p>
          <a:p>
            <a:pPr marL="457200" marR="0" lvl="0" indent="-298450" algn="l" rtl="0">
              <a:lnSpc>
                <a:spcPct val="115000"/>
              </a:lnSpc>
              <a:spcBef>
                <a:spcPts val="0"/>
              </a:spcBef>
              <a:spcAft>
                <a:spcPts val="0"/>
              </a:spcAft>
              <a:buClr>
                <a:srgbClr val="000000"/>
              </a:buClr>
              <a:buSzPts val="1100"/>
              <a:buChar char="-"/>
            </a:pPr>
            <a:r>
              <a:rPr lang="en-US" sz="1100">
                <a:solidFill>
                  <a:srgbClr val="000000"/>
                </a:solidFill>
              </a:rPr>
              <a:t>Large Language Models (LLMs)</a:t>
            </a:r>
            <a:endParaRPr sz="1100">
              <a:solidFill>
                <a:srgbClr val="000000"/>
              </a:solidFill>
            </a:endParaRPr>
          </a:p>
          <a:p>
            <a:pPr marL="457200" marR="0" lvl="0" indent="-298450" algn="l" rtl="0">
              <a:lnSpc>
                <a:spcPct val="115000"/>
              </a:lnSpc>
              <a:spcBef>
                <a:spcPts val="0"/>
              </a:spcBef>
              <a:spcAft>
                <a:spcPts val="0"/>
              </a:spcAft>
              <a:buClr>
                <a:srgbClr val="000000"/>
              </a:buClr>
              <a:buSzPts val="1100"/>
              <a:buChar char="-"/>
            </a:pPr>
            <a:r>
              <a:rPr lang="en-US" sz="1100">
                <a:solidFill>
                  <a:srgbClr val="000000"/>
                </a:solidFill>
              </a:rPr>
              <a:t>Graph Databases </a:t>
            </a:r>
            <a:endParaRPr sz="1100">
              <a:solidFill>
                <a:srgbClr val="000000"/>
              </a:solidFill>
            </a:endParaRPr>
          </a:p>
          <a:p>
            <a:pPr marL="457200" marR="0" lvl="0" indent="-298450" algn="l" rtl="0">
              <a:lnSpc>
                <a:spcPct val="115000"/>
              </a:lnSpc>
              <a:spcBef>
                <a:spcPts val="0"/>
              </a:spcBef>
              <a:spcAft>
                <a:spcPts val="0"/>
              </a:spcAft>
              <a:buClr>
                <a:srgbClr val="000000"/>
              </a:buClr>
              <a:buSzPts val="1100"/>
              <a:buChar char="-"/>
            </a:pPr>
            <a:r>
              <a:rPr lang="en-US" sz="1100">
                <a:solidFill>
                  <a:srgbClr val="000000"/>
                </a:solidFill>
              </a:rPr>
              <a:t>User-in-the-loop feedback models</a:t>
            </a:r>
            <a:endParaRPr sz="1100" b="1">
              <a:solidFill>
                <a:srgbClr val="000000"/>
              </a:solidFill>
            </a:endParaRPr>
          </a:p>
        </p:txBody>
      </p:sp>
      <p:sp>
        <p:nvSpPr>
          <p:cNvPr id="785" name="Google Shape;785;g32d5174dff0_0_206"/>
          <p:cNvSpPr txBox="1">
            <a:spLocks noGrp="1"/>
          </p:cNvSpPr>
          <p:nvPr>
            <p:ph type="title"/>
          </p:nvPr>
        </p:nvSpPr>
        <p:spPr>
          <a:xfrm>
            <a:off x="646770" y="166151"/>
            <a:ext cx="108909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sz="4300"/>
              <a:t>The Verusen material graph</a:t>
            </a:r>
            <a:endParaRPr sz="4300"/>
          </a:p>
        </p:txBody>
      </p:sp>
      <p:sp>
        <p:nvSpPr>
          <p:cNvPr id="786" name="Google Shape;786;g32d5174dff0_0_206"/>
          <p:cNvSpPr txBox="1">
            <a:spLocks noGrp="1"/>
          </p:cNvSpPr>
          <p:nvPr>
            <p:ph type="body" idx="1"/>
          </p:nvPr>
        </p:nvSpPr>
        <p:spPr>
          <a:xfrm>
            <a:off x="646775" y="1462390"/>
            <a:ext cx="10890900" cy="384000"/>
          </a:xfrm>
          <a:prstGeom prst="rect">
            <a:avLst/>
          </a:prstGeom>
          <a:noFill/>
          <a:ln>
            <a:noFill/>
          </a:ln>
        </p:spPr>
        <p:txBody>
          <a:bodyPr spcFirstLastPara="1" wrap="square" lIns="91425" tIns="45700" rIns="91425" bIns="45700" anchor="t" anchorCtr="0">
            <a:normAutofit/>
          </a:bodyPr>
          <a:lstStyle/>
          <a:p>
            <a:pPr marL="45720" lvl="0" indent="0" algn="l" rtl="0">
              <a:spcBef>
                <a:spcPts val="0"/>
              </a:spcBef>
              <a:spcAft>
                <a:spcPts val="0"/>
              </a:spcAft>
              <a:buClr>
                <a:srgbClr val="3BA40F"/>
              </a:buClr>
              <a:buSzPts val="2000"/>
              <a:buNone/>
            </a:pPr>
            <a:r>
              <a:rPr lang="en-US" sz="2000" b="1">
                <a:solidFill>
                  <a:srgbClr val="3BA40F"/>
                </a:solidFill>
              </a:rPr>
              <a:t>identifying commonality, duplication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g32d5174dff0_0_346"/>
          <p:cNvSpPr txBox="1"/>
          <p:nvPr/>
        </p:nvSpPr>
        <p:spPr>
          <a:xfrm flipH="1">
            <a:off x="9428565" y="5024663"/>
            <a:ext cx="1359900" cy="4461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2399"/>
              <a:buFont typeface="Arial"/>
              <a:buNone/>
            </a:pPr>
            <a:r>
              <a:rPr lang="en-US" sz="2399" b="1" i="0" u="none" strike="noStrike" cap="none">
                <a:solidFill>
                  <a:srgbClr val="A5A5A5"/>
                </a:solidFill>
              </a:rPr>
              <a:t>B = 95%</a:t>
            </a:r>
            <a:endParaRPr sz="2333" i="0" u="none" strike="noStrike" cap="none">
              <a:solidFill>
                <a:srgbClr val="A5A5A5"/>
              </a:solidFill>
            </a:endParaRPr>
          </a:p>
        </p:txBody>
      </p:sp>
      <p:sp>
        <p:nvSpPr>
          <p:cNvPr id="823" name="Google Shape;823;g32d5174dff0_0_346"/>
          <p:cNvSpPr txBox="1"/>
          <p:nvPr/>
        </p:nvSpPr>
        <p:spPr>
          <a:xfrm flipH="1">
            <a:off x="1551645" y="4598691"/>
            <a:ext cx="2174100" cy="8568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003251"/>
                </a:solidFill>
              </a:rPr>
              <a:t>Pump 802</a:t>
            </a:r>
            <a:endParaRPr sz="1167" i="0" u="none" strike="noStrike" cap="none">
              <a:solidFill>
                <a:srgbClr val="003251"/>
              </a:solidFil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980000"/>
                </a:solidFill>
              </a:rPr>
              <a:t>Criticality = A</a:t>
            </a:r>
            <a:endParaRPr sz="1600" b="1" i="0" u="none" strike="noStrike" cap="none">
              <a:solidFill>
                <a:srgbClr val="980000"/>
              </a:solidFill>
            </a:endParaRPr>
          </a:p>
          <a:p>
            <a:pPr marL="0" marR="0" lvl="0" indent="0" algn="l" rtl="0">
              <a:lnSpc>
                <a:spcPct val="100000"/>
              </a:lnSpc>
              <a:spcBef>
                <a:spcPts val="0"/>
              </a:spcBef>
              <a:spcAft>
                <a:spcPts val="0"/>
              </a:spcAft>
              <a:buClr>
                <a:srgbClr val="000000"/>
              </a:buClr>
              <a:buSzPts val="1600"/>
              <a:buFont typeface="Arial"/>
              <a:buNone/>
            </a:pPr>
            <a:r>
              <a:rPr lang="en-US" sz="1600" i="0" u="none" strike="noStrike" cap="none">
                <a:solidFill>
                  <a:srgbClr val="003251"/>
                </a:solidFill>
              </a:rPr>
              <a:t>Production Critical</a:t>
            </a:r>
            <a:endParaRPr sz="1600" i="0" u="none" strike="noStrike" cap="none">
              <a:solidFill>
                <a:srgbClr val="003251"/>
              </a:solidFill>
            </a:endParaRPr>
          </a:p>
        </p:txBody>
      </p:sp>
      <p:sp>
        <p:nvSpPr>
          <p:cNvPr id="824" name="Google Shape;824;g32d5174dff0_0_346"/>
          <p:cNvSpPr txBox="1"/>
          <p:nvPr/>
        </p:nvSpPr>
        <p:spPr>
          <a:xfrm flipH="1">
            <a:off x="4029801" y="1353905"/>
            <a:ext cx="2653500" cy="364200"/>
          </a:xfrm>
          <a:prstGeom prst="rect">
            <a:avLst/>
          </a:prstGeom>
          <a:solidFill>
            <a:srgbClr val="000000"/>
          </a:solid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FFFFFF"/>
                </a:solidFill>
              </a:rPr>
              <a:t>BOM or Usage</a:t>
            </a:r>
            <a:endParaRPr sz="1167" i="0" u="none" strike="noStrike" cap="none">
              <a:solidFill>
                <a:srgbClr val="FFFFFF"/>
              </a:solidFill>
            </a:endParaRPr>
          </a:p>
        </p:txBody>
      </p:sp>
      <p:sp>
        <p:nvSpPr>
          <p:cNvPr id="825" name="Google Shape;825;g32d5174dff0_0_346"/>
          <p:cNvSpPr txBox="1"/>
          <p:nvPr/>
        </p:nvSpPr>
        <p:spPr>
          <a:xfrm flipH="1">
            <a:off x="8123751" y="1351905"/>
            <a:ext cx="3277200" cy="364200"/>
          </a:xfrm>
          <a:prstGeom prst="rect">
            <a:avLst/>
          </a:prstGeom>
          <a:solidFill>
            <a:srgbClr val="999999"/>
          </a:solid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FFFFFF"/>
                </a:solidFill>
              </a:rPr>
              <a:t>Operational Risk</a:t>
            </a:r>
            <a:endParaRPr sz="1167" i="0" u="none" strike="noStrike" cap="none">
              <a:solidFill>
                <a:srgbClr val="FFFFFF"/>
              </a:solidFill>
            </a:endParaRPr>
          </a:p>
        </p:txBody>
      </p:sp>
      <p:sp>
        <p:nvSpPr>
          <p:cNvPr id="826" name="Google Shape;826;g32d5174dff0_0_346"/>
          <p:cNvSpPr txBox="1"/>
          <p:nvPr/>
        </p:nvSpPr>
        <p:spPr>
          <a:xfrm flipH="1">
            <a:off x="4274913" y="2014462"/>
            <a:ext cx="888000" cy="5076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Coupling</a:t>
            </a:r>
            <a:endParaRPr sz="1399" i="0" u="none" strike="noStrike" cap="none">
              <a:solidFill>
                <a:srgbClr val="003251"/>
              </a:solidFill>
            </a:endParaRPr>
          </a:p>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Insert</a:t>
            </a:r>
            <a:endParaRPr sz="1399" i="0" u="none" strike="noStrike" cap="none">
              <a:solidFill>
                <a:srgbClr val="003251"/>
              </a:solidFill>
            </a:endParaRPr>
          </a:p>
        </p:txBody>
      </p:sp>
      <p:cxnSp>
        <p:nvCxnSpPr>
          <p:cNvPr id="827" name="Google Shape;827;g32d5174dff0_0_346"/>
          <p:cNvCxnSpPr>
            <a:endCxn id="828" idx="0"/>
          </p:cNvCxnSpPr>
          <p:nvPr/>
        </p:nvCxnSpPr>
        <p:spPr>
          <a:xfrm flipH="1">
            <a:off x="2639244" y="1549502"/>
            <a:ext cx="1268100" cy="1138500"/>
          </a:xfrm>
          <a:prstGeom prst="curvedConnector2">
            <a:avLst/>
          </a:prstGeom>
          <a:noFill/>
          <a:ln w="38100" cap="flat" cmpd="sng">
            <a:solidFill>
              <a:srgbClr val="4472C4"/>
            </a:solidFill>
            <a:prstDash val="solid"/>
            <a:round/>
            <a:headEnd type="none" w="sm" len="sm"/>
            <a:tailEnd type="triangle" w="med" len="med"/>
          </a:ln>
        </p:spPr>
      </p:cxnSp>
      <p:pic>
        <p:nvPicPr>
          <p:cNvPr id="828" name="Google Shape;828;g32d5174dff0_0_346"/>
          <p:cNvPicPr preferRelativeResize="0"/>
          <p:nvPr/>
        </p:nvPicPr>
        <p:blipFill rotWithShape="1">
          <a:blip r:embed="rId3">
            <a:alphaModFix/>
          </a:blip>
          <a:srcRect l="4586" r="4595"/>
          <a:stretch/>
        </p:blipFill>
        <p:spPr>
          <a:xfrm>
            <a:off x="1312494" y="2688002"/>
            <a:ext cx="2653500" cy="1827129"/>
          </a:xfrm>
          <a:prstGeom prst="rect">
            <a:avLst/>
          </a:prstGeom>
          <a:noFill/>
          <a:ln>
            <a:noFill/>
          </a:ln>
        </p:spPr>
      </p:pic>
      <p:sp>
        <p:nvSpPr>
          <p:cNvPr id="829" name="Google Shape;829;g32d5174dff0_0_346"/>
          <p:cNvSpPr txBox="1"/>
          <p:nvPr/>
        </p:nvSpPr>
        <p:spPr>
          <a:xfrm flipH="1">
            <a:off x="9442077" y="2045205"/>
            <a:ext cx="1359900" cy="4461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2399"/>
              <a:buFont typeface="Arial"/>
              <a:buNone/>
            </a:pPr>
            <a:r>
              <a:rPr lang="en-US" sz="2399" b="1" i="0" u="none" strike="noStrike" cap="none">
                <a:solidFill>
                  <a:srgbClr val="A5A5A5"/>
                </a:solidFill>
              </a:rPr>
              <a:t>B = 95%</a:t>
            </a:r>
            <a:endParaRPr sz="2333" i="0" u="none" strike="noStrike" cap="none">
              <a:solidFill>
                <a:srgbClr val="A5A5A5"/>
              </a:solidFill>
            </a:endParaRPr>
          </a:p>
        </p:txBody>
      </p:sp>
      <p:cxnSp>
        <p:nvCxnSpPr>
          <p:cNvPr id="830" name="Google Shape;830;g32d5174dff0_0_346"/>
          <p:cNvCxnSpPr>
            <a:stCxn id="831" idx="1"/>
            <a:endCxn id="829" idx="3"/>
          </p:cNvCxnSpPr>
          <p:nvPr/>
        </p:nvCxnSpPr>
        <p:spPr>
          <a:xfrm>
            <a:off x="7429402" y="2268255"/>
            <a:ext cx="2012700" cy="0"/>
          </a:xfrm>
          <a:prstGeom prst="straightConnector1">
            <a:avLst/>
          </a:prstGeom>
          <a:noFill/>
          <a:ln w="25400" cap="flat" cmpd="sng">
            <a:solidFill>
              <a:srgbClr val="BBB9B9"/>
            </a:solidFill>
            <a:prstDash val="solid"/>
            <a:round/>
            <a:headEnd type="none" w="sm" len="sm"/>
            <a:tailEnd type="triangle" w="med" len="med"/>
          </a:ln>
          <a:effectLst>
            <a:outerShdw blurRad="40000" dist="20000" dir="5400000" rotWithShape="0">
              <a:srgbClr val="000000">
                <a:alpha val="36080"/>
              </a:srgbClr>
            </a:outerShdw>
          </a:effectLst>
        </p:spPr>
      </p:cxnSp>
      <p:pic>
        <p:nvPicPr>
          <p:cNvPr id="832" name="Google Shape;832;g32d5174dff0_0_346"/>
          <p:cNvPicPr preferRelativeResize="0"/>
          <p:nvPr/>
        </p:nvPicPr>
        <p:blipFill rotWithShape="1">
          <a:blip r:embed="rId4">
            <a:alphaModFix/>
          </a:blip>
          <a:srcRect/>
          <a:stretch/>
        </p:blipFill>
        <p:spPr>
          <a:xfrm>
            <a:off x="5397617" y="1838842"/>
            <a:ext cx="831849" cy="858840"/>
          </a:xfrm>
          <a:prstGeom prst="rect">
            <a:avLst/>
          </a:prstGeom>
          <a:noFill/>
          <a:ln>
            <a:noFill/>
          </a:ln>
        </p:spPr>
      </p:pic>
      <p:pic>
        <p:nvPicPr>
          <p:cNvPr id="833" name="Google Shape;833;g32d5174dff0_0_346"/>
          <p:cNvPicPr preferRelativeResize="0"/>
          <p:nvPr/>
        </p:nvPicPr>
        <p:blipFill rotWithShape="1">
          <a:blip r:embed="rId5">
            <a:alphaModFix/>
          </a:blip>
          <a:srcRect/>
          <a:stretch/>
        </p:blipFill>
        <p:spPr>
          <a:xfrm>
            <a:off x="5321799" y="2762428"/>
            <a:ext cx="983486" cy="1009475"/>
          </a:xfrm>
          <a:prstGeom prst="rect">
            <a:avLst/>
          </a:prstGeom>
          <a:noFill/>
          <a:ln>
            <a:noFill/>
          </a:ln>
        </p:spPr>
      </p:pic>
      <p:pic>
        <p:nvPicPr>
          <p:cNvPr id="834" name="Google Shape;834;g32d5174dff0_0_346"/>
          <p:cNvPicPr preferRelativeResize="0"/>
          <p:nvPr/>
        </p:nvPicPr>
        <p:blipFill rotWithShape="1">
          <a:blip r:embed="rId6">
            <a:alphaModFix/>
          </a:blip>
          <a:srcRect/>
          <a:stretch/>
        </p:blipFill>
        <p:spPr>
          <a:xfrm>
            <a:off x="5397625" y="4877437"/>
            <a:ext cx="831849" cy="740553"/>
          </a:xfrm>
          <a:prstGeom prst="rect">
            <a:avLst/>
          </a:prstGeom>
          <a:noFill/>
          <a:ln>
            <a:noFill/>
          </a:ln>
        </p:spPr>
      </p:pic>
      <p:pic>
        <p:nvPicPr>
          <p:cNvPr id="835" name="Google Shape;835;g32d5174dff0_0_346"/>
          <p:cNvPicPr preferRelativeResize="0"/>
          <p:nvPr/>
        </p:nvPicPr>
        <p:blipFill rotWithShape="1">
          <a:blip r:embed="rId7">
            <a:alphaModFix/>
          </a:blip>
          <a:srcRect/>
          <a:stretch/>
        </p:blipFill>
        <p:spPr>
          <a:xfrm>
            <a:off x="5321804" y="3781758"/>
            <a:ext cx="983475" cy="980096"/>
          </a:xfrm>
          <a:prstGeom prst="rect">
            <a:avLst/>
          </a:prstGeom>
          <a:noFill/>
          <a:ln>
            <a:noFill/>
          </a:ln>
        </p:spPr>
      </p:pic>
      <p:sp>
        <p:nvSpPr>
          <p:cNvPr id="836" name="Google Shape;836;g32d5174dff0_0_346"/>
          <p:cNvSpPr txBox="1"/>
          <p:nvPr/>
        </p:nvSpPr>
        <p:spPr>
          <a:xfrm flipH="1">
            <a:off x="6530776" y="1353905"/>
            <a:ext cx="1677900" cy="364200"/>
          </a:xfrm>
          <a:prstGeom prst="rect">
            <a:avLst/>
          </a:prstGeom>
          <a:solidFill>
            <a:srgbClr val="4472C4"/>
          </a:solid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FFFFFF"/>
                </a:solidFill>
              </a:rPr>
              <a:t>Criticality</a:t>
            </a:r>
            <a:endParaRPr sz="1167" i="0" u="none" strike="noStrike" cap="none">
              <a:solidFill>
                <a:srgbClr val="FFFFFF"/>
              </a:solidFill>
            </a:endParaRPr>
          </a:p>
        </p:txBody>
      </p:sp>
      <p:sp>
        <p:nvSpPr>
          <p:cNvPr id="831" name="Google Shape;831;g32d5174dff0_0_346"/>
          <p:cNvSpPr txBox="1"/>
          <p:nvPr/>
        </p:nvSpPr>
        <p:spPr>
          <a:xfrm flipH="1">
            <a:off x="6862402" y="2045205"/>
            <a:ext cx="567000" cy="4461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2399"/>
              <a:buFont typeface="Arial"/>
              <a:buNone/>
            </a:pPr>
            <a:r>
              <a:rPr lang="en-US" sz="2399" b="1" i="0" u="none" strike="noStrike" cap="none">
                <a:solidFill>
                  <a:srgbClr val="980000"/>
                </a:solidFill>
              </a:rPr>
              <a:t>A</a:t>
            </a:r>
            <a:endParaRPr sz="2333" i="0" u="none" strike="noStrike" cap="none">
              <a:solidFill>
                <a:srgbClr val="980000"/>
              </a:solidFill>
            </a:endParaRPr>
          </a:p>
        </p:txBody>
      </p:sp>
      <p:sp>
        <p:nvSpPr>
          <p:cNvPr id="837" name="Google Shape;837;g32d5174dff0_0_346"/>
          <p:cNvSpPr txBox="1"/>
          <p:nvPr/>
        </p:nvSpPr>
        <p:spPr>
          <a:xfrm flipH="1">
            <a:off x="4274913" y="3121065"/>
            <a:ext cx="888000" cy="2922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Bearings</a:t>
            </a:r>
            <a:endParaRPr sz="1167" i="0" u="none" strike="noStrike" cap="none">
              <a:solidFill>
                <a:srgbClr val="003251"/>
              </a:solidFill>
            </a:endParaRPr>
          </a:p>
        </p:txBody>
      </p:sp>
      <p:sp>
        <p:nvSpPr>
          <p:cNvPr id="838" name="Google Shape;838;g32d5174dff0_0_346"/>
          <p:cNvSpPr txBox="1"/>
          <p:nvPr/>
        </p:nvSpPr>
        <p:spPr>
          <a:xfrm flipH="1">
            <a:off x="4151913" y="4993913"/>
            <a:ext cx="1134000" cy="5076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Mechanical</a:t>
            </a:r>
            <a:br>
              <a:rPr lang="en-US" sz="1399" i="0" u="none" strike="noStrike" cap="none">
                <a:solidFill>
                  <a:srgbClr val="003251"/>
                </a:solidFill>
              </a:rPr>
            </a:br>
            <a:r>
              <a:rPr lang="en-US" sz="1399" i="0" u="none" strike="noStrike" cap="none">
                <a:solidFill>
                  <a:srgbClr val="003251"/>
                </a:solidFill>
              </a:rPr>
              <a:t>Seal</a:t>
            </a:r>
            <a:endParaRPr sz="1167" i="0" u="none" strike="noStrike" cap="none">
              <a:solidFill>
                <a:srgbClr val="003251"/>
              </a:solidFill>
            </a:endParaRPr>
          </a:p>
        </p:txBody>
      </p:sp>
      <p:sp>
        <p:nvSpPr>
          <p:cNvPr id="839" name="Google Shape;839;g32d5174dff0_0_346"/>
          <p:cNvSpPr txBox="1"/>
          <p:nvPr/>
        </p:nvSpPr>
        <p:spPr>
          <a:xfrm flipH="1">
            <a:off x="4151913" y="4125706"/>
            <a:ext cx="1134000" cy="2922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Impeller</a:t>
            </a:r>
            <a:endParaRPr sz="1167" i="0" u="none" strike="noStrike" cap="none">
              <a:solidFill>
                <a:srgbClr val="003251"/>
              </a:solidFill>
            </a:endParaRPr>
          </a:p>
        </p:txBody>
      </p:sp>
      <p:sp>
        <p:nvSpPr>
          <p:cNvPr id="840" name="Google Shape;840;g32d5174dff0_0_346"/>
          <p:cNvSpPr txBox="1"/>
          <p:nvPr/>
        </p:nvSpPr>
        <p:spPr>
          <a:xfrm flipH="1">
            <a:off x="7445329" y="1796055"/>
            <a:ext cx="1778700" cy="4872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33" i="0" u="none" strike="noStrike" cap="none">
                <a:solidFill>
                  <a:srgbClr val="003251"/>
                </a:solidFill>
              </a:rPr>
              <a:t>Multiple suppliers</a:t>
            </a:r>
            <a:endParaRPr sz="1167" i="0" u="none" strike="noStrike" cap="none">
              <a:solidFill>
                <a:srgbClr val="003251"/>
              </a:solidFill>
            </a:endParaRPr>
          </a:p>
          <a:p>
            <a:pPr marL="0" marR="0" lvl="0" indent="0" algn="ctr" rtl="0">
              <a:lnSpc>
                <a:spcPct val="100000"/>
              </a:lnSpc>
              <a:spcBef>
                <a:spcPts val="0"/>
              </a:spcBef>
              <a:spcAft>
                <a:spcPts val="0"/>
              </a:spcAft>
              <a:buClr>
                <a:srgbClr val="000000"/>
              </a:buClr>
              <a:buSzPts val="1333"/>
              <a:buFont typeface="Arial"/>
              <a:buNone/>
            </a:pPr>
            <a:r>
              <a:rPr lang="en-US" sz="1333" i="0" u="none" strike="noStrike" cap="none">
                <a:solidFill>
                  <a:srgbClr val="003251"/>
                </a:solidFill>
              </a:rPr>
              <a:t>Short lead-time</a:t>
            </a:r>
            <a:endParaRPr sz="1167" i="0" u="none" strike="noStrike" cap="none">
              <a:solidFill>
                <a:srgbClr val="003251"/>
              </a:solidFill>
            </a:endParaRPr>
          </a:p>
        </p:txBody>
      </p:sp>
      <p:sp>
        <p:nvSpPr>
          <p:cNvPr id="841" name="Google Shape;841;g32d5174dff0_0_346"/>
          <p:cNvSpPr txBox="1"/>
          <p:nvPr/>
        </p:nvSpPr>
        <p:spPr>
          <a:xfrm flipH="1">
            <a:off x="9442065" y="3044115"/>
            <a:ext cx="1359900" cy="4461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2399"/>
              <a:buFont typeface="Arial"/>
              <a:buNone/>
            </a:pPr>
            <a:r>
              <a:rPr lang="en-US" sz="2399" b="1" i="0" u="none" strike="noStrike" cap="none">
                <a:solidFill>
                  <a:srgbClr val="A5A5A5"/>
                </a:solidFill>
              </a:rPr>
              <a:t>B = 95%</a:t>
            </a:r>
            <a:endParaRPr sz="2333" i="0" u="none" strike="noStrike" cap="none">
              <a:solidFill>
                <a:srgbClr val="A5A5A5"/>
              </a:solidFill>
            </a:endParaRPr>
          </a:p>
        </p:txBody>
      </p:sp>
      <p:cxnSp>
        <p:nvCxnSpPr>
          <p:cNvPr id="842" name="Google Shape;842;g32d5174dff0_0_346"/>
          <p:cNvCxnSpPr>
            <a:stCxn id="843" idx="1"/>
            <a:endCxn id="841" idx="3"/>
          </p:cNvCxnSpPr>
          <p:nvPr/>
        </p:nvCxnSpPr>
        <p:spPr>
          <a:xfrm>
            <a:off x="7429389" y="3267165"/>
            <a:ext cx="2012700" cy="0"/>
          </a:xfrm>
          <a:prstGeom prst="straightConnector1">
            <a:avLst/>
          </a:prstGeom>
          <a:noFill/>
          <a:ln w="25400" cap="flat" cmpd="sng">
            <a:solidFill>
              <a:srgbClr val="BBB9B9"/>
            </a:solidFill>
            <a:prstDash val="solid"/>
            <a:round/>
            <a:headEnd type="none" w="sm" len="sm"/>
            <a:tailEnd type="triangle" w="med" len="med"/>
          </a:ln>
          <a:effectLst>
            <a:outerShdw blurRad="40000" dist="20000" dir="5400000" rotWithShape="0">
              <a:srgbClr val="000000">
                <a:alpha val="36080"/>
              </a:srgbClr>
            </a:outerShdw>
          </a:effectLst>
        </p:spPr>
      </p:cxnSp>
      <p:sp>
        <p:nvSpPr>
          <p:cNvPr id="843" name="Google Shape;843;g32d5174dff0_0_346"/>
          <p:cNvSpPr txBox="1"/>
          <p:nvPr/>
        </p:nvSpPr>
        <p:spPr>
          <a:xfrm flipH="1">
            <a:off x="6862389" y="3044115"/>
            <a:ext cx="567000" cy="4461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2399"/>
              <a:buFont typeface="Arial"/>
              <a:buNone/>
            </a:pPr>
            <a:r>
              <a:rPr lang="en-US" sz="2399" b="1" i="0" u="none" strike="noStrike" cap="none">
                <a:solidFill>
                  <a:srgbClr val="980000"/>
                </a:solidFill>
              </a:rPr>
              <a:t>A</a:t>
            </a:r>
            <a:endParaRPr sz="2333" i="0" u="none" strike="noStrike" cap="none">
              <a:solidFill>
                <a:srgbClr val="980000"/>
              </a:solidFill>
            </a:endParaRPr>
          </a:p>
        </p:txBody>
      </p:sp>
      <p:sp>
        <p:nvSpPr>
          <p:cNvPr id="844" name="Google Shape;844;g32d5174dff0_0_346"/>
          <p:cNvSpPr txBox="1"/>
          <p:nvPr/>
        </p:nvSpPr>
        <p:spPr>
          <a:xfrm flipH="1">
            <a:off x="7445316" y="2794965"/>
            <a:ext cx="1778700" cy="4872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33" i="0" u="none" strike="noStrike" cap="none">
                <a:solidFill>
                  <a:srgbClr val="003251"/>
                </a:solidFill>
              </a:rPr>
              <a:t>Multiple suppliers</a:t>
            </a:r>
            <a:endParaRPr sz="1167" i="0" u="none" strike="noStrike" cap="none">
              <a:solidFill>
                <a:srgbClr val="003251"/>
              </a:solidFill>
            </a:endParaRPr>
          </a:p>
          <a:p>
            <a:pPr marL="0" marR="0" lvl="0" indent="0" algn="ctr" rtl="0">
              <a:lnSpc>
                <a:spcPct val="100000"/>
              </a:lnSpc>
              <a:spcBef>
                <a:spcPts val="0"/>
              </a:spcBef>
              <a:spcAft>
                <a:spcPts val="0"/>
              </a:spcAft>
              <a:buClr>
                <a:srgbClr val="000000"/>
              </a:buClr>
              <a:buSzPts val="1333"/>
              <a:buFont typeface="Arial"/>
              <a:buNone/>
            </a:pPr>
            <a:r>
              <a:rPr lang="en-US" sz="1333" i="0" u="none" strike="noStrike" cap="none">
                <a:solidFill>
                  <a:srgbClr val="003251"/>
                </a:solidFill>
              </a:rPr>
              <a:t>Short lead-time</a:t>
            </a:r>
            <a:endParaRPr sz="1167" i="0" u="none" strike="noStrike" cap="none">
              <a:solidFill>
                <a:srgbClr val="003251"/>
              </a:solidFill>
            </a:endParaRPr>
          </a:p>
        </p:txBody>
      </p:sp>
      <p:sp>
        <p:nvSpPr>
          <p:cNvPr id="845" name="Google Shape;845;g32d5174dff0_0_346"/>
          <p:cNvSpPr txBox="1"/>
          <p:nvPr/>
        </p:nvSpPr>
        <p:spPr>
          <a:xfrm flipH="1">
            <a:off x="9428565" y="4048756"/>
            <a:ext cx="1359900" cy="4461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2399"/>
              <a:buFont typeface="Arial"/>
              <a:buNone/>
            </a:pPr>
            <a:r>
              <a:rPr lang="en-US" sz="2399" b="1" i="0" u="none" strike="noStrike" cap="none">
                <a:solidFill>
                  <a:srgbClr val="980000"/>
                </a:solidFill>
              </a:rPr>
              <a:t>A = 98%</a:t>
            </a:r>
            <a:endParaRPr sz="2333" i="0" u="none" strike="noStrike" cap="none">
              <a:solidFill>
                <a:srgbClr val="980000"/>
              </a:solidFill>
            </a:endParaRPr>
          </a:p>
        </p:txBody>
      </p:sp>
      <p:cxnSp>
        <p:nvCxnSpPr>
          <p:cNvPr id="846" name="Google Shape;846;g32d5174dff0_0_346"/>
          <p:cNvCxnSpPr>
            <a:stCxn id="847" idx="1"/>
            <a:endCxn id="845" idx="3"/>
          </p:cNvCxnSpPr>
          <p:nvPr/>
        </p:nvCxnSpPr>
        <p:spPr>
          <a:xfrm>
            <a:off x="7415889" y="4271806"/>
            <a:ext cx="2012700" cy="0"/>
          </a:xfrm>
          <a:prstGeom prst="straightConnector1">
            <a:avLst/>
          </a:prstGeom>
          <a:noFill/>
          <a:ln w="25400" cap="flat" cmpd="sng">
            <a:solidFill>
              <a:srgbClr val="BBB9B9"/>
            </a:solidFill>
            <a:prstDash val="solid"/>
            <a:round/>
            <a:headEnd type="none" w="sm" len="sm"/>
            <a:tailEnd type="triangle" w="med" len="med"/>
          </a:ln>
          <a:effectLst>
            <a:outerShdw blurRad="40000" dist="20000" dir="5400000" rotWithShape="0">
              <a:srgbClr val="000000">
                <a:alpha val="36080"/>
              </a:srgbClr>
            </a:outerShdw>
          </a:effectLst>
        </p:spPr>
      </p:cxnSp>
      <p:sp>
        <p:nvSpPr>
          <p:cNvPr id="847" name="Google Shape;847;g32d5174dff0_0_346"/>
          <p:cNvSpPr txBox="1"/>
          <p:nvPr/>
        </p:nvSpPr>
        <p:spPr>
          <a:xfrm flipH="1">
            <a:off x="6848889" y="4048756"/>
            <a:ext cx="567000" cy="4461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2399"/>
              <a:buFont typeface="Arial"/>
              <a:buNone/>
            </a:pPr>
            <a:r>
              <a:rPr lang="en-US" sz="2399" b="1" i="0" u="none" strike="noStrike" cap="none">
                <a:solidFill>
                  <a:srgbClr val="980000"/>
                </a:solidFill>
              </a:rPr>
              <a:t>A</a:t>
            </a:r>
            <a:endParaRPr sz="2333" i="0" u="none" strike="noStrike" cap="none">
              <a:solidFill>
                <a:srgbClr val="980000"/>
              </a:solidFill>
            </a:endParaRPr>
          </a:p>
        </p:txBody>
      </p:sp>
      <p:sp>
        <p:nvSpPr>
          <p:cNvPr id="848" name="Google Shape;848;g32d5174dff0_0_346"/>
          <p:cNvSpPr txBox="1"/>
          <p:nvPr/>
        </p:nvSpPr>
        <p:spPr>
          <a:xfrm flipH="1">
            <a:off x="7431826" y="3606430"/>
            <a:ext cx="1778700" cy="6924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33"/>
              <a:buFont typeface="Arial"/>
              <a:buNone/>
            </a:pPr>
            <a:r>
              <a:rPr lang="en-US" sz="1333" i="0" u="none" strike="noStrike" cap="none">
                <a:solidFill>
                  <a:srgbClr val="003251"/>
                </a:solidFill>
              </a:rPr>
              <a:t>Single supplier</a:t>
            </a:r>
            <a:endParaRPr sz="1333" i="0" u="none" strike="noStrike" cap="none">
              <a:solidFill>
                <a:srgbClr val="003251"/>
              </a:solidFill>
            </a:endParaRPr>
          </a:p>
          <a:p>
            <a:pPr marL="0" marR="0" lvl="0" indent="0" algn="ctr" rtl="0">
              <a:lnSpc>
                <a:spcPct val="100000"/>
              </a:lnSpc>
              <a:spcBef>
                <a:spcPts val="0"/>
              </a:spcBef>
              <a:spcAft>
                <a:spcPts val="0"/>
              </a:spcAft>
              <a:buClr>
                <a:srgbClr val="000000"/>
              </a:buClr>
              <a:buSzPts val="1333"/>
              <a:buFont typeface="Arial"/>
              <a:buNone/>
            </a:pPr>
            <a:r>
              <a:rPr lang="en-US" sz="1333" i="0" u="none" strike="noStrike" cap="none">
                <a:solidFill>
                  <a:srgbClr val="003251"/>
                </a:solidFill>
              </a:rPr>
              <a:t>Custom build</a:t>
            </a:r>
            <a:endParaRPr sz="1167" i="0" u="none" strike="noStrike" cap="none">
              <a:solidFill>
                <a:srgbClr val="003251"/>
              </a:solidFill>
            </a:endParaRPr>
          </a:p>
          <a:p>
            <a:pPr marL="0" marR="0" lvl="0" indent="0" algn="ctr" rtl="0">
              <a:lnSpc>
                <a:spcPct val="100000"/>
              </a:lnSpc>
              <a:spcBef>
                <a:spcPts val="0"/>
              </a:spcBef>
              <a:spcAft>
                <a:spcPts val="0"/>
              </a:spcAft>
              <a:buClr>
                <a:srgbClr val="000000"/>
              </a:buClr>
              <a:buSzPts val="1333"/>
              <a:buFont typeface="Arial"/>
              <a:buNone/>
            </a:pPr>
            <a:r>
              <a:rPr lang="en-US" sz="1333" i="0" u="none" strike="noStrike" cap="none">
                <a:solidFill>
                  <a:srgbClr val="003251"/>
                </a:solidFill>
              </a:rPr>
              <a:t>Long lead-time</a:t>
            </a:r>
            <a:endParaRPr sz="1167" i="0" u="none" strike="noStrike" cap="none">
              <a:solidFill>
                <a:srgbClr val="003251"/>
              </a:solidFill>
            </a:endParaRPr>
          </a:p>
        </p:txBody>
      </p:sp>
      <p:sp>
        <p:nvSpPr>
          <p:cNvPr id="849" name="Google Shape;849;g32d5174dff0_0_346"/>
          <p:cNvSpPr txBox="1"/>
          <p:nvPr/>
        </p:nvSpPr>
        <p:spPr>
          <a:xfrm flipH="1">
            <a:off x="4151913" y="5926206"/>
            <a:ext cx="1134000" cy="5076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99" i="0" u="none" strike="noStrike" cap="none">
                <a:solidFill>
                  <a:srgbClr val="003251"/>
                </a:solidFill>
              </a:rPr>
              <a:t>Cleaning Supplies</a:t>
            </a:r>
            <a:endParaRPr sz="1167" i="0" u="none" strike="noStrike" cap="none">
              <a:solidFill>
                <a:srgbClr val="003251"/>
              </a:solidFill>
            </a:endParaRPr>
          </a:p>
        </p:txBody>
      </p:sp>
      <p:pic>
        <p:nvPicPr>
          <p:cNvPr id="850" name="Google Shape;850;g32d5174dff0_0_346"/>
          <p:cNvPicPr preferRelativeResize="0"/>
          <p:nvPr/>
        </p:nvPicPr>
        <p:blipFill rotWithShape="1">
          <a:blip r:embed="rId8">
            <a:alphaModFix/>
          </a:blip>
          <a:srcRect/>
          <a:stretch/>
        </p:blipFill>
        <p:spPr>
          <a:xfrm>
            <a:off x="5321811" y="5733570"/>
            <a:ext cx="983475" cy="892860"/>
          </a:xfrm>
          <a:prstGeom prst="rect">
            <a:avLst/>
          </a:prstGeom>
          <a:noFill/>
          <a:ln>
            <a:noFill/>
          </a:ln>
        </p:spPr>
      </p:pic>
      <p:sp>
        <p:nvSpPr>
          <p:cNvPr id="851" name="Google Shape;851;g32d5174dff0_0_346"/>
          <p:cNvSpPr txBox="1"/>
          <p:nvPr/>
        </p:nvSpPr>
        <p:spPr>
          <a:xfrm flipH="1">
            <a:off x="9428565" y="5956956"/>
            <a:ext cx="1359900" cy="4461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2399"/>
              <a:buFont typeface="Arial"/>
              <a:buNone/>
            </a:pPr>
            <a:r>
              <a:rPr lang="en-US" sz="2399" b="1" i="0" u="none" strike="noStrike" cap="none">
                <a:solidFill>
                  <a:srgbClr val="ED7D31"/>
                </a:solidFill>
              </a:rPr>
              <a:t>D = 80%</a:t>
            </a:r>
            <a:endParaRPr sz="2333" i="0" u="none" strike="noStrike" cap="none">
              <a:solidFill>
                <a:srgbClr val="ED7D31"/>
              </a:solidFill>
            </a:endParaRPr>
          </a:p>
        </p:txBody>
      </p:sp>
      <p:cxnSp>
        <p:nvCxnSpPr>
          <p:cNvPr id="852" name="Google Shape;852;g32d5174dff0_0_346"/>
          <p:cNvCxnSpPr>
            <a:stCxn id="853" idx="1"/>
            <a:endCxn id="851" idx="3"/>
          </p:cNvCxnSpPr>
          <p:nvPr/>
        </p:nvCxnSpPr>
        <p:spPr>
          <a:xfrm>
            <a:off x="7415889" y="6180006"/>
            <a:ext cx="2012700" cy="0"/>
          </a:xfrm>
          <a:prstGeom prst="straightConnector1">
            <a:avLst/>
          </a:prstGeom>
          <a:noFill/>
          <a:ln w="25400" cap="flat" cmpd="sng">
            <a:solidFill>
              <a:srgbClr val="BBB9B9"/>
            </a:solidFill>
            <a:prstDash val="solid"/>
            <a:round/>
            <a:headEnd type="none" w="sm" len="sm"/>
            <a:tailEnd type="triangle" w="med" len="med"/>
          </a:ln>
          <a:effectLst>
            <a:outerShdw blurRad="40000" dist="20000" dir="5400000" rotWithShape="0">
              <a:srgbClr val="000000">
                <a:alpha val="36080"/>
              </a:srgbClr>
            </a:outerShdw>
          </a:effectLst>
        </p:spPr>
      </p:cxnSp>
      <p:sp>
        <p:nvSpPr>
          <p:cNvPr id="853" name="Google Shape;853;g32d5174dff0_0_346"/>
          <p:cNvSpPr txBox="1"/>
          <p:nvPr/>
        </p:nvSpPr>
        <p:spPr>
          <a:xfrm flipH="1">
            <a:off x="6848889" y="5956956"/>
            <a:ext cx="567000" cy="4461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2399"/>
              <a:buFont typeface="Arial"/>
              <a:buNone/>
            </a:pPr>
            <a:r>
              <a:rPr lang="en-US" sz="2399" b="1" i="0" u="none" strike="noStrike" cap="none">
                <a:solidFill>
                  <a:srgbClr val="ED7D31"/>
                </a:solidFill>
              </a:rPr>
              <a:t>D</a:t>
            </a:r>
            <a:endParaRPr sz="2333" i="0" u="none" strike="noStrike" cap="none">
              <a:solidFill>
                <a:srgbClr val="ED7D31"/>
              </a:solidFill>
            </a:endParaRPr>
          </a:p>
        </p:txBody>
      </p:sp>
      <p:cxnSp>
        <p:nvCxnSpPr>
          <p:cNvPr id="854" name="Google Shape;854;g32d5174dff0_0_346"/>
          <p:cNvCxnSpPr>
            <a:stCxn id="855" idx="1"/>
            <a:endCxn id="822" idx="3"/>
          </p:cNvCxnSpPr>
          <p:nvPr/>
        </p:nvCxnSpPr>
        <p:spPr>
          <a:xfrm>
            <a:off x="7415889" y="5247713"/>
            <a:ext cx="2012700" cy="0"/>
          </a:xfrm>
          <a:prstGeom prst="straightConnector1">
            <a:avLst/>
          </a:prstGeom>
          <a:noFill/>
          <a:ln w="25400" cap="flat" cmpd="sng">
            <a:solidFill>
              <a:srgbClr val="BBB9B9"/>
            </a:solidFill>
            <a:prstDash val="solid"/>
            <a:round/>
            <a:headEnd type="none" w="sm" len="sm"/>
            <a:tailEnd type="triangle" w="med" len="med"/>
          </a:ln>
          <a:effectLst>
            <a:outerShdw blurRad="40000" dist="20000" dir="5400000" rotWithShape="0">
              <a:srgbClr val="000000">
                <a:alpha val="36080"/>
              </a:srgbClr>
            </a:outerShdw>
          </a:effectLst>
        </p:spPr>
      </p:cxnSp>
      <p:sp>
        <p:nvSpPr>
          <p:cNvPr id="855" name="Google Shape;855;g32d5174dff0_0_346"/>
          <p:cNvSpPr txBox="1"/>
          <p:nvPr/>
        </p:nvSpPr>
        <p:spPr>
          <a:xfrm flipH="1">
            <a:off x="6848889" y="5024663"/>
            <a:ext cx="567000" cy="4461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2399"/>
              <a:buFont typeface="Arial"/>
              <a:buNone/>
            </a:pPr>
            <a:r>
              <a:rPr lang="en-US" sz="2399" b="1" i="0" u="none" strike="noStrike" cap="none">
                <a:solidFill>
                  <a:srgbClr val="980000"/>
                </a:solidFill>
              </a:rPr>
              <a:t>A</a:t>
            </a:r>
            <a:endParaRPr sz="2333" i="0" u="none" strike="noStrike" cap="none">
              <a:solidFill>
                <a:srgbClr val="980000"/>
              </a:solidFill>
            </a:endParaRPr>
          </a:p>
        </p:txBody>
      </p:sp>
      <p:sp>
        <p:nvSpPr>
          <p:cNvPr id="856" name="Google Shape;856;g32d5174dff0_0_346"/>
          <p:cNvSpPr txBox="1"/>
          <p:nvPr/>
        </p:nvSpPr>
        <p:spPr>
          <a:xfrm flipH="1">
            <a:off x="7431816" y="4775513"/>
            <a:ext cx="1778700" cy="4872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1399"/>
              <a:buFont typeface="Arial"/>
              <a:buNone/>
            </a:pPr>
            <a:r>
              <a:rPr lang="en-US" sz="1333" i="0" u="none" strike="noStrike" cap="none">
                <a:solidFill>
                  <a:srgbClr val="003251"/>
                </a:solidFill>
              </a:rPr>
              <a:t>Multiple suppliers</a:t>
            </a:r>
            <a:endParaRPr sz="1167" i="0" u="none" strike="noStrike" cap="none">
              <a:solidFill>
                <a:srgbClr val="003251"/>
              </a:solidFill>
            </a:endParaRPr>
          </a:p>
          <a:p>
            <a:pPr marL="0" marR="0" lvl="0" indent="0" algn="ctr" rtl="0">
              <a:lnSpc>
                <a:spcPct val="100000"/>
              </a:lnSpc>
              <a:spcBef>
                <a:spcPts val="0"/>
              </a:spcBef>
              <a:spcAft>
                <a:spcPts val="0"/>
              </a:spcAft>
              <a:buClr>
                <a:srgbClr val="000000"/>
              </a:buClr>
              <a:buSzPts val="1333"/>
              <a:buFont typeface="Arial"/>
              <a:buNone/>
            </a:pPr>
            <a:r>
              <a:rPr lang="en-US" sz="1333" i="0" u="none" strike="noStrike" cap="none">
                <a:solidFill>
                  <a:srgbClr val="003251"/>
                </a:solidFill>
              </a:rPr>
              <a:t>Short lead-time</a:t>
            </a:r>
            <a:endParaRPr sz="1167" i="0" u="none" strike="noStrike" cap="none">
              <a:solidFill>
                <a:srgbClr val="003251"/>
              </a:solidFill>
            </a:endParaRPr>
          </a:p>
        </p:txBody>
      </p:sp>
      <p:pic>
        <p:nvPicPr>
          <p:cNvPr id="857" name="Google Shape;857;g32d5174dff0_0_346"/>
          <p:cNvPicPr preferRelativeResize="0"/>
          <p:nvPr/>
        </p:nvPicPr>
        <p:blipFill rotWithShape="1">
          <a:blip r:embed="rId9">
            <a:alphaModFix amt="69000"/>
          </a:blip>
          <a:srcRect/>
          <a:stretch/>
        </p:blipFill>
        <p:spPr>
          <a:xfrm>
            <a:off x="9337328" y="4980803"/>
            <a:ext cx="548640" cy="548640"/>
          </a:xfrm>
          <a:prstGeom prst="rect">
            <a:avLst/>
          </a:prstGeom>
          <a:noFill/>
          <a:ln>
            <a:noFill/>
          </a:ln>
        </p:spPr>
      </p:pic>
      <p:cxnSp>
        <p:nvCxnSpPr>
          <p:cNvPr id="858" name="Google Shape;858;g32d5174dff0_0_346"/>
          <p:cNvCxnSpPr>
            <a:stCxn id="857" idx="3"/>
            <a:endCxn id="859" idx="0"/>
          </p:cNvCxnSpPr>
          <p:nvPr/>
        </p:nvCxnSpPr>
        <p:spPr>
          <a:xfrm>
            <a:off x="9885968" y="5255123"/>
            <a:ext cx="1043700" cy="313500"/>
          </a:xfrm>
          <a:prstGeom prst="curvedConnector2">
            <a:avLst/>
          </a:prstGeom>
          <a:noFill/>
          <a:ln w="38100" cap="flat" cmpd="sng">
            <a:solidFill>
              <a:srgbClr val="9EBFFF"/>
            </a:solidFill>
            <a:prstDash val="solid"/>
            <a:round/>
            <a:headEnd type="none" w="sm" len="sm"/>
            <a:tailEnd type="triangle" w="med" len="med"/>
          </a:ln>
        </p:spPr>
      </p:cxnSp>
      <p:sp>
        <p:nvSpPr>
          <p:cNvPr id="860" name="Google Shape;860;g32d5174dff0_0_346"/>
          <p:cNvSpPr txBox="1"/>
          <p:nvPr/>
        </p:nvSpPr>
        <p:spPr>
          <a:xfrm flipH="1">
            <a:off x="8544148" y="5628603"/>
            <a:ext cx="1778700" cy="297600"/>
          </a:xfrm>
          <a:prstGeom prst="rect">
            <a:avLst/>
          </a:prstGeom>
          <a:noFill/>
          <a:ln>
            <a:noFill/>
          </a:ln>
        </p:spPr>
        <p:txBody>
          <a:bodyPr spcFirstLastPara="1" wrap="square" lIns="76175" tIns="38075" rIns="76175" bIns="38075" anchor="t" anchorCtr="0">
            <a:spAutoFit/>
          </a:bodyPr>
          <a:lstStyle/>
          <a:p>
            <a:pPr marL="0" marR="0" lvl="0" indent="0" algn="ctr" rtl="0">
              <a:lnSpc>
                <a:spcPct val="100000"/>
              </a:lnSpc>
              <a:spcBef>
                <a:spcPts val="0"/>
              </a:spcBef>
              <a:spcAft>
                <a:spcPts val="0"/>
              </a:spcAft>
              <a:buClr>
                <a:srgbClr val="000000"/>
              </a:buClr>
              <a:buSzPts val="2399"/>
              <a:buFont typeface="Arial"/>
              <a:buNone/>
            </a:pPr>
            <a:r>
              <a:rPr lang="en-US" sz="1433">
                <a:solidFill>
                  <a:srgbClr val="0075C9"/>
                </a:solidFill>
              </a:rPr>
              <a:t>Train the model</a:t>
            </a:r>
            <a:endParaRPr sz="1433" i="0" u="none" strike="noStrike" cap="none">
              <a:solidFill>
                <a:srgbClr val="0075C9"/>
              </a:solidFill>
            </a:endParaRPr>
          </a:p>
        </p:txBody>
      </p:sp>
      <p:sp>
        <p:nvSpPr>
          <p:cNvPr id="859" name="Google Shape;859;g32d5174dff0_0_346"/>
          <p:cNvSpPr txBox="1"/>
          <p:nvPr/>
        </p:nvSpPr>
        <p:spPr>
          <a:xfrm flipH="1">
            <a:off x="10249862" y="5568704"/>
            <a:ext cx="1359900" cy="415500"/>
          </a:xfrm>
          <a:prstGeom prst="rect">
            <a:avLst/>
          </a:prstGeom>
          <a:noFill/>
          <a:ln>
            <a:noFill/>
          </a:ln>
        </p:spPr>
        <p:txBody>
          <a:bodyPr spcFirstLastPara="1" wrap="square" lIns="76175" tIns="38075" rIns="76175" bIns="38075" anchor="t" anchorCtr="0">
            <a:spAutoFit/>
          </a:bodyPr>
          <a:lstStyle/>
          <a:p>
            <a:pPr marL="0" marR="0" lvl="0" indent="0" algn="l" rtl="0">
              <a:lnSpc>
                <a:spcPct val="100000"/>
              </a:lnSpc>
              <a:spcBef>
                <a:spcPts val="0"/>
              </a:spcBef>
              <a:spcAft>
                <a:spcPts val="0"/>
              </a:spcAft>
              <a:buClr>
                <a:srgbClr val="000000"/>
              </a:buClr>
              <a:buSzPts val="2399"/>
              <a:buFont typeface="Arial"/>
              <a:buNone/>
            </a:pPr>
            <a:r>
              <a:rPr lang="en-US" sz="2199" b="1">
                <a:solidFill>
                  <a:srgbClr val="980000"/>
                </a:solidFill>
              </a:rPr>
              <a:t>A</a:t>
            </a:r>
            <a:r>
              <a:rPr lang="en-US" sz="2199" b="1" i="0" u="none" strike="noStrike" cap="none">
                <a:solidFill>
                  <a:srgbClr val="980000"/>
                </a:solidFill>
              </a:rPr>
              <a:t> = 98%</a:t>
            </a:r>
            <a:endParaRPr sz="2133" i="0" u="none" strike="noStrike" cap="none">
              <a:solidFill>
                <a:srgbClr val="980000"/>
              </a:solidFill>
            </a:endParaRPr>
          </a:p>
        </p:txBody>
      </p:sp>
      <p:sp>
        <p:nvSpPr>
          <p:cNvPr id="861" name="Google Shape;861;g32d5174dff0_0_346"/>
          <p:cNvSpPr txBox="1">
            <a:spLocks noGrp="1"/>
          </p:cNvSpPr>
          <p:nvPr>
            <p:ph type="title"/>
          </p:nvPr>
        </p:nvSpPr>
        <p:spPr>
          <a:xfrm>
            <a:off x="646778" y="-138650"/>
            <a:ext cx="10754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a:t>Machine learning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4"/>
        <p:cNvGrpSpPr/>
        <p:nvPr/>
      </p:nvGrpSpPr>
      <p:grpSpPr>
        <a:xfrm>
          <a:off x="0" y="0"/>
          <a:ext cx="0" cy="0"/>
          <a:chOff x="0" y="0"/>
          <a:chExt cx="0" cy="0"/>
        </a:xfrm>
      </p:grpSpPr>
      <p:sp>
        <p:nvSpPr>
          <p:cNvPr id="3765" name="Google Shape;3765;p388"/>
          <p:cNvSpPr/>
          <p:nvPr/>
        </p:nvSpPr>
        <p:spPr>
          <a:xfrm>
            <a:off x="369250" y="1003775"/>
            <a:ext cx="5571600" cy="7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66" name="Google Shape;3766;p388"/>
          <p:cNvSpPr/>
          <p:nvPr/>
        </p:nvSpPr>
        <p:spPr>
          <a:xfrm>
            <a:off x="0" y="1738200"/>
            <a:ext cx="12192000" cy="5127900"/>
          </a:xfrm>
          <a:prstGeom prst="rect">
            <a:avLst/>
          </a:prstGeom>
          <a:solidFill>
            <a:srgbClr val="F8F8F8"/>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67" name="Google Shape;3767;p388"/>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200" b="1">
                <a:latin typeface="Open Sans"/>
                <a:ea typeface="Open Sans"/>
                <a:cs typeface="Open Sans"/>
                <a:sym typeface="Open Sans"/>
              </a:rPr>
              <a:t>Client Optimization Journey </a:t>
            </a:r>
            <a:endParaRPr sz="2200" b="1">
              <a:solidFill>
                <a:schemeClr val="accent2"/>
              </a:solidFill>
              <a:latin typeface="Open Sans"/>
              <a:ea typeface="Open Sans"/>
              <a:cs typeface="Open Sans"/>
              <a:sym typeface="Open Sans"/>
            </a:endParaRPr>
          </a:p>
        </p:txBody>
      </p:sp>
      <p:sp>
        <p:nvSpPr>
          <p:cNvPr id="3768" name="Google Shape;3768;p388"/>
          <p:cNvSpPr/>
          <p:nvPr/>
        </p:nvSpPr>
        <p:spPr>
          <a:xfrm>
            <a:off x="307900" y="2389325"/>
            <a:ext cx="998100" cy="37548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3769" name="Google Shape;3769;p388"/>
          <p:cNvSpPr txBox="1"/>
          <p:nvPr/>
        </p:nvSpPr>
        <p:spPr>
          <a:xfrm>
            <a:off x="90700" y="6111725"/>
            <a:ext cx="1432500" cy="569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chemeClr val="dk1"/>
                </a:solidFill>
                <a:latin typeface="Open Sans"/>
                <a:ea typeface="Open Sans"/>
                <a:cs typeface="Open Sans"/>
                <a:sym typeface="Open Sans"/>
              </a:rPr>
              <a:t>Starting </a:t>
            </a:r>
            <a:endParaRPr sz="1200" b="1">
              <a:solidFill>
                <a:schemeClr val="dk1"/>
              </a:solidFill>
              <a:latin typeface="Open Sans"/>
              <a:ea typeface="Open Sans"/>
              <a:cs typeface="Open Sans"/>
              <a:sym typeface="Open Sans"/>
            </a:endParaRPr>
          </a:p>
          <a:p>
            <a:pPr marL="0" lvl="0" indent="0" algn="ctr" rtl="0">
              <a:spcBef>
                <a:spcPts val="0"/>
              </a:spcBef>
              <a:spcAft>
                <a:spcPts val="0"/>
              </a:spcAft>
              <a:buNone/>
            </a:pPr>
            <a:r>
              <a:rPr lang="en-US" sz="1200" b="1">
                <a:solidFill>
                  <a:schemeClr val="dk1"/>
                </a:solidFill>
                <a:latin typeface="Open Sans"/>
                <a:ea typeface="Open Sans"/>
                <a:cs typeface="Open Sans"/>
                <a:sym typeface="Open Sans"/>
              </a:rPr>
              <a:t>SOH Inventory</a:t>
            </a:r>
            <a:endParaRPr sz="1200" b="1">
              <a:solidFill>
                <a:schemeClr val="dk1"/>
              </a:solidFill>
              <a:latin typeface="Open Sans"/>
              <a:ea typeface="Open Sans"/>
              <a:cs typeface="Open Sans"/>
              <a:sym typeface="Open Sans"/>
            </a:endParaRPr>
          </a:p>
        </p:txBody>
      </p:sp>
      <p:sp>
        <p:nvSpPr>
          <p:cNvPr id="3770" name="Google Shape;3770;p388"/>
          <p:cNvSpPr txBox="1"/>
          <p:nvPr/>
        </p:nvSpPr>
        <p:spPr>
          <a:xfrm>
            <a:off x="307900" y="2389325"/>
            <a:ext cx="998100" cy="6378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chemeClr val="lt1"/>
                </a:solidFill>
                <a:latin typeface="Open Sans"/>
                <a:ea typeface="Open Sans"/>
                <a:cs typeface="Open Sans"/>
                <a:sym typeface="Open Sans"/>
              </a:rPr>
              <a:t>$427</a:t>
            </a:r>
            <a:endParaRPr sz="1600" b="1">
              <a:solidFill>
                <a:schemeClr val="lt1"/>
              </a:solidFill>
              <a:latin typeface="Open Sans"/>
              <a:ea typeface="Open Sans"/>
              <a:cs typeface="Open Sans"/>
              <a:sym typeface="Open Sans"/>
            </a:endParaRPr>
          </a:p>
          <a:p>
            <a:pPr marL="0" lvl="0" indent="0" algn="ctr" rtl="0">
              <a:spcBef>
                <a:spcPts val="0"/>
              </a:spcBef>
              <a:spcAft>
                <a:spcPts val="0"/>
              </a:spcAft>
              <a:buNone/>
            </a:pPr>
            <a:r>
              <a:rPr lang="en-US" sz="1600" b="1">
                <a:solidFill>
                  <a:schemeClr val="lt1"/>
                </a:solidFill>
                <a:latin typeface="Open Sans"/>
                <a:ea typeface="Open Sans"/>
                <a:cs typeface="Open Sans"/>
                <a:sym typeface="Open Sans"/>
              </a:rPr>
              <a:t>MM</a:t>
            </a:r>
            <a:endParaRPr sz="1600" b="1">
              <a:solidFill>
                <a:schemeClr val="lt1"/>
              </a:solidFill>
              <a:latin typeface="Open Sans"/>
              <a:ea typeface="Open Sans"/>
              <a:cs typeface="Open Sans"/>
              <a:sym typeface="Open Sans"/>
            </a:endParaRPr>
          </a:p>
        </p:txBody>
      </p:sp>
      <p:sp>
        <p:nvSpPr>
          <p:cNvPr id="3771" name="Google Shape;3771;p388"/>
          <p:cNvSpPr/>
          <p:nvPr/>
        </p:nvSpPr>
        <p:spPr>
          <a:xfrm>
            <a:off x="6302625" y="3636675"/>
            <a:ext cx="998100" cy="2475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3772" name="Google Shape;3772;p388"/>
          <p:cNvSpPr txBox="1"/>
          <p:nvPr/>
        </p:nvSpPr>
        <p:spPr>
          <a:xfrm>
            <a:off x="6106775" y="6111725"/>
            <a:ext cx="1398600" cy="569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chemeClr val="dk1"/>
                </a:solidFill>
                <a:latin typeface="Open Sans"/>
                <a:ea typeface="Open Sans"/>
                <a:cs typeface="Open Sans"/>
                <a:sym typeface="Open Sans"/>
              </a:rPr>
              <a:t>Improved </a:t>
            </a:r>
            <a:endParaRPr sz="1200" b="1">
              <a:solidFill>
                <a:schemeClr val="dk1"/>
              </a:solidFill>
              <a:latin typeface="Open Sans"/>
              <a:ea typeface="Open Sans"/>
              <a:cs typeface="Open Sans"/>
              <a:sym typeface="Open Sans"/>
            </a:endParaRPr>
          </a:p>
          <a:p>
            <a:pPr marL="0" lvl="0" indent="0" algn="ctr" rtl="0">
              <a:spcBef>
                <a:spcPts val="0"/>
              </a:spcBef>
              <a:spcAft>
                <a:spcPts val="0"/>
              </a:spcAft>
              <a:buNone/>
            </a:pPr>
            <a:r>
              <a:rPr lang="en-US" sz="1200" b="1">
                <a:solidFill>
                  <a:schemeClr val="dk1"/>
                </a:solidFill>
                <a:latin typeface="Open Sans"/>
                <a:ea typeface="Open Sans"/>
                <a:cs typeface="Open Sans"/>
                <a:sym typeface="Open Sans"/>
              </a:rPr>
              <a:t>SOH Inventory</a:t>
            </a:r>
            <a:endParaRPr sz="1200" b="1">
              <a:solidFill>
                <a:schemeClr val="dk1"/>
              </a:solidFill>
              <a:latin typeface="Open Sans"/>
              <a:ea typeface="Open Sans"/>
              <a:cs typeface="Open Sans"/>
              <a:sym typeface="Open Sans"/>
            </a:endParaRPr>
          </a:p>
        </p:txBody>
      </p:sp>
      <p:sp>
        <p:nvSpPr>
          <p:cNvPr id="3773" name="Google Shape;3773;p388"/>
          <p:cNvSpPr txBox="1"/>
          <p:nvPr/>
        </p:nvSpPr>
        <p:spPr>
          <a:xfrm>
            <a:off x="6302623" y="3642513"/>
            <a:ext cx="998100" cy="606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chemeClr val="lt1"/>
                </a:solidFill>
                <a:latin typeface="Open Sans"/>
                <a:ea typeface="Open Sans"/>
                <a:cs typeface="Open Sans"/>
                <a:sym typeface="Open Sans"/>
              </a:rPr>
              <a:t>$365</a:t>
            </a:r>
            <a:endParaRPr sz="1600" b="1">
              <a:solidFill>
                <a:schemeClr val="lt1"/>
              </a:solidFill>
              <a:latin typeface="Open Sans"/>
              <a:ea typeface="Open Sans"/>
              <a:cs typeface="Open Sans"/>
              <a:sym typeface="Open Sans"/>
            </a:endParaRPr>
          </a:p>
          <a:p>
            <a:pPr marL="0" lvl="0" indent="0" algn="ctr" rtl="0">
              <a:spcBef>
                <a:spcPts val="0"/>
              </a:spcBef>
              <a:spcAft>
                <a:spcPts val="0"/>
              </a:spcAft>
              <a:buNone/>
            </a:pPr>
            <a:r>
              <a:rPr lang="en-US" sz="1600" b="1">
                <a:solidFill>
                  <a:schemeClr val="lt1"/>
                </a:solidFill>
                <a:latin typeface="Open Sans"/>
                <a:ea typeface="Open Sans"/>
                <a:cs typeface="Open Sans"/>
                <a:sym typeface="Open Sans"/>
              </a:rPr>
              <a:t>MM</a:t>
            </a:r>
            <a:endParaRPr sz="1600" b="1">
              <a:solidFill>
                <a:schemeClr val="lt1"/>
              </a:solidFill>
              <a:latin typeface="Open Sans"/>
              <a:ea typeface="Open Sans"/>
              <a:cs typeface="Open Sans"/>
              <a:sym typeface="Open Sans"/>
            </a:endParaRPr>
          </a:p>
        </p:txBody>
      </p:sp>
      <p:sp>
        <p:nvSpPr>
          <p:cNvPr id="3774" name="Google Shape;3774;p388"/>
          <p:cNvSpPr/>
          <p:nvPr/>
        </p:nvSpPr>
        <p:spPr>
          <a:xfrm>
            <a:off x="8104600" y="3936100"/>
            <a:ext cx="998100" cy="21756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3775" name="Google Shape;3775;p388"/>
          <p:cNvSpPr txBox="1"/>
          <p:nvPr/>
        </p:nvSpPr>
        <p:spPr>
          <a:xfrm>
            <a:off x="8104594" y="3951188"/>
            <a:ext cx="998100" cy="6063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chemeClr val="lt1"/>
                </a:solidFill>
                <a:latin typeface="Open Sans"/>
                <a:ea typeface="Open Sans"/>
                <a:cs typeface="Open Sans"/>
                <a:sym typeface="Open Sans"/>
              </a:rPr>
              <a:t>$344</a:t>
            </a:r>
            <a:endParaRPr sz="1600" b="1">
              <a:solidFill>
                <a:schemeClr val="lt1"/>
              </a:solidFill>
              <a:latin typeface="Open Sans"/>
              <a:ea typeface="Open Sans"/>
              <a:cs typeface="Open Sans"/>
              <a:sym typeface="Open Sans"/>
            </a:endParaRPr>
          </a:p>
          <a:p>
            <a:pPr marL="0" lvl="0" indent="0" algn="ctr" rtl="0">
              <a:spcBef>
                <a:spcPts val="0"/>
              </a:spcBef>
              <a:spcAft>
                <a:spcPts val="0"/>
              </a:spcAft>
              <a:buNone/>
            </a:pPr>
            <a:r>
              <a:rPr lang="en-US" sz="1600" b="1">
                <a:solidFill>
                  <a:schemeClr val="lt1"/>
                </a:solidFill>
                <a:latin typeface="Open Sans"/>
                <a:ea typeface="Open Sans"/>
                <a:cs typeface="Open Sans"/>
                <a:sym typeface="Open Sans"/>
              </a:rPr>
              <a:t>MM</a:t>
            </a:r>
            <a:endParaRPr sz="1600" b="1">
              <a:solidFill>
                <a:schemeClr val="lt1"/>
              </a:solidFill>
              <a:latin typeface="Open Sans"/>
              <a:ea typeface="Open Sans"/>
              <a:cs typeface="Open Sans"/>
              <a:sym typeface="Open Sans"/>
            </a:endParaRPr>
          </a:p>
        </p:txBody>
      </p:sp>
      <p:sp>
        <p:nvSpPr>
          <p:cNvPr id="3776" name="Google Shape;3776;p388"/>
          <p:cNvSpPr/>
          <p:nvPr/>
        </p:nvSpPr>
        <p:spPr>
          <a:xfrm>
            <a:off x="9725475" y="1128400"/>
            <a:ext cx="2466600" cy="57297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500" b="1">
                <a:solidFill>
                  <a:schemeClr val="lt1"/>
                </a:solidFill>
                <a:latin typeface="Open Sans"/>
                <a:ea typeface="Open Sans"/>
                <a:cs typeface="Open Sans"/>
                <a:sym typeface="Open Sans"/>
              </a:rPr>
              <a:t>$62MM</a:t>
            </a:r>
            <a:br>
              <a:rPr lang="en-US" b="1">
                <a:solidFill>
                  <a:schemeClr val="lt1"/>
                </a:solidFill>
                <a:latin typeface="Open Sans"/>
                <a:ea typeface="Open Sans"/>
                <a:cs typeface="Open Sans"/>
                <a:sym typeface="Open Sans"/>
              </a:rPr>
            </a:br>
            <a:r>
              <a:rPr lang="en-US" b="1">
                <a:solidFill>
                  <a:schemeClr val="lt1"/>
                </a:solidFill>
                <a:latin typeface="Open Sans"/>
                <a:ea typeface="Open Sans"/>
                <a:cs typeface="Open Sans"/>
                <a:sym typeface="Open Sans"/>
              </a:rPr>
              <a:t>Optimization Opportunity</a:t>
            </a:r>
            <a:endParaRPr sz="1900" b="1">
              <a:solidFill>
                <a:schemeClr val="accent2"/>
              </a:solidFill>
              <a:latin typeface="Open Sans"/>
              <a:ea typeface="Open Sans"/>
              <a:cs typeface="Open Sans"/>
              <a:sym typeface="Open Sans"/>
            </a:endParaRPr>
          </a:p>
          <a:p>
            <a:pPr marL="0" lvl="0" indent="0" algn="ctr" rtl="0">
              <a:spcBef>
                <a:spcPts val="0"/>
              </a:spcBef>
              <a:spcAft>
                <a:spcPts val="0"/>
              </a:spcAft>
              <a:buNone/>
            </a:pPr>
            <a:endParaRPr b="1">
              <a:solidFill>
                <a:schemeClr val="lt1"/>
              </a:solidFill>
              <a:latin typeface="Open Sans"/>
              <a:ea typeface="Open Sans"/>
              <a:cs typeface="Open Sans"/>
              <a:sym typeface="Open Sans"/>
            </a:endParaRPr>
          </a:p>
          <a:p>
            <a:pPr marL="0" lvl="0" indent="0" algn="l" rtl="0">
              <a:spcBef>
                <a:spcPts val="0"/>
              </a:spcBef>
              <a:spcAft>
                <a:spcPts val="0"/>
              </a:spcAft>
              <a:buNone/>
            </a:pPr>
            <a:r>
              <a:rPr lang="en-US" sz="1100">
                <a:solidFill>
                  <a:schemeClr val="lt1"/>
                </a:solidFill>
                <a:latin typeface="Open Sans Light"/>
                <a:ea typeface="Open Sans Light"/>
                <a:cs typeface="Open Sans Light"/>
                <a:sym typeface="Open Sans Light"/>
              </a:rPr>
              <a:t>$21MM Realized in &lt;12 months</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a:buChar char="●"/>
            </a:pPr>
            <a:r>
              <a:rPr lang="en-US" sz="1100">
                <a:solidFill>
                  <a:schemeClr val="lt1"/>
                </a:solidFill>
                <a:latin typeface="Open Sans Light"/>
                <a:ea typeface="Open Sans Light"/>
                <a:cs typeface="Open Sans Light"/>
                <a:sym typeface="Open Sans Light"/>
              </a:rPr>
              <a:t>Acceptance of  Verusen recommendations </a:t>
            </a:r>
            <a:br>
              <a:rPr lang="en-US" sz="1100">
                <a:solidFill>
                  <a:schemeClr val="lt1"/>
                </a:solidFill>
                <a:latin typeface="Open Sans Light"/>
                <a:ea typeface="Open Sans Light"/>
                <a:cs typeface="Open Sans Light"/>
                <a:sym typeface="Open Sans Light"/>
              </a:rPr>
            </a:br>
            <a:r>
              <a:rPr lang="en-US" sz="1100">
                <a:solidFill>
                  <a:schemeClr val="lt1"/>
                </a:solidFill>
                <a:latin typeface="Open Sans Light"/>
                <a:ea typeface="Open Sans Light"/>
                <a:cs typeface="Open Sans Light"/>
                <a:sym typeface="Open Sans Light"/>
              </a:rPr>
              <a:t>(site and network level stocking policies) </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Light"/>
              <a:buChar char="●"/>
            </a:pPr>
            <a:r>
              <a:rPr lang="en-US" sz="1100">
                <a:solidFill>
                  <a:schemeClr val="lt1"/>
                </a:solidFill>
                <a:latin typeface="Open Sans Light"/>
                <a:ea typeface="Open Sans Light"/>
                <a:cs typeface="Open Sans Light"/>
                <a:sym typeface="Open Sans Light"/>
              </a:rPr>
              <a:t>Leverage of the Verusen Trusted Ecosystem</a:t>
            </a:r>
            <a:endParaRPr sz="1100">
              <a:solidFill>
                <a:schemeClr val="lt1"/>
              </a:solidFill>
              <a:latin typeface="Open Sans Light"/>
              <a:ea typeface="Open Sans Light"/>
              <a:cs typeface="Open Sans Light"/>
              <a:sym typeface="Open Sans Light"/>
            </a:endParaRPr>
          </a:p>
          <a:p>
            <a:pPr marL="457200" lvl="0" indent="0" algn="l" rtl="0">
              <a:spcBef>
                <a:spcPts val="0"/>
              </a:spcBef>
              <a:spcAft>
                <a:spcPts val="0"/>
              </a:spcAft>
              <a:buNone/>
            </a:pP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r>
              <a:rPr lang="en-US" sz="1100">
                <a:solidFill>
                  <a:schemeClr val="lt1"/>
                </a:solidFill>
                <a:latin typeface="Open Sans Light"/>
                <a:ea typeface="Open Sans Light"/>
                <a:cs typeface="Open Sans Light"/>
                <a:sym typeface="Open Sans Light"/>
              </a:rPr>
              <a:t>$41MM+ Long Term Potential Inventory Reduction </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Light"/>
              <a:buChar char="●"/>
            </a:pPr>
            <a:r>
              <a:rPr lang="en-US" sz="1100">
                <a:solidFill>
                  <a:schemeClr val="lt1"/>
                </a:solidFill>
                <a:latin typeface="Open Sans Light"/>
                <a:ea typeface="Open Sans Light"/>
                <a:cs typeface="Open Sans Light"/>
                <a:sym typeface="Open Sans Light"/>
              </a:rPr>
              <a:t>Continued network/spare parts sharing</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Light"/>
              <a:buChar char="●"/>
            </a:pPr>
            <a:r>
              <a:rPr lang="en-US" sz="1100">
                <a:solidFill>
                  <a:schemeClr val="lt1"/>
                </a:solidFill>
                <a:latin typeface="Open Sans Light"/>
                <a:ea typeface="Open Sans Light"/>
                <a:cs typeface="Open Sans Light"/>
                <a:sym typeface="Open Sans Light"/>
              </a:rPr>
              <a:t>Realizing burndown on slower moving inventory</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Light"/>
              <a:buChar char="●"/>
            </a:pPr>
            <a:r>
              <a:rPr lang="en-US" sz="1100">
                <a:solidFill>
                  <a:schemeClr val="lt1"/>
                </a:solidFill>
                <a:latin typeface="Open Sans Light"/>
                <a:ea typeface="Open Sans Light"/>
                <a:cs typeface="Open Sans Light"/>
                <a:sym typeface="Open Sans Light"/>
              </a:rPr>
              <a:t>Continued rundown of nonstock</a:t>
            </a:r>
            <a:endParaRPr sz="11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300">
              <a:solidFill>
                <a:schemeClr val="lt1"/>
              </a:solidFill>
              <a:latin typeface="Open Sans Light"/>
              <a:ea typeface="Open Sans Light"/>
              <a:cs typeface="Open Sans Light"/>
              <a:sym typeface="Open Sans Light"/>
            </a:endParaRPr>
          </a:p>
          <a:p>
            <a:pPr marL="457200" lvl="0" indent="-279400" algn="l" rtl="0">
              <a:spcBef>
                <a:spcPts val="0"/>
              </a:spcBef>
              <a:spcAft>
                <a:spcPts val="0"/>
              </a:spcAft>
              <a:buClr>
                <a:schemeClr val="lt1"/>
              </a:buClr>
              <a:buSzPts val="800"/>
              <a:buFont typeface="Open Sans Light"/>
              <a:buChar char="●"/>
            </a:pPr>
            <a:r>
              <a:rPr lang="en-US" sz="1100">
                <a:solidFill>
                  <a:schemeClr val="lt1"/>
                </a:solidFill>
                <a:latin typeface="Open Sans Light"/>
                <a:ea typeface="Open Sans Light"/>
                <a:cs typeface="Open Sans Light"/>
                <a:sym typeface="Open Sans Light"/>
              </a:rPr>
              <a:t>Ongoing redisposition of SLOB targeting additional $21MM in value</a:t>
            </a:r>
            <a:endParaRPr sz="1100">
              <a:solidFill>
                <a:schemeClr val="lt1"/>
              </a:solidFill>
              <a:latin typeface="Open Sans Light"/>
              <a:ea typeface="Open Sans Light"/>
              <a:cs typeface="Open Sans Light"/>
              <a:sym typeface="Open Sans Light"/>
            </a:endParaRPr>
          </a:p>
        </p:txBody>
      </p:sp>
      <p:sp>
        <p:nvSpPr>
          <p:cNvPr id="3777" name="Google Shape;3777;p388"/>
          <p:cNvSpPr txBox="1"/>
          <p:nvPr/>
        </p:nvSpPr>
        <p:spPr>
          <a:xfrm>
            <a:off x="7904350" y="6111725"/>
            <a:ext cx="1398600" cy="569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chemeClr val="dk1"/>
                </a:solidFill>
                <a:latin typeface="Open Sans"/>
                <a:ea typeface="Open Sans"/>
                <a:cs typeface="Open Sans"/>
                <a:sym typeface="Open Sans"/>
              </a:rPr>
              <a:t>Optimal </a:t>
            </a:r>
            <a:endParaRPr sz="1200" b="1">
              <a:solidFill>
                <a:schemeClr val="dk1"/>
              </a:solidFill>
              <a:latin typeface="Open Sans"/>
              <a:ea typeface="Open Sans"/>
              <a:cs typeface="Open Sans"/>
              <a:sym typeface="Open Sans"/>
            </a:endParaRPr>
          </a:p>
          <a:p>
            <a:pPr marL="0" lvl="0" indent="0" algn="ctr" rtl="0">
              <a:spcBef>
                <a:spcPts val="0"/>
              </a:spcBef>
              <a:spcAft>
                <a:spcPts val="0"/>
              </a:spcAft>
              <a:buNone/>
            </a:pPr>
            <a:r>
              <a:rPr lang="en-US" sz="1200" b="1">
                <a:solidFill>
                  <a:schemeClr val="dk1"/>
                </a:solidFill>
                <a:latin typeface="Open Sans"/>
                <a:ea typeface="Open Sans"/>
                <a:cs typeface="Open Sans"/>
                <a:sym typeface="Open Sans"/>
              </a:rPr>
              <a:t>SOH Inventory</a:t>
            </a:r>
            <a:endParaRPr sz="1200" b="1">
              <a:solidFill>
                <a:schemeClr val="dk1"/>
              </a:solidFill>
              <a:latin typeface="Open Sans"/>
              <a:ea typeface="Open Sans"/>
              <a:cs typeface="Open Sans"/>
              <a:sym typeface="Open Sans"/>
            </a:endParaRPr>
          </a:p>
        </p:txBody>
      </p:sp>
      <p:sp>
        <p:nvSpPr>
          <p:cNvPr id="3778" name="Google Shape;3778;p388"/>
          <p:cNvSpPr/>
          <p:nvPr/>
        </p:nvSpPr>
        <p:spPr>
          <a:xfrm>
            <a:off x="1381289" y="2105862"/>
            <a:ext cx="519900" cy="276900"/>
          </a:xfrm>
          <a:prstGeom prst="rect">
            <a:avLst/>
          </a:prstGeom>
          <a:solidFill>
            <a:srgbClr val="F9CB9C"/>
          </a:solid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79" name="Google Shape;3779;p388"/>
          <p:cNvSpPr txBox="1"/>
          <p:nvPr/>
        </p:nvSpPr>
        <p:spPr>
          <a:xfrm>
            <a:off x="1280200" y="2382760"/>
            <a:ext cx="722100" cy="359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Active Increases</a:t>
            </a:r>
            <a:endParaRPr sz="800" b="1" i="1">
              <a:solidFill>
                <a:schemeClr val="dk1"/>
              </a:solidFill>
              <a:latin typeface="Open Sans"/>
              <a:ea typeface="Open Sans"/>
              <a:cs typeface="Open Sans"/>
              <a:sym typeface="Open Sans"/>
            </a:endParaRPr>
          </a:p>
        </p:txBody>
      </p:sp>
      <p:sp>
        <p:nvSpPr>
          <p:cNvPr id="3780" name="Google Shape;3780;p388"/>
          <p:cNvSpPr txBox="1"/>
          <p:nvPr/>
        </p:nvSpPr>
        <p:spPr>
          <a:xfrm>
            <a:off x="1329357" y="1869513"/>
            <a:ext cx="6237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+18MM</a:t>
            </a:r>
            <a:endParaRPr sz="800" b="1">
              <a:solidFill>
                <a:schemeClr val="dk1"/>
              </a:solidFill>
              <a:latin typeface="Open Sans"/>
              <a:ea typeface="Open Sans"/>
              <a:cs typeface="Open Sans"/>
              <a:sym typeface="Open Sans"/>
            </a:endParaRPr>
          </a:p>
        </p:txBody>
      </p:sp>
      <p:sp>
        <p:nvSpPr>
          <p:cNvPr id="3781" name="Google Shape;3781;p388"/>
          <p:cNvSpPr/>
          <p:nvPr/>
        </p:nvSpPr>
        <p:spPr>
          <a:xfrm>
            <a:off x="2093714" y="2105861"/>
            <a:ext cx="519900" cy="637800"/>
          </a:xfrm>
          <a:prstGeom prst="rect">
            <a:avLst/>
          </a:prstGeom>
          <a:solidFill>
            <a:srgbClr val="C9DAF8"/>
          </a:solidFill>
          <a:ln w="9525"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2" name="Google Shape;3782;p388"/>
          <p:cNvSpPr txBox="1"/>
          <p:nvPr/>
        </p:nvSpPr>
        <p:spPr>
          <a:xfrm>
            <a:off x="2064469" y="1869525"/>
            <a:ext cx="5784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-47MM</a:t>
            </a:r>
            <a:endParaRPr sz="800" b="1">
              <a:solidFill>
                <a:schemeClr val="dk1"/>
              </a:solidFill>
              <a:latin typeface="Open Sans"/>
              <a:ea typeface="Open Sans"/>
              <a:cs typeface="Open Sans"/>
              <a:sym typeface="Open Sans"/>
            </a:endParaRPr>
          </a:p>
        </p:txBody>
      </p:sp>
      <p:sp>
        <p:nvSpPr>
          <p:cNvPr id="3783" name="Google Shape;3783;p388"/>
          <p:cNvSpPr/>
          <p:nvPr/>
        </p:nvSpPr>
        <p:spPr>
          <a:xfrm>
            <a:off x="2806139" y="2707908"/>
            <a:ext cx="519900" cy="319200"/>
          </a:xfrm>
          <a:prstGeom prst="rect">
            <a:avLst/>
          </a:prstGeom>
          <a:solidFill>
            <a:srgbClr val="A2C4C9"/>
          </a:solidFill>
          <a:ln w="952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4" name="Google Shape;3784;p388"/>
          <p:cNvSpPr txBox="1"/>
          <p:nvPr/>
        </p:nvSpPr>
        <p:spPr>
          <a:xfrm>
            <a:off x="2731611" y="2482909"/>
            <a:ext cx="6690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-19.3MM</a:t>
            </a:r>
            <a:endParaRPr sz="800" b="1">
              <a:solidFill>
                <a:schemeClr val="dk1"/>
              </a:solidFill>
              <a:latin typeface="Open Sans"/>
              <a:ea typeface="Open Sans"/>
              <a:cs typeface="Open Sans"/>
              <a:sym typeface="Open Sans"/>
            </a:endParaRPr>
          </a:p>
        </p:txBody>
      </p:sp>
      <p:sp>
        <p:nvSpPr>
          <p:cNvPr id="3785" name="Google Shape;3785;p388"/>
          <p:cNvSpPr/>
          <p:nvPr/>
        </p:nvSpPr>
        <p:spPr>
          <a:xfrm>
            <a:off x="3518564" y="3007793"/>
            <a:ext cx="519900" cy="138900"/>
          </a:xfrm>
          <a:prstGeom prst="rect">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6" name="Google Shape;3786;p388"/>
          <p:cNvSpPr txBox="1"/>
          <p:nvPr/>
        </p:nvSpPr>
        <p:spPr>
          <a:xfrm>
            <a:off x="3383749" y="3092290"/>
            <a:ext cx="784500" cy="319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Repairable</a:t>
            </a:r>
            <a:endParaRPr sz="800" b="1" i="1">
              <a:solidFill>
                <a:schemeClr val="dk1"/>
              </a:solidFill>
              <a:latin typeface="Open Sans"/>
              <a:ea typeface="Open Sans"/>
              <a:cs typeface="Open Sans"/>
              <a:sym typeface="Open Sans"/>
            </a:endParaRPr>
          </a:p>
        </p:txBody>
      </p:sp>
      <p:sp>
        <p:nvSpPr>
          <p:cNvPr id="3787" name="Google Shape;3787;p388"/>
          <p:cNvSpPr txBox="1"/>
          <p:nvPr/>
        </p:nvSpPr>
        <p:spPr>
          <a:xfrm>
            <a:off x="3486796" y="2788795"/>
            <a:ext cx="5784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-5.8MM</a:t>
            </a:r>
            <a:endParaRPr sz="800" b="1">
              <a:solidFill>
                <a:schemeClr val="dk1"/>
              </a:solidFill>
              <a:latin typeface="Open Sans"/>
              <a:ea typeface="Open Sans"/>
              <a:cs typeface="Open Sans"/>
              <a:sym typeface="Open Sans"/>
            </a:endParaRPr>
          </a:p>
        </p:txBody>
      </p:sp>
      <p:sp>
        <p:nvSpPr>
          <p:cNvPr id="3788" name="Google Shape;3788;p388"/>
          <p:cNvSpPr/>
          <p:nvPr/>
        </p:nvSpPr>
        <p:spPr>
          <a:xfrm>
            <a:off x="4230989" y="3166536"/>
            <a:ext cx="519900" cy="70800"/>
          </a:xfrm>
          <a:prstGeom prst="rect">
            <a:avLst/>
          </a:prstGeom>
          <a:solidFill>
            <a:srgbClr val="D5A6BD"/>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9" name="Google Shape;3789;p388"/>
          <p:cNvSpPr txBox="1"/>
          <p:nvPr/>
        </p:nvSpPr>
        <p:spPr>
          <a:xfrm>
            <a:off x="4186673" y="2953604"/>
            <a:ext cx="5784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-1.8MM</a:t>
            </a:r>
            <a:endParaRPr sz="800" b="1">
              <a:solidFill>
                <a:schemeClr val="dk1"/>
              </a:solidFill>
              <a:latin typeface="Open Sans"/>
              <a:ea typeface="Open Sans"/>
              <a:cs typeface="Open Sans"/>
              <a:sym typeface="Open Sans"/>
            </a:endParaRPr>
          </a:p>
        </p:txBody>
      </p:sp>
      <p:sp>
        <p:nvSpPr>
          <p:cNvPr id="3790" name="Google Shape;3790;p388"/>
          <p:cNvSpPr/>
          <p:nvPr/>
        </p:nvSpPr>
        <p:spPr>
          <a:xfrm>
            <a:off x="4943414" y="3260262"/>
            <a:ext cx="519900" cy="225000"/>
          </a:xfrm>
          <a:prstGeom prst="rect">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91" name="Google Shape;3791;p388"/>
          <p:cNvSpPr txBox="1"/>
          <p:nvPr/>
        </p:nvSpPr>
        <p:spPr>
          <a:xfrm>
            <a:off x="4726975" y="3435476"/>
            <a:ext cx="952800" cy="319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Deduplication</a:t>
            </a:r>
            <a:endParaRPr sz="800" b="1" i="1">
              <a:solidFill>
                <a:schemeClr val="dk1"/>
              </a:solidFill>
              <a:latin typeface="Open Sans"/>
              <a:ea typeface="Open Sans"/>
              <a:cs typeface="Open Sans"/>
              <a:sym typeface="Open Sans"/>
            </a:endParaRPr>
          </a:p>
        </p:txBody>
      </p:sp>
      <p:sp>
        <p:nvSpPr>
          <p:cNvPr id="3792" name="Google Shape;3792;p388"/>
          <p:cNvSpPr txBox="1"/>
          <p:nvPr/>
        </p:nvSpPr>
        <p:spPr>
          <a:xfrm>
            <a:off x="4891525" y="3027119"/>
            <a:ext cx="6237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-2.5MM</a:t>
            </a:r>
            <a:endParaRPr sz="800" b="1">
              <a:solidFill>
                <a:schemeClr val="dk1"/>
              </a:solidFill>
              <a:latin typeface="Open Sans"/>
              <a:ea typeface="Open Sans"/>
              <a:cs typeface="Open Sans"/>
              <a:sym typeface="Open Sans"/>
            </a:endParaRPr>
          </a:p>
        </p:txBody>
      </p:sp>
      <p:sp>
        <p:nvSpPr>
          <p:cNvPr id="3793" name="Google Shape;3793;p388"/>
          <p:cNvSpPr/>
          <p:nvPr/>
        </p:nvSpPr>
        <p:spPr>
          <a:xfrm>
            <a:off x="5655839" y="3497776"/>
            <a:ext cx="519900" cy="138900"/>
          </a:xfrm>
          <a:prstGeom prst="rect">
            <a:avLst/>
          </a:pr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94" name="Google Shape;3794;p388"/>
          <p:cNvSpPr txBox="1"/>
          <p:nvPr/>
        </p:nvSpPr>
        <p:spPr>
          <a:xfrm>
            <a:off x="5536551" y="3659291"/>
            <a:ext cx="758400" cy="319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Tail Spend &amp; PPV</a:t>
            </a:r>
            <a:endParaRPr sz="800" b="1" i="1">
              <a:solidFill>
                <a:schemeClr val="dk1"/>
              </a:solidFill>
              <a:latin typeface="Open Sans"/>
              <a:ea typeface="Open Sans"/>
              <a:cs typeface="Open Sans"/>
              <a:sym typeface="Open Sans"/>
            </a:endParaRPr>
          </a:p>
        </p:txBody>
      </p:sp>
      <p:sp>
        <p:nvSpPr>
          <p:cNvPr id="3795" name="Google Shape;3795;p388"/>
          <p:cNvSpPr txBox="1"/>
          <p:nvPr/>
        </p:nvSpPr>
        <p:spPr>
          <a:xfrm>
            <a:off x="5603908" y="3264630"/>
            <a:ext cx="6237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-3.5MM</a:t>
            </a:r>
            <a:endParaRPr sz="800" b="1">
              <a:solidFill>
                <a:schemeClr val="dk1"/>
              </a:solidFill>
              <a:latin typeface="Open Sans"/>
              <a:ea typeface="Open Sans"/>
              <a:cs typeface="Open Sans"/>
              <a:sym typeface="Open Sans"/>
            </a:endParaRPr>
          </a:p>
        </p:txBody>
      </p:sp>
      <p:sp>
        <p:nvSpPr>
          <p:cNvPr id="3796" name="Google Shape;3796;p388"/>
          <p:cNvSpPr/>
          <p:nvPr/>
        </p:nvSpPr>
        <p:spPr>
          <a:xfrm>
            <a:off x="7442708" y="3641455"/>
            <a:ext cx="519900" cy="276900"/>
          </a:xfrm>
          <a:prstGeom prst="rect">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97" name="Google Shape;3797;p388"/>
          <p:cNvSpPr txBox="1"/>
          <p:nvPr/>
        </p:nvSpPr>
        <p:spPr>
          <a:xfrm>
            <a:off x="7341607" y="3874152"/>
            <a:ext cx="722100" cy="319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SLOB</a:t>
            </a:r>
            <a:endParaRPr sz="800" b="1" i="1">
              <a:solidFill>
                <a:schemeClr val="dk1"/>
              </a:solidFill>
              <a:latin typeface="Open Sans"/>
              <a:ea typeface="Open Sans"/>
              <a:cs typeface="Open Sans"/>
              <a:sym typeface="Open Sans"/>
            </a:endParaRPr>
          </a:p>
        </p:txBody>
      </p:sp>
      <p:sp>
        <p:nvSpPr>
          <p:cNvPr id="3798" name="Google Shape;3798;p388"/>
          <p:cNvSpPr txBox="1"/>
          <p:nvPr/>
        </p:nvSpPr>
        <p:spPr>
          <a:xfrm>
            <a:off x="7390777" y="3405179"/>
            <a:ext cx="623700" cy="2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a:solidFill>
                  <a:schemeClr val="dk1"/>
                </a:solidFill>
                <a:latin typeface="Open Sans"/>
                <a:ea typeface="Open Sans"/>
                <a:cs typeface="Open Sans"/>
                <a:sym typeface="Open Sans"/>
              </a:rPr>
              <a:t>-21MM</a:t>
            </a:r>
            <a:endParaRPr sz="800" b="1">
              <a:solidFill>
                <a:schemeClr val="dk1"/>
              </a:solidFill>
              <a:latin typeface="Open Sans"/>
              <a:ea typeface="Open Sans"/>
              <a:cs typeface="Open Sans"/>
              <a:sym typeface="Open Sans"/>
            </a:endParaRPr>
          </a:p>
        </p:txBody>
      </p:sp>
      <p:sp>
        <p:nvSpPr>
          <p:cNvPr id="3799" name="Google Shape;3799;p388"/>
          <p:cNvSpPr txBox="1"/>
          <p:nvPr/>
        </p:nvSpPr>
        <p:spPr>
          <a:xfrm>
            <a:off x="5940850" y="1245800"/>
            <a:ext cx="1491300" cy="359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chemeClr val="dk1"/>
                </a:solidFill>
                <a:latin typeface="Open Sans"/>
                <a:ea typeface="Open Sans"/>
                <a:cs typeface="Open Sans"/>
                <a:sym typeface="Open Sans"/>
              </a:rPr>
              <a:t>12-24 MONTHS</a:t>
            </a:r>
            <a:endParaRPr sz="1200" b="1">
              <a:solidFill>
                <a:schemeClr val="dk1"/>
              </a:solidFill>
              <a:latin typeface="Open Sans"/>
              <a:ea typeface="Open Sans"/>
              <a:cs typeface="Open Sans"/>
              <a:sym typeface="Open Sans"/>
            </a:endParaRPr>
          </a:p>
        </p:txBody>
      </p:sp>
      <p:sp>
        <p:nvSpPr>
          <p:cNvPr id="3800" name="Google Shape;3800;p388"/>
          <p:cNvSpPr/>
          <p:nvPr/>
        </p:nvSpPr>
        <p:spPr>
          <a:xfrm>
            <a:off x="6471550" y="1528338"/>
            <a:ext cx="429900" cy="427200"/>
          </a:xfrm>
          <a:prstGeom prst="ellipse">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01" name="Google Shape;3801;p388"/>
          <p:cNvSpPr txBox="1"/>
          <p:nvPr/>
        </p:nvSpPr>
        <p:spPr>
          <a:xfrm>
            <a:off x="7460900" y="1238625"/>
            <a:ext cx="2121900" cy="359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chemeClr val="dk1"/>
                </a:solidFill>
                <a:latin typeface="Open Sans"/>
                <a:ea typeface="Open Sans"/>
                <a:cs typeface="Open Sans"/>
                <a:sym typeface="Open Sans"/>
              </a:rPr>
              <a:t>LONG TERM &amp; BEYOND</a:t>
            </a:r>
            <a:endParaRPr sz="1200" b="1">
              <a:solidFill>
                <a:schemeClr val="dk1"/>
              </a:solidFill>
              <a:latin typeface="Open Sans"/>
              <a:ea typeface="Open Sans"/>
              <a:cs typeface="Open Sans"/>
              <a:sym typeface="Open Sans"/>
            </a:endParaRPr>
          </a:p>
        </p:txBody>
      </p:sp>
      <p:sp>
        <p:nvSpPr>
          <p:cNvPr id="3802" name="Google Shape;3802;p388"/>
          <p:cNvSpPr/>
          <p:nvPr/>
        </p:nvSpPr>
        <p:spPr>
          <a:xfrm>
            <a:off x="8312500" y="1528338"/>
            <a:ext cx="429900" cy="427200"/>
          </a:xfrm>
          <a:prstGeom prst="ellipse">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03" name="Google Shape;3803;p388"/>
          <p:cNvPicPr preferRelativeResize="0"/>
          <p:nvPr/>
        </p:nvPicPr>
        <p:blipFill>
          <a:blip r:embed="rId3">
            <a:alphaModFix/>
          </a:blip>
          <a:stretch>
            <a:fillRect/>
          </a:stretch>
        </p:blipFill>
        <p:spPr>
          <a:xfrm>
            <a:off x="6506650" y="1562100"/>
            <a:ext cx="359700" cy="359700"/>
          </a:xfrm>
          <a:prstGeom prst="rect">
            <a:avLst/>
          </a:prstGeom>
          <a:noFill/>
          <a:ln>
            <a:noFill/>
          </a:ln>
        </p:spPr>
      </p:pic>
      <p:pic>
        <p:nvPicPr>
          <p:cNvPr id="3804" name="Google Shape;3804;p388"/>
          <p:cNvPicPr preferRelativeResize="0"/>
          <p:nvPr/>
        </p:nvPicPr>
        <p:blipFill>
          <a:blip r:embed="rId3">
            <a:alphaModFix/>
          </a:blip>
          <a:stretch>
            <a:fillRect/>
          </a:stretch>
        </p:blipFill>
        <p:spPr>
          <a:xfrm>
            <a:off x="8347600" y="1562100"/>
            <a:ext cx="359700" cy="359700"/>
          </a:xfrm>
          <a:prstGeom prst="rect">
            <a:avLst/>
          </a:prstGeom>
          <a:noFill/>
          <a:ln>
            <a:noFill/>
          </a:ln>
        </p:spPr>
      </p:pic>
      <p:sp>
        <p:nvSpPr>
          <p:cNvPr id="3805" name="Google Shape;3805;p388"/>
          <p:cNvSpPr txBox="1"/>
          <p:nvPr/>
        </p:nvSpPr>
        <p:spPr>
          <a:xfrm>
            <a:off x="1952624" y="2738015"/>
            <a:ext cx="784500" cy="359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Active Decreases</a:t>
            </a:r>
            <a:endParaRPr sz="800" b="1" i="1">
              <a:solidFill>
                <a:schemeClr val="dk1"/>
              </a:solidFill>
              <a:latin typeface="Open Sans"/>
              <a:ea typeface="Open Sans"/>
              <a:cs typeface="Open Sans"/>
              <a:sym typeface="Open Sans"/>
            </a:endParaRPr>
          </a:p>
        </p:txBody>
      </p:sp>
      <p:sp>
        <p:nvSpPr>
          <p:cNvPr id="3806" name="Google Shape;3806;p388"/>
          <p:cNvSpPr txBox="1"/>
          <p:nvPr/>
        </p:nvSpPr>
        <p:spPr>
          <a:xfrm>
            <a:off x="2649099" y="2959775"/>
            <a:ext cx="834000" cy="359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Networking</a:t>
            </a:r>
            <a:endParaRPr sz="800" b="1" i="1">
              <a:solidFill>
                <a:schemeClr val="dk1"/>
              </a:solidFill>
              <a:latin typeface="Open Sans"/>
              <a:ea typeface="Open Sans"/>
              <a:cs typeface="Open Sans"/>
              <a:sym typeface="Open Sans"/>
            </a:endParaRPr>
          </a:p>
        </p:txBody>
      </p:sp>
      <p:sp>
        <p:nvSpPr>
          <p:cNvPr id="3807" name="Google Shape;3807;p388"/>
          <p:cNvSpPr txBox="1"/>
          <p:nvPr/>
        </p:nvSpPr>
        <p:spPr>
          <a:xfrm>
            <a:off x="4129900" y="3254682"/>
            <a:ext cx="722100" cy="225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 b="1" i="1">
                <a:solidFill>
                  <a:schemeClr val="dk1"/>
                </a:solidFill>
                <a:latin typeface="Open Sans"/>
                <a:ea typeface="Open Sans"/>
                <a:cs typeface="Open Sans"/>
                <a:sym typeface="Open Sans"/>
              </a:rPr>
              <a:t>VMI</a:t>
            </a:r>
            <a:endParaRPr sz="800" b="1" i="1">
              <a:solidFill>
                <a:schemeClr val="dk1"/>
              </a:solidFill>
              <a:latin typeface="Open Sans"/>
              <a:ea typeface="Open Sans"/>
              <a:cs typeface="Open Sans"/>
              <a:sym typeface="Open Sans"/>
            </a:endParaRPr>
          </a:p>
        </p:txBody>
      </p:sp>
      <p:cxnSp>
        <p:nvCxnSpPr>
          <p:cNvPr id="3808" name="Google Shape;3808;p388"/>
          <p:cNvCxnSpPr/>
          <p:nvPr/>
        </p:nvCxnSpPr>
        <p:spPr>
          <a:xfrm rot="10800000" flipH="1">
            <a:off x="-68400" y="6121825"/>
            <a:ext cx="9513900" cy="22200"/>
          </a:xfrm>
          <a:prstGeom prst="straightConnector1">
            <a:avLst/>
          </a:prstGeom>
          <a:noFill/>
          <a:ln w="9525" cap="flat" cmpd="sng">
            <a:solidFill>
              <a:schemeClr val="lt2"/>
            </a:solidFill>
            <a:prstDash val="solid"/>
            <a:round/>
            <a:headEnd type="none" w="med" len="med"/>
            <a:tailEnd type="none" w="med" len="med"/>
          </a:ln>
        </p:spPr>
      </p:cxnSp>
      <p:sp>
        <p:nvSpPr>
          <p:cNvPr id="5" name="Google Shape;411;g33966a364c5_0_0">
            <a:extLst>
              <a:ext uri="{FF2B5EF4-FFF2-40B4-BE49-F238E27FC236}">
                <a16:creationId xmlns:a16="http://schemas.microsoft.com/office/drawing/2014/main" id="{B0FDDCE5-1CE4-77B0-D1F2-90F4A04B8E95}"/>
              </a:ext>
            </a:extLst>
          </p:cNvPr>
          <p:cNvSpPr/>
          <p:nvPr/>
        </p:nvSpPr>
        <p:spPr>
          <a:xfrm>
            <a:off x="1381300" y="2183559"/>
            <a:ext cx="519900" cy="106500"/>
          </a:xfrm>
          <a:prstGeom prst="rect">
            <a:avLst/>
          </a:prstGeom>
          <a:solidFill>
            <a:srgbClr val="F85F4A"/>
          </a:solidFill>
          <a:ln w="9525" cap="flat" cmpd="sng">
            <a:solidFill>
              <a:srgbClr val="F85F4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dirty="0">
                <a:solidFill>
                  <a:srgbClr val="FFFFFF"/>
                </a:solidFill>
                <a:latin typeface="Arial"/>
                <a:ea typeface="Arial"/>
                <a:cs typeface="Arial"/>
                <a:sym typeface="Arial"/>
              </a:rPr>
              <a:t>RISK</a:t>
            </a:r>
            <a:endParaRPr sz="1100" b="0" i="0" u="none" strike="noStrike" cap="none" dirty="0">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5"/>
          <p:cNvSpPr txBox="1">
            <a:spLocks noGrp="1"/>
          </p:cNvSpPr>
          <p:nvPr>
            <p:ph type="title"/>
          </p:nvPr>
        </p:nvSpPr>
        <p:spPr>
          <a:xfrm>
            <a:off x="646770" y="242351"/>
            <a:ext cx="10890806" cy="1325563"/>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800"/>
              <a:buFont typeface="Arial"/>
              <a:buNone/>
            </a:pPr>
            <a:r>
              <a:rPr lang="en-US"/>
              <a:t>Who is Verusen?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g339670979e6_0_2261"/>
          <p:cNvSpPr/>
          <p:nvPr/>
        </p:nvSpPr>
        <p:spPr>
          <a:xfrm>
            <a:off x="316100" y="1523333"/>
            <a:ext cx="3753300" cy="2264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33" name="Google Shape;933;g339670979e6_0_2261"/>
          <p:cNvSpPr txBox="1">
            <a:spLocks noGrp="1"/>
          </p:cNvSpPr>
          <p:nvPr>
            <p:ph type="title"/>
          </p:nvPr>
        </p:nvSpPr>
        <p:spPr>
          <a:xfrm>
            <a:off x="429425" y="365125"/>
            <a:ext cx="10924500" cy="505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r>
              <a:rPr lang="en-US" b="1">
                <a:latin typeface="Open Sans"/>
                <a:ea typeface="Open Sans"/>
                <a:cs typeface="Open Sans"/>
                <a:sym typeface="Open Sans"/>
              </a:rPr>
              <a:t>How Verusen uses Purpose-built AI for MRO </a:t>
            </a:r>
            <a:endParaRPr b="1">
              <a:latin typeface="Open Sans"/>
              <a:ea typeface="Open Sans"/>
              <a:cs typeface="Open Sans"/>
              <a:sym typeface="Open Sans"/>
            </a:endParaRPr>
          </a:p>
        </p:txBody>
      </p:sp>
      <p:sp>
        <p:nvSpPr>
          <p:cNvPr id="934" name="Google Shape;934;g339670979e6_0_2261"/>
          <p:cNvSpPr txBox="1"/>
          <p:nvPr/>
        </p:nvSpPr>
        <p:spPr>
          <a:xfrm>
            <a:off x="395167" y="1726967"/>
            <a:ext cx="3594900" cy="257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900" b="1" i="1">
                <a:solidFill>
                  <a:schemeClr val="dk1"/>
                </a:solidFill>
                <a:latin typeface="Open Sans"/>
                <a:ea typeface="Open Sans"/>
                <a:cs typeface="Open Sans"/>
                <a:sym typeface="Open Sans"/>
              </a:rPr>
              <a:t>The Foundation for </a:t>
            </a:r>
            <a:r>
              <a:rPr lang="en-US" sz="900" b="1" i="1">
                <a:solidFill>
                  <a:schemeClr val="accent1"/>
                </a:solidFill>
                <a:latin typeface="Open Sans"/>
                <a:ea typeface="Open Sans"/>
                <a:cs typeface="Open Sans"/>
                <a:sym typeface="Open Sans"/>
              </a:rPr>
              <a:t>Verusen’s Platform</a:t>
            </a:r>
            <a:endParaRPr sz="900" b="1" i="1">
              <a:solidFill>
                <a:schemeClr val="accent1"/>
              </a:solidFill>
              <a:latin typeface="Open Sans"/>
              <a:ea typeface="Open Sans"/>
              <a:cs typeface="Open Sans"/>
              <a:sym typeface="Open Sans"/>
            </a:endParaRPr>
          </a:p>
        </p:txBody>
      </p:sp>
      <p:sp>
        <p:nvSpPr>
          <p:cNvPr id="935" name="Google Shape;935;g339670979e6_0_2261"/>
          <p:cNvSpPr txBox="1"/>
          <p:nvPr/>
        </p:nvSpPr>
        <p:spPr>
          <a:xfrm>
            <a:off x="395167" y="3023533"/>
            <a:ext cx="3594900" cy="764400"/>
          </a:xfrm>
          <a:prstGeom prst="rect">
            <a:avLst/>
          </a:prstGeom>
          <a:noFill/>
          <a:ln>
            <a:noFill/>
          </a:ln>
        </p:spPr>
        <p:txBody>
          <a:bodyPr spcFirstLastPara="1" wrap="square" lIns="121900" tIns="121900" rIns="121900" bIns="121900" anchor="t" anchorCtr="0">
            <a:noAutofit/>
          </a:bodyPr>
          <a:lstStyle/>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Ingested and trained on </a:t>
            </a:r>
            <a:r>
              <a:rPr lang="en-US" sz="1100" b="1">
                <a:solidFill>
                  <a:schemeClr val="dk1"/>
                </a:solidFill>
                <a:latin typeface="Open Sans"/>
                <a:ea typeface="Open Sans"/>
                <a:cs typeface="Open Sans"/>
                <a:sym typeface="Open Sans"/>
              </a:rPr>
              <a:t>50M+</a:t>
            </a:r>
            <a:r>
              <a:rPr lang="en-US" sz="1100">
                <a:solidFill>
                  <a:schemeClr val="dk1"/>
                </a:solidFill>
                <a:latin typeface="Open Sans"/>
                <a:ea typeface="Open Sans"/>
                <a:cs typeface="Open Sans"/>
                <a:sym typeface="Open Sans"/>
              </a:rPr>
              <a:t> unique MRO materials &amp; </a:t>
            </a:r>
            <a:r>
              <a:rPr lang="en-US" sz="1100" b="1">
                <a:solidFill>
                  <a:schemeClr val="dk1"/>
                </a:solidFill>
                <a:latin typeface="Open Sans"/>
                <a:ea typeface="Open Sans"/>
                <a:cs typeface="Open Sans"/>
                <a:sym typeface="Open Sans"/>
              </a:rPr>
              <a:t>$9B+ </a:t>
            </a:r>
            <a:r>
              <a:rPr lang="en-US" sz="1100">
                <a:solidFill>
                  <a:schemeClr val="dk1"/>
                </a:solidFill>
                <a:latin typeface="Open Sans"/>
                <a:ea typeface="Open Sans"/>
                <a:cs typeface="Open Sans"/>
                <a:sym typeface="Open Sans"/>
              </a:rPr>
              <a:t>material transactions</a:t>
            </a:r>
            <a:endParaRPr sz="1100">
              <a:solidFill>
                <a:schemeClr val="dk1"/>
              </a:solidFill>
              <a:latin typeface="Open Sans"/>
              <a:ea typeface="Open Sans"/>
              <a:cs typeface="Open Sans"/>
              <a:sym typeface="Open Sans"/>
            </a:endParaRPr>
          </a:p>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Industry leading materials</a:t>
            </a:r>
            <a:r>
              <a:rPr lang="en-US" sz="1100" b="1">
                <a:solidFill>
                  <a:schemeClr val="dk1"/>
                </a:solidFill>
                <a:latin typeface="Open Sans"/>
                <a:ea typeface="Open Sans"/>
                <a:cs typeface="Open Sans"/>
                <a:sym typeface="Open Sans"/>
              </a:rPr>
              <a:t> knowledge graph</a:t>
            </a:r>
            <a:endParaRPr sz="1100" b="1">
              <a:solidFill>
                <a:schemeClr val="dk1"/>
              </a:solidFill>
              <a:latin typeface="Open Sans"/>
              <a:ea typeface="Open Sans"/>
              <a:cs typeface="Open Sans"/>
              <a:sym typeface="Open Sans"/>
            </a:endParaRPr>
          </a:p>
        </p:txBody>
      </p:sp>
      <p:sp>
        <p:nvSpPr>
          <p:cNvPr id="936" name="Google Shape;936;g339670979e6_0_2261"/>
          <p:cNvSpPr txBox="1"/>
          <p:nvPr/>
        </p:nvSpPr>
        <p:spPr>
          <a:xfrm>
            <a:off x="308900" y="1078933"/>
            <a:ext cx="3760500" cy="6267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Verusen Material Graph</a:t>
            </a:r>
            <a:endParaRPr sz="1300" b="1">
              <a:solidFill>
                <a:schemeClr val="lt1"/>
              </a:solidFill>
              <a:latin typeface="Open Sans"/>
              <a:ea typeface="Open Sans"/>
              <a:cs typeface="Open Sans"/>
              <a:sym typeface="Open Sans"/>
            </a:endParaRPr>
          </a:p>
        </p:txBody>
      </p:sp>
      <p:sp>
        <p:nvSpPr>
          <p:cNvPr id="937" name="Google Shape;937;g339670979e6_0_2261"/>
          <p:cNvSpPr/>
          <p:nvPr/>
        </p:nvSpPr>
        <p:spPr>
          <a:xfrm>
            <a:off x="4223000" y="1523333"/>
            <a:ext cx="3753300" cy="2264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38" name="Google Shape;938;g339670979e6_0_2261"/>
          <p:cNvSpPr txBox="1"/>
          <p:nvPr/>
        </p:nvSpPr>
        <p:spPr>
          <a:xfrm>
            <a:off x="4302067" y="1726967"/>
            <a:ext cx="3594900" cy="257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900" b="1" i="1">
                <a:solidFill>
                  <a:schemeClr val="dk1"/>
                </a:solidFill>
                <a:latin typeface="Open Sans"/>
                <a:ea typeface="Open Sans"/>
                <a:cs typeface="Open Sans"/>
                <a:sym typeface="Open Sans"/>
              </a:rPr>
              <a:t>Foundation for </a:t>
            </a:r>
            <a:r>
              <a:rPr lang="en-US" sz="900" b="1" i="1">
                <a:solidFill>
                  <a:schemeClr val="accent1"/>
                </a:solidFill>
                <a:latin typeface="Open Sans"/>
                <a:ea typeface="Open Sans"/>
                <a:cs typeface="Open Sans"/>
                <a:sym typeface="Open Sans"/>
              </a:rPr>
              <a:t>Inventory &amp; Criticality Recommendations</a:t>
            </a:r>
            <a:endParaRPr sz="1200" b="1" i="1">
              <a:solidFill>
                <a:schemeClr val="accent1"/>
              </a:solidFill>
              <a:latin typeface="Open Sans"/>
              <a:ea typeface="Open Sans"/>
              <a:cs typeface="Open Sans"/>
              <a:sym typeface="Open Sans"/>
            </a:endParaRPr>
          </a:p>
        </p:txBody>
      </p:sp>
      <p:sp>
        <p:nvSpPr>
          <p:cNvPr id="939" name="Google Shape;939;g339670979e6_0_2261"/>
          <p:cNvSpPr txBox="1"/>
          <p:nvPr/>
        </p:nvSpPr>
        <p:spPr>
          <a:xfrm>
            <a:off x="4302067" y="3023533"/>
            <a:ext cx="3594900" cy="764400"/>
          </a:xfrm>
          <a:prstGeom prst="rect">
            <a:avLst/>
          </a:prstGeom>
          <a:noFill/>
          <a:ln>
            <a:noFill/>
          </a:ln>
        </p:spPr>
        <p:txBody>
          <a:bodyPr spcFirstLastPara="1" wrap="square" lIns="121900" tIns="121900" rIns="121900" bIns="121900" anchor="t" anchorCtr="0">
            <a:noAutofit/>
          </a:bodyPr>
          <a:lstStyle/>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Uses </a:t>
            </a:r>
            <a:r>
              <a:rPr lang="en-US" sz="1100" b="1">
                <a:solidFill>
                  <a:schemeClr val="dk1"/>
                </a:solidFill>
                <a:latin typeface="Open Sans"/>
                <a:ea typeface="Open Sans"/>
                <a:cs typeface="Open Sans"/>
                <a:sym typeface="Open Sans"/>
              </a:rPr>
              <a:t>Stochastic Modeling</a:t>
            </a:r>
            <a:r>
              <a:rPr lang="en-US" sz="1100">
                <a:solidFill>
                  <a:schemeClr val="dk1"/>
                </a:solidFill>
                <a:latin typeface="Open Sans"/>
                <a:ea typeface="Open Sans"/>
                <a:cs typeface="Open Sans"/>
                <a:sym typeface="Open Sans"/>
              </a:rPr>
              <a:t>, </a:t>
            </a:r>
            <a:r>
              <a:rPr lang="en-US" sz="1100" b="1">
                <a:solidFill>
                  <a:schemeClr val="dk1"/>
                </a:solidFill>
                <a:latin typeface="Open Sans"/>
                <a:ea typeface="Open Sans"/>
                <a:cs typeface="Open Sans"/>
                <a:sym typeface="Open Sans"/>
              </a:rPr>
              <a:t>Machine Learning</a:t>
            </a:r>
            <a:r>
              <a:rPr lang="en-US" sz="1100">
                <a:solidFill>
                  <a:schemeClr val="dk1"/>
                </a:solidFill>
                <a:latin typeface="Open Sans"/>
                <a:ea typeface="Open Sans"/>
                <a:cs typeface="Open Sans"/>
                <a:sym typeface="Open Sans"/>
              </a:rPr>
              <a:t> (ML), </a:t>
            </a:r>
            <a:r>
              <a:rPr lang="en-US" sz="1100" b="1">
                <a:solidFill>
                  <a:schemeClr val="dk1"/>
                </a:solidFill>
                <a:latin typeface="Open Sans"/>
                <a:ea typeface="Open Sans"/>
                <a:cs typeface="Open Sans"/>
                <a:sym typeface="Open Sans"/>
              </a:rPr>
              <a:t>User-in-the-loop AI</a:t>
            </a:r>
            <a:r>
              <a:rPr lang="en-US" sz="1100">
                <a:solidFill>
                  <a:schemeClr val="dk1"/>
                </a:solidFill>
                <a:latin typeface="Open Sans"/>
                <a:ea typeface="Open Sans"/>
                <a:cs typeface="Open Sans"/>
                <a:sym typeface="Open Sans"/>
              </a:rPr>
              <a:t>, and business logic </a:t>
            </a:r>
            <a:endParaRPr sz="1100">
              <a:solidFill>
                <a:schemeClr val="dk1"/>
              </a:solidFill>
              <a:latin typeface="Open Sans"/>
              <a:ea typeface="Open Sans"/>
              <a:cs typeface="Open Sans"/>
              <a:sym typeface="Open Sans"/>
            </a:endParaRPr>
          </a:p>
          <a:p>
            <a:pPr marL="177800" marR="0" lvl="0" indent="-184150" algn="l" rtl="0">
              <a:lnSpc>
                <a:spcPct val="115000"/>
              </a:lnSpc>
              <a:spcBef>
                <a:spcPts val="0"/>
              </a:spcBef>
              <a:spcAft>
                <a:spcPts val="0"/>
              </a:spcAft>
              <a:buClr>
                <a:schemeClr val="dk1"/>
              </a:buClr>
              <a:buSzPts val="1100"/>
              <a:buFont typeface="Open Sans"/>
              <a:buChar char="●"/>
            </a:pPr>
            <a:r>
              <a:rPr lang="en-US" sz="1100" b="1">
                <a:solidFill>
                  <a:schemeClr val="dk1"/>
                </a:solidFill>
                <a:latin typeface="Open Sans"/>
                <a:ea typeface="Open Sans"/>
                <a:cs typeface="Open Sans"/>
                <a:sym typeface="Open Sans"/>
              </a:rPr>
              <a:t>Right materials </a:t>
            </a:r>
            <a:r>
              <a:rPr lang="en-US" sz="1100">
                <a:solidFill>
                  <a:schemeClr val="dk1"/>
                </a:solidFill>
                <a:latin typeface="Open Sans"/>
                <a:ea typeface="Open Sans"/>
                <a:cs typeface="Open Sans"/>
                <a:sym typeface="Open Sans"/>
              </a:rPr>
              <a:t>are stocked at the </a:t>
            </a:r>
            <a:r>
              <a:rPr lang="en-US" sz="1100" b="1">
                <a:solidFill>
                  <a:schemeClr val="dk1"/>
                </a:solidFill>
                <a:latin typeface="Open Sans"/>
                <a:ea typeface="Open Sans"/>
                <a:cs typeface="Open Sans"/>
                <a:sym typeface="Open Sans"/>
              </a:rPr>
              <a:t>right levels </a:t>
            </a:r>
            <a:endParaRPr sz="1100" b="1">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1100">
              <a:solidFill>
                <a:schemeClr val="dk1"/>
              </a:solidFill>
              <a:latin typeface="Open Sans"/>
              <a:ea typeface="Open Sans"/>
              <a:cs typeface="Open Sans"/>
              <a:sym typeface="Open Sans"/>
            </a:endParaRPr>
          </a:p>
        </p:txBody>
      </p:sp>
      <p:sp>
        <p:nvSpPr>
          <p:cNvPr id="940" name="Google Shape;940;g339670979e6_0_2261"/>
          <p:cNvSpPr txBox="1"/>
          <p:nvPr/>
        </p:nvSpPr>
        <p:spPr>
          <a:xfrm>
            <a:off x="4215800" y="1078933"/>
            <a:ext cx="3760500" cy="6267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Deep Learning  </a:t>
            </a:r>
            <a:endParaRPr sz="1300" b="1">
              <a:solidFill>
                <a:schemeClr val="lt1"/>
              </a:solidFill>
              <a:latin typeface="Open Sans"/>
              <a:ea typeface="Open Sans"/>
              <a:cs typeface="Open Sans"/>
              <a:sym typeface="Open Sans"/>
            </a:endParaRPr>
          </a:p>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User-in-the-Loop Models</a:t>
            </a:r>
            <a:endParaRPr sz="1300" b="1">
              <a:solidFill>
                <a:schemeClr val="lt1"/>
              </a:solidFill>
              <a:latin typeface="Open Sans"/>
              <a:ea typeface="Open Sans"/>
              <a:cs typeface="Open Sans"/>
              <a:sym typeface="Open Sans"/>
            </a:endParaRPr>
          </a:p>
        </p:txBody>
      </p:sp>
      <p:sp>
        <p:nvSpPr>
          <p:cNvPr id="941" name="Google Shape;941;g339670979e6_0_2261"/>
          <p:cNvSpPr/>
          <p:nvPr/>
        </p:nvSpPr>
        <p:spPr>
          <a:xfrm>
            <a:off x="8137100" y="1523333"/>
            <a:ext cx="3753300" cy="2264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42" name="Google Shape;942;g339670979e6_0_2261"/>
          <p:cNvSpPr txBox="1"/>
          <p:nvPr/>
        </p:nvSpPr>
        <p:spPr>
          <a:xfrm>
            <a:off x="8216167" y="1726967"/>
            <a:ext cx="3594900" cy="257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900" b="1" i="1">
                <a:solidFill>
                  <a:schemeClr val="dk1"/>
                </a:solidFill>
                <a:latin typeface="Open Sans"/>
                <a:ea typeface="Open Sans"/>
                <a:cs typeface="Open Sans"/>
                <a:sym typeface="Open Sans"/>
              </a:rPr>
              <a:t>Foundation for </a:t>
            </a:r>
            <a:r>
              <a:rPr lang="en-US" sz="900" b="1" i="1">
                <a:solidFill>
                  <a:schemeClr val="accent1"/>
                </a:solidFill>
                <a:latin typeface="Open Sans"/>
                <a:ea typeface="Open Sans"/>
                <a:cs typeface="Open Sans"/>
                <a:sym typeface="Open Sans"/>
              </a:rPr>
              <a:t>Duplicates</a:t>
            </a:r>
            <a:r>
              <a:rPr lang="en-US" sz="900" b="1" i="1">
                <a:solidFill>
                  <a:schemeClr val="dk1"/>
                </a:solidFill>
                <a:latin typeface="Open Sans"/>
                <a:ea typeface="Open Sans"/>
                <a:cs typeface="Open Sans"/>
                <a:sym typeface="Open Sans"/>
              </a:rPr>
              <a:t> &amp; </a:t>
            </a:r>
            <a:r>
              <a:rPr lang="en-US" sz="900" b="1" i="1">
                <a:solidFill>
                  <a:schemeClr val="accent1"/>
                </a:solidFill>
                <a:latin typeface="Open Sans"/>
                <a:ea typeface="Open Sans"/>
                <a:cs typeface="Open Sans"/>
                <a:sym typeface="Open Sans"/>
              </a:rPr>
              <a:t>Search &amp; Discovery </a:t>
            </a:r>
            <a:endParaRPr sz="900" b="1" i="1">
              <a:solidFill>
                <a:schemeClr val="accent1"/>
              </a:solidFill>
              <a:latin typeface="Open Sans"/>
              <a:ea typeface="Open Sans"/>
              <a:cs typeface="Open Sans"/>
              <a:sym typeface="Open Sans"/>
            </a:endParaRPr>
          </a:p>
        </p:txBody>
      </p:sp>
      <p:sp>
        <p:nvSpPr>
          <p:cNvPr id="943" name="Google Shape;943;g339670979e6_0_2261"/>
          <p:cNvSpPr txBox="1"/>
          <p:nvPr/>
        </p:nvSpPr>
        <p:spPr>
          <a:xfrm>
            <a:off x="8216167" y="3023533"/>
            <a:ext cx="3594900" cy="764400"/>
          </a:xfrm>
          <a:prstGeom prst="rect">
            <a:avLst/>
          </a:prstGeom>
          <a:noFill/>
          <a:ln>
            <a:noFill/>
          </a:ln>
        </p:spPr>
        <p:txBody>
          <a:bodyPr spcFirstLastPara="1" wrap="square" lIns="121900" tIns="121900" rIns="121900" bIns="121900" anchor="t" anchorCtr="0">
            <a:noAutofit/>
          </a:bodyPr>
          <a:lstStyle/>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Understands </a:t>
            </a:r>
            <a:r>
              <a:rPr lang="en-US" sz="1100" b="1">
                <a:solidFill>
                  <a:schemeClr val="dk1"/>
                </a:solidFill>
                <a:latin typeface="Open Sans"/>
                <a:ea typeface="Open Sans"/>
                <a:cs typeface="Open Sans"/>
                <a:sym typeface="Open Sans"/>
              </a:rPr>
              <a:t>complex material attributes</a:t>
            </a:r>
            <a:r>
              <a:rPr lang="en-US" sz="1100">
                <a:solidFill>
                  <a:schemeClr val="dk1"/>
                </a:solidFill>
                <a:latin typeface="Open Sans"/>
                <a:ea typeface="Open Sans"/>
                <a:cs typeface="Open Sans"/>
                <a:sym typeface="Open Sans"/>
              </a:rPr>
              <a:t> to identify </a:t>
            </a:r>
            <a:r>
              <a:rPr lang="en-US" sz="1100" b="1">
                <a:solidFill>
                  <a:schemeClr val="dk1"/>
                </a:solidFill>
                <a:latin typeface="Open Sans"/>
                <a:ea typeface="Open Sans"/>
                <a:cs typeface="Open Sans"/>
                <a:sym typeface="Open Sans"/>
              </a:rPr>
              <a:t>contextual relationships</a:t>
            </a:r>
            <a:endParaRPr sz="1100" b="1">
              <a:solidFill>
                <a:schemeClr val="dk1"/>
              </a:solidFill>
              <a:latin typeface="Open Sans"/>
              <a:ea typeface="Open Sans"/>
              <a:cs typeface="Open Sans"/>
              <a:sym typeface="Open Sans"/>
            </a:endParaRPr>
          </a:p>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Leverages </a:t>
            </a:r>
            <a:r>
              <a:rPr lang="en-US" sz="1100" b="1">
                <a:solidFill>
                  <a:schemeClr val="dk1"/>
                </a:solidFill>
                <a:latin typeface="Open Sans"/>
                <a:ea typeface="Open Sans"/>
                <a:cs typeface="Open Sans"/>
                <a:sym typeface="Open Sans"/>
              </a:rPr>
              <a:t>Graph Databases</a:t>
            </a:r>
            <a:endParaRPr sz="1100">
              <a:solidFill>
                <a:schemeClr val="dk1"/>
              </a:solidFill>
              <a:latin typeface="Open Sans"/>
              <a:ea typeface="Open Sans"/>
              <a:cs typeface="Open Sans"/>
              <a:sym typeface="Open Sans"/>
            </a:endParaRPr>
          </a:p>
        </p:txBody>
      </p:sp>
      <p:sp>
        <p:nvSpPr>
          <p:cNvPr id="944" name="Google Shape;944;g339670979e6_0_2261"/>
          <p:cNvSpPr txBox="1"/>
          <p:nvPr/>
        </p:nvSpPr>
        <p:spPr>
          <a:xfrm>
            <a:off x="8129900" y="1078933"/>
            <a:ext cx="3760500" cy="6267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Large Language Models (LLMs) &amp; </a:t>
            </a:r>
            <a:endParaRPr sz="1300" b="1">
              <a:solidFill>
                <a:schemeClr val="lt1"/>
              </a:solidFill>
              <a:latin typeface="Open Sans"/>
              <a:ea typeface="Open Sans"/>
              <a:cs typeface="Open Sans"/>
              <a:sym typeface="Open Sans"/>
            </a:endParaRPr>
          </a:p>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Natural Language (NLP) Processing</a:t>
            </a:r>
            <a:endParaRPr sz="1300" b="1">
              <a:solidFill>
                <a:schemeClr val="lt1"/>
              </a:solidFill>
              <a:latin typeface="Open Sans"/>
              <a:ea typeface="Open Sans"/>
              <a:cs typeface="Open Sans"/>
              <a:sym typeface="Open Sans"/>
            </a:endParaRPr>
          </a:p>
        </p:txBody>
      </p:sp>
      <p:pic>
        <p:nvPicPr>
          <p:cNvPr id="945" name="Google Shape;945;g339670979e6_0_2261"/>
          <p:cNvPicPr preferRelativeResize="0"/>
          <p:nvPr/>
        </p:nvPicPr>
        <p:blipFill>
          <a:blip r:embed="rId3">
            <a:alphaModFix/>
          </a:blip>
          <a:stretch>
            <a:fillRect/>
          </a:stretch>
        </p:blipFill>
        <p:spPr>
          <a:xfrm>
            <a:off x="9248700" y="2030467"/>
            <a:ext cx="1529734" cy="926401"/>
          </a:xfrm>
          <a:prstGeom prst="rect">
            <a:avLst/>
          </a:prstGeom>
          <a:noFill/>
          <a:ln>
            <a:noFill/>
          </a:ln>
        </p:spPr>
      </p:pic>
      <p:sp>
        <p:nvSpPr>
          <p:cNvPr id="946" name="Google Shape;946;g339670979e6_0_2261"/>
          <p:cNvSpPr/>
          <p:nvPr/>
        </p:nvSpPr>
        <p:spPr>
          <a:xfrm>
            <a:off x="2268183" y="4438100"/>
            <a:ext cx="3753300" cy="2264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47" name="Google Shape;947;g339670979e6_0_2261"/>
          <p:cNvSpPr txBox="1"/>
          <p:nvPr/>
        </p:nvSpPr>
        <p:spPr>
          <a:xfrm>
            <a:off x="2347250" y="4641733"/>
            <a:ext cx="3594900" cy="257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900" b="1" i="1">
                <a:solidFill>
                  <a:schemeClr val="dk1"/>
                </a:solidFill>
                <a:latin typeface="Open Sans"/>
                <a:ea typeface="Open Sans"/>
                <a:cs typeface="Open Sans"/>
                <a:sym typeface="Open Sans"/>
              </a:rPr>
              <a:t>Foundation for </a:t>
            </a:r>
            <a:r>
              <a:rPr lang="en-US" sz="900" b="1" i="1">
                <a:solidFill>
                  <a:schemeClr val="accent1"/>
                </a:solidFill>
                <a:latin typeface="Open Sans"/>
                <a:ea typeface="Open Sans"/>
                <a:cs typeface="Open Sans"/>
                <a:sym typeface="Open Sans"/>
              </a:rPr>
              <a:t>Trust</a:t>
            </a:r>
            <a:endParaRPr sz="900" b="1" i="1">
              <a:solidFill>
                <a:schemeClr val="accent1"/>
              </a:solidFill>
              <a:latin typeface="Open Sans"/>
              <a:ea typeface="Open Sans"/>
              <a:cs typeface="Open Sans"/>
              <a:sym typeface="Open Sans"/>
            </a:endParaRPr>
          </a:p>
        </p:txBody>
      </p:sp>
      <p:sp>
        <p:nvSpPr>
          <p:cNvPr id="948" name="Google Shape;948;g339670979e6_0_2261"/>
          <p:cNvSpPr txBox="1"/>
          <p:nvPr/>
        </p:nvSpPr>
        <p:spPr>
          <a:xfrm>
            <a:off x="2347250" y="5938300"/>
            <a:ext cx="3594900" cy="764400"/>
          </a:xfrm>
          <a:prstGeom prst="rect">
            <a:avLst/>
          </a:prstGeom>
          <a:noFill/>
          <a:ln>
            <a:noFill/>
          </a:ln>
        </p:spPr>
        <p:txBody>
          <a:bodyPr spcFirstLastPara="1" wrap="square" lIns="121900" tIns="121900" rIns="121900" bIns="121900" anchor="t" anchorCtr="0">
            <a:noAutofit/>
          </a:bodyPr>
          <a:lstStyle/>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Leverages </a:t>
            </a:r>
            <a:r>
              <a:rPr lang="en-US" sz="1100" b="1">
                <a:solidFill>
                  <a:schemeClr val="dk1"/>
                </a:solidFill>
                <a:latin typeface="Open Sans"/>
                <a:ea typeface="Open Sans"/>
                <a:cs typeface="Open Sans"/>
                <a:sym typeface="Open Sans"/>
              </a:rPr>
              <a:t>generative AI</a:t>
            </a:r>
            <a:r>
              <a:rPr lang="en-US" sz="1100">
                <a:solidFill>
                  <a:schemeClr val="dk1"/>
                </a:solidFill>
                <a:latin typeface="Open Sans"/>
                <a:ea typeface="Open Sans"/>
                <a:cs typeface="Open Sans"/>
                <a:sym typeface="Open Sans"/>
              </a:rPr>
              <a:t> to explain the "why" behind suggestions </a:t>
            </a:r>
            <a:endParaRPr sz="1100">
              <a:solidFill>
                <a:schemeClr val="dk1"/>
              </a:solidFill>
              <a:latin typeface="Open Sans"/>
              <a:ea typeface="Open Sans"/>
              <a:cs typeface="Open Sans"/>
              <a:sym typeface="Open Sans"/>
            </a:endParaRPr>
          </a:p>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Builds </a:t>
            </a:r>
            <a:r>
              <a:rPr lang="en-US" sz="1100" b="1">
                <a:solidFill>
                  <a:schemeClr val="dk1"/>
                </a:solidFill>
                <a:latin typeface="Open Sans"/>
                <a:ea typeface="Open Sans"/>
                <a:cs typeface="Open Sans"/>
                <a:sym typeface="Open Sans"/>
              </a:rPr>
              <a:t>user trust</a:t>
            </a:r>
            <a:r>
              <a:rPr lang="en-US" sz="1100">
                <a:solidFill>
                  <a:schemeClr val="dk1"/>
                </a:solidFill>
                <a:latin typeface="Open Sans"/>
                <a:ea typeface="Open Sans"/>
                <a:cs typeface="Open Sans"/>
                <a:sym typeface="Open Sans"/>
              </a:rPr>
              <a:t> and accelerates </a:t>
            </a:r>
            <a:r>
              <a:rPr lang="en-US" sz="1100" b="1">
                <a:solidFill>
                  <a:schemeClr val="dk1"/>
                </a:solidFill>
                <a:latin typeface="Open Sans"/>
                <a:ea typeface="Open Sans"/>
                <a:cs typeface="Open Sans"/>
                <a:sym typeface="Open Sans"/>
              </a:rPr>
              <a:t>execution</a:t>
            </a:r>
            <a:endParaRPr sz="1100" b="1">
              <a:solidFill>
                <a:schemeClr val="dk1"/>
              </a:solidFill>
              <a:latin typeface="Open Sans"/>
              <a:ea typeface="Open Sans"/>
              <a:cs typeface="Open Sans"/>
              <a:sym typeface="Open Sans"/>
            </a:endParaRPr>
          </a:p>
        </p:txBody>
      </p:sp>
      <p:sp>
        <p:nvSpPr>
          <p:cNvPr id="949" name="Google Shape;949;g339670979e6_0_2261"/>
          <p:cNvSpPr txBox="1"/>
          <p:nvPr/>
        </p:nvSpPr>
        <p:spPr>
          <a:xfrm>
            <a:off x="2260983" y="3993700"/>
            <a:ext cx="3760500" cy="6267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GenAI IO Explainability</a:t>
            </a:r>
            <a:endParaRPr sz="1300" b="1">
              <a:solidFill>
                <a:schemeClr val="lt1"/>
              </a:solidFill>
              <a:latin typeface="Open Sans"/>
              <a:ea typeface="Open Sans"/>
              <a:cs typeface="Open Sans"/>
              <a:sym typeface="Open Sans"/>
            </a:endParaRPr>
          </a:p>
        </p:txBody>
      </p:sp>
      <p:sp>
        <p:nvSpPr>
          <p:cNvPr id="950" name="Google Shape;950;g339670979e6_0_2261"/>
          <p:cNvSpPr/>
          <p:nvPr/>
        </p:nvSpPr>
        <p:spPr>
          <a:xfrm>
            <a:off x="6177817" y="4438100"/>
            <a:ext cx="3753300" cy="2264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51" name="Google Shape;951;g339670979e6_0_2261"/>
          <p:cNvSpPr txBox="1"/>
          <p:nvPr/>
        </p:nvSpPr>
        <p:spPr>
          <a:xfrm>
            <a:off x="6256883" y="4641733"/>
            <a:ext cx="3594900" cy="257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900" b="1" i="1">
                <a:solidFill>
                  <a:schemeClr val="dk1"/>
                </a:solidFill>
                <a:latin typeface="Open Sans"/>
                <a:ea typeface="Open Sans"/>
                <a:cs typeface="Open Sans"/>
                <a:sym typeface="Open Sans"/>
              </a:rPr>
              <a:t>Foundation for </a:t>
            </a:r>
            <a:r>
              <a:rPr lang="en-US" sz="900" b="1" i="1">
                <a:solidFill>
                  <a:schemeClr val="accent1"/>
                </a:solidFill>
                <a:latin typeface="Open Sans"/>
                <a:ea typeface="Open Sans"/>
                <a:cs typeface="Open Sans"/>
                <a:sym typeface="Open Sans"/>
              </a:rPr>
              <a:t>Scalability</a:t>
            </a:r>
            <a:endParaRPr sz="1200" b="1" i="1">
              <a:solidFill>
                <a:schemeClr val="accent1"/>
              </a:solidFill>
              <a:latin typeface="Open Sans"/>
              <a:ea typeface="Open Sans"/>
              <a:cs typeface="Open Sans"/>
              <a:sym typeface="Open Sans"/>
            </a:endParaRPr>
          </a:p>
        </p:txBody>
      </p:sp>
      <p:sp>
        <p:nvSpPr>
          <p:cNvPr id="952" name="Google Shape;952;g339670979e6_0_2261"/>
          <p:cNvSpPr txBox="1"/>
          <p:nvPr/>
        </p:nvSpPr>
        <p:spPr>
          <a:xfrm>
            <a:off x="6256900" y="5938300"/>
            <a:ext cx="3753300" cy="764400"/>
          </a:xfrm>
          <a:prstGeom prst="rect">
            <a:avLst/>
          </a:prstGeom>
          <a:noFill/>
          <a:ln>
            <a:noFill/>
          </a:ln>
        </p:spPr>
        <p:txBody>
          <a:bodyPr spcFirstLastPara="1" wrap="square" lIns="121900" tIns="121900" rIns="121900" bIns="121900" anchor="t" anchorCtr="0">
            <a:noAutofit/>
          </a:bodyPr>
          <a:lstStyle/>
          <a:p>
            <a:pPr marL="177800" marR="0" lvl="0" indent="-184150" algn="l" rtl="0">
              <a:lnSpc>
                <a:spcPct val="115000"/>
              </a:lnSpc>
              <a:spcBef>
                <a:spcPts val="0"/>
              </a:spcBef>
              <a:spcAft>
                <a:spcPts val="0"/>
              </a:spcAft>
              <a:buClr>
                <a:schemeClr val="dk1"/>
              </a:buClr>
              <a:buSzPts val="1100"/>
              <a:buFont typeface="Open Sans"/>
              <a:buChar char="●"/>
            </a:pPr>
            <a:r>
              <a:rPr lang="en-US" sz="1100" b="1">
                <a:solidFill>
                  <a:schemeClr val="dk1"/>
                </a:solidFill>
                <a:latin typeface="Open Sans"/>
                <a:ea typeface="Open Sans"/>
                <a:cs typeface="Open Sans"/>
                <a:sym typeface="Open Sans"/>
              </a:rPr>
              <a:t>Reduces</a:t>
            </a:r>
            <a:r>
              <a:rPr lang="en-US" sz="1100">
                <a:solidFill>
                  <a:schemeClr val="dk1"/>
                </a:solidFill>
                <a:latin typeface="Open Sans"/>
                <a:ea typeface="Open Sans"/>
                <a:cs typeface="Open Sans"/>
                <a:sym typeface="Open Sans"/>
              </a:rPr>
              <a:t> manual effort, high costs &amp; inconsistencies</a:t>
            </a:r>
            <a:endParaRPr sz="1100">
              <a:solidFill>
                <a:schemeClr val="dk1"/>
              </a:solidFill>
              <a:latin typeface="Open Sans"/>
              <a:ea typeface="Open Sans"/>
              <a:cs typeface="Open Sans"/>
              <a:sym typeface="Open Sans"/>
            </a:endParaRPr>
          </a:p>
          <a:p>
            <a:pPr marL="177800" marR="0" lvl="0" indent="-184150" algn="l" rtl="0">
              <a:lnSpc>
                <a:spcPct val="115000"/>
              </a:lnSpc>
              <a:spcBef>
                <a:spcPts val="0"/>
              </a:spcBef>
              <a:spcAft>
                <a:spcPts val="0"/>
              </a:spcAft>
              <a:buClr>
                <a:schemeClr val="dk1"/>
              </a:buClr>
              <a:buSzPts val="1100"/>
              <a:buFont typeface="Open Sans"/>
              <a:buChar char="●"/>
            </a:pPr>
            <a:r>
              <a:rPr lang="en-US" sz="1100">
                <a:solidFill>
                  <a:schemeClr val="dk1"/>
                </a:solidFill>
                <a:latin typeface="Open Sans"/>
                <a:ea typeface="Open Sans"/>
                <a:cs typeface="Open Sans"/>
                <a:sym typeface="Open Sans"/>
              </a:rPr>
              <a:t>AI-driven </a:t>
            </a:r>
            <a:r>
              <a:rPr lang="en-US" sz="1100" b="1">
                <a:solidFill>
                  <a:schemeClr val="dk1"/>
                </a:solidFill>
                <a:latin typeface="Open Sans"/>
                <a:ea typeface="Open Sans"/>
                <a:cs typeface="Open Sans"/>
                <a:sym typeface="Open Sans"/>
              </a:rPr>
              <a:t>automation</a:t>
            </a:r>
            <a:r>
              <a:rPr lang="en-US" sz="1100">
                <a:solidFill>
                  <a:schemeClr val="dk1"/>
                </a:solidFill>
                <a:latin typeface="Open Sans"/>
                <a:ea typeface="Open Sans"/>
                <a:cs typeface="Open Sans"/>
                <a:sym typeface="Open Sans"/>
              </a:rPr>
              <a:t>, “Out of the Box” 80%+ </a:t>
            </a:r>
            <a:r>
              <a:rPr lang="en-US" sz="1100" b="1">
                <a:solidFill>
                  <a:schemeClr val="dk1"/>
                </a:solidFill>
                <a:latin typeface="Open Sans"/>
                <a:ea typeface="Open Sans"/>
                <a:cs typeface="Open Sans"/>
                <a:sym typeface="Open Sans"/>
              </a:rPr>
              <a:t>accuracy</a:t>
            </a:r>
            <a:r>
              <a:rPr lang="en-US" sz="1100">
                <a:solidFill>
                  <a:schemeClr val="dk1"/>
                </a:solidFill>
                <a:latin typeface="Open Sans"/>
                <a:ea typeface="Open Sans"/>
                <a:cs typeface="Open Sans"/>
                <a:sym typeface="Open Sans"/>
              </a:rPr>
              <a:t> and </a:t>
            </a:r>
            <a:r>
              <a:rPr lang="en-US" sz="1100" b="1">
                <a:solidFill>
                  <a:schemeClr val="dk1"/>
                </a:solidFill>
                <a:latin typeface="Open Sans"/>
                <a:ea typeface="Open Sans"/>
                <a:cs typeface="Open Sans"/>
                <a:sym typeface="Open Sans"/>
              </a:rPr>
              <a:t>scalability</a:t>
            </a:r>
            <a:r>
              <a:rPr lang="en-US" sz="1100">
                <a:solidFill>
                  <a:schemeClr val="dk1"/>
                </a:solidFill>
                <a:latin typeface="Open Sans"/>
                <a:ea typeface="Open Sans"/>
                <a:cs typeface="Open Sans"/>
                <a:sym typeface="Open Sans"/>
              </a:rPr>
              <a:t> </a:t>
            </a:r>
            <a:endParaRPr sz="1100">
              <a:solidFill>
                <a:schemeClr val="dk1"/>
              </a:solidFill>
              <a:latin typeface="Open Sans"/>
              <a:ea typeface="Open Sans"/>
              <a:cs typeface="Open Sans"/>
              <a:sym typeface="Open Sans"/>
            </a:endParaRPr>
          </a:p>
        </p:txBody>
      </p:sp>
      <p:sp>
        <p:nvSpPr>
          <p:cNvPr id="953" name="Google Shape;953;g339670979e6_0_2261"/>
          <p:cNvSpPr txBox="1"/>
          <p:nvPr/>
        </p:nvSpPr>
        <p:spPr>
          <a:xfrm>
            <a:off x="6170617" y="3993700"/>
            <a:ext cx="3760500" cy="626700"/>
          </a:xfrm>
          <a:prstGeom prst="rect">
            <a:avLst/>
          </a:prstGeom>
          <a:solidFill>
            <a:schemeClr val="dk1"/>
          </a:solid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1300" b="1">
                <a:solidFill>
                  <a:schemeClr val="lt1"/>
                </a:solidFill>
                <a:latin typeface="Open Sans"/>
                <a:ea typeface="Open Sans"/>
                <a:cs typeface="Open Sans"/>
                <a:sym typeface="Open Sans"/>
              </a:rPr>
              <a:t>AI Material and Spend Categorization</a:t>
            </a:r>
            <a:endParaRPr sz="1300" b="1">
              <a:solidFill>
                <a:schemeClr val="lt1"/>
              </a:solidFill>
              <a:latin typeface="Open Sans"/>
              <a:ea typeface="Open Sans"/>
              <a:cs typeface="Open Sans"/>
              <a:sym typeface="Open Sans"/>
            </a:endParaRPr>
          </a:p>
        </p:txBody>
      </p:sp>
      <p:grpSp>
        <p:nvGrpSpPr>
          <p:cNvPr id="954" name="Google Shape;954;g339670979e6_0_2261"/>
          <p:cNvGrpSpPr/>
          <p:nvPr/>
        </p:nvGrpSpPr>
        <p:grpSpPr>
          <a:xfrm>
            <a:off x="1576714" y="1947574"/>
            <a:ext cx="1224770" cy="1194320"/>
            <a:chOff x="-430200" y="1774075"/>
            <a:chExt cx="918600" cy="895762"/>
          </a:xfrm>
        </p:grpSpPr>
        <p:sp>
          <p:nvSpPr>
            <p:cNvPr id="955" name="Google Shape;955;g339670979e6_0_2261"/>
            <p:cNvSpPr/>
            <p:nvPr/>
          </p:nvSpPr>
          <p:spPr>
            <a:xfrm>
              <a:off x="-430200" y="1774075"/>
              <a:ext cx="918600" cy="895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956" name="Google Shape;956;g339670979e6_0_2261"/>
            <p:cNvPicPr preferRelativeResize="0"/>
            <p:nvPr/>
          </p:nvPicPr>
          <p:blipFill rotWithShape="1">
            <a:blip r:embed="rId4">
              <a:alphaModFix/>
            </a:blip>
            <a:srcRect/>
            <a:stretch/>
          </p:blipFill>
          <p:spPr>
            <a:xfrm>
              <a:off x="-430200" y="1774213"/>
              <a:ext cx="918500" cy="895625"/>
            </a:xfrm>
            <a:prstGeom prst="rect">
              <a:avLst/>
            </a:prstGeom>
            <a:noFill/>
            <a:ln>
              <a:noFill/>
            </a:ln>
          </p:spPr>
        </p:pic>
      </p:grpSp>
      <p:grpSp>
        <p:nvGrpSpPr>
          <p:cNvPr id="957" name="Google Shape;957;g339670979e6_0_2261"/>
          <p:cNvGrpSpPr/>
          <p:nvPr/>
        </p:nvGrpSpPr>
        <p:grpSpPr>
          <a:xfrm>
            <a:off x="5472488" y="2012635"/>
            <a:ext cx="1246369" cy="982745"/>
            <a:chOff x="8868100" y="1113254"/>
            <a:chExt cx="934800" cy="737077"/>
          </a:xfrm>
        </p:grpSpPr>
        <p:sp>
          <p:nvSpPr>
            <p:cNvPr id="958" name="Google Shape;958;g339670979e6_0_2261"/>
            <p:cNvSpPr/>
            <p:nvPr/>
          </p:nvSpPr>
          <p:spPr>
            <a:xfrm>
              <a:off x="8868100" y="1133350"/>
              <a:ext cx="934800" cy="6969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959" name="Google Shape;959;g339670979e6_0_2261"/>
            <p:cNvPicPr preferRelativeResize="0"/>
            <p:nvPr/>
          </p:nvPicPr>
          <p:blipFill rotWithShape="1">
            <a:blip r:embed="rId5">
              <a:alphaModFix/>
            </a:blip>
            <a:srcRect/>
            <a:stretch/>
          </p:blipFill>
          <p:spPr>
            <a:xfrm>
              <a:off x="8933054" y="1113254"/>
              <a:ext cx="804878" cy="737077"/>
            </a:xfrm>
            <a:prstGeom prst="rect">
              <a:avLst/>
            </a:prstGeom>
            <a:noFill/>
            <a:ln>
              <a:noFill/>
            </a:ln>
          </p:spPr>
        </p:pic>
      </p:grpSp>
      <p:pic>
        <p:nvPicPr>
          <p:cNvPr id="960" name="Google Shape;960;g339670979e6_0_2261">
            <a:hlinkClick r:id="rId6"/>
          </p:cNvPr>
          <p:cNvPicPr preferRelativeResize="0"/>
          <p:nvPr/>
        </p:nvPicPr>
        <p:blipFill rotWithShape="1">
          <a:blip r:embed="rId7">
            <a:alphaModFix/>
          </a:blip>
          <a:srcRect l="3514" r="3505"/>
          <a:stretch/>
        </p:blipFill>
        <p:spPr>
          <a:xfrm>
            <a:off x="3200324" y="4920580"/>
            <a:ext cx="1888947" cy="1114280"/>
          </a:xfrm>
          <a:prstGeom prst="rect">
            <a:avLst/>
          </a:prstGeom>
          <a:noFill/>
          <a:ln w="9525" cap="flat" cmpd="sng">
            <a:solidFill>
              <a:schemeClr val="lt1"/>
            </a:solidFill>
            <a:prstDash val="solid"/>
            <a:round/>
            <a:headEnd type="none" w="sm" len="sm"/>
            <a:tailEnd type="none" w="sm" len="sm"/>
          </a:ln>
        </p:spPr>
      </p:pic>
      <p:sp>
        <p:nvSpPr>
          <p:cNvPr id="961" name="Google Shape;961;g339670979e6_0_2261"/>
          <p:cNvSpPr/>
          <p:nvPr/>
        </p:nvSpPr>
        <p:spPr>
          <a:xfrm>
            <a:off x="3789272" y="5555955"/>
            <a:ext cx="1083300" cy="119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pic>
        <p:nvPicPr>
          <p:cNvPr id="962" name="Google Shape;962;g339670979e6_0_2261"/>
          <p:cNvPicPr preferRelativeResize="0"/>
          <p:nvPr/>
        </p:nvPicPr>
        <p:blipFill>
          <a:blip r:embed="rId8">
            <a:alphaModFix/>
          </a:blip>
          <a:stretch>
            <a:fillRect/>
          </a:stretch>
        </p:blipFill>
        <p:spPr>
          <a:xfrm>
            <a:off x="7289550" y="4980084"/>
            <a:ext cx="538582" cy="877464"/>
          </a:xfrm>
          <a:prstGeom prst="rect">
            <a:avLst/>
          </a:prstGeom>
          <a:noFill/>
          <a:ln>
            <a:noFill/>
          </a:ln>
        </p:spPr>
      </p:pic>
      <p:sp>
        <p:nvSpPr>
          <p:cNvPr id="963" name="Google Shape;963;g339670979e6_0_2261"/>
          <p:cNvSpPr/>
          <p:nvPr/>
        </p:nvSpPr>
        <p:spPr>
          <a:xfrm>
            <a:off x="7828132" y="5048986"/>
            <a:ext cx="991200" cy="8079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964" name="Google Shape;964;g339670979e6_0_2261"/>
          <p:cNvPicPr preferRelativeResize="0"/>
          <p:nvPr/>
        </p:nvPicPr>
        <p:blipFill>
          <a:blip r:embed="rId9">
            <a:alphaModFix/>
          </a:blip>
          <a:stretch>
            <a:fillRect/>
          </a:stretch>
        </p:blipFill>
        <p:spPr>
          <a:xfrm>
            <a:off x="7864347" y="5048986"/>
            <a:ext cx="439475" cy="330277"/>
          </a:xfrm>
          <a:prstGeom prst="rect">
            <a:avLst/>
          </a:prstGeom>
          <a:noFill/>
          <a:ln>
            <a:noFill/>
          </a:ln>
        </p:spPr>
      </p:pic>
      <p:pic>
        <p:nvPicPr>
          <p:cNvPr id="965" name="Google Shape;965;g339670979e6_0_2261"/>
          <p:cNvPicPr preferRelativeResize="0"/>
          <p:nvPr/>
        </p:nvPicPr>
        <p:blipFill>
          <a:blip r:embed="rId10">
            <a:alphaModFix/>
          </a:blip>
          <a:stretch>
            <a:fillRect/>
          </a:stretch>
        </p:blipFill>
        <p:spPr>
          <a:xfrm>
            <a:off x="7864346" y="5437993"/>
            <a:ext cx="439477" cy="330490"/>
          </a:xfrm>
          <a:prstGeom prst="rect">
            <a:avLst/>
          </a:prstGeom>
          <a:noFill/>
          <a:ln>
            <a:noFill/>
          </a:ln>
        </p:spPr>
      </p:pic>
      <p:pic>
        <p:nvPicPr>
          <p:cNvPr id="966" name="Google Shape;966;g339670979e6_0_2261"/>
          <p:cNvPicPr preferRelativeResize="0"/>
          <p:nvPr/>
        </p:nvPicPr>
        <p:blipFill>
          <a:blip r:embed="rId11">
            <a:alphaModFix/>
          </a:blip>
          <a:stretch>
            <a:fillRect/>
          </a:stretch>
        </p:blipFill>
        <p:spPr>
          <a:xfrm>
            <a:off x="8340038" y="5471012"/>
            <a:ext cx="479018" cy="264456"/>
          </a:xfrm>
          <a:prstGeom prst="rect">
            <a:avLst/>
          </a:prstGeom>
          <a:noFill/>
          <a:ln>
            <a:noFill/>
          </a:ln>
        </p:spPr>
      </p:pic>
      <p:pic>
        <p:nvPicPr>
          <p:cNvPr id="967" name="Google Shape;967;g339670979e6_0_2261"/>
          <p:cNvPicPr preferRelativeResize="0"/>
          <p:nvPr/>
        </p:nvPicPr>
        <p:blipFill>
          <a:blip r:embed="rId12">
            <a:alphaModFix/>
          </a:blip>
          <a:stretch>
            <a:fillRect/>
          </a:stretch>
        </p:blipFill>
        <p:spPr>
          <a:xfrm>
            <a:off x="8340038" y="5080001"/>
            <a:ext cx="479019" cy="2682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32d5174dff0_0_476"/>
          <p:cNvSpPr txBox="1">
            <a:spLocks noGrp="1"/>
          </p:cNvSpPr>
          <p:nvPr>
            <p:ph type="title"/>
          </p:nvPr>
        </p:nvSpPr>
        <p:spPr>
          <a:xfrm>
            <a:off x="6985000" y="545900"/>
            <a:ext cx="4938900" cy="1466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800"/>
              <a:buFont typeface="Arial"/>
              <a:buNone/>
            </a:pPr>
            <a:r>
              <a:rPr lang="en-US" sz="4300"/>
              <a:t>Summary</a:t>
            </a:r>
            <a:endParaRPr sz="4300"/>
          </a:p>
        </p:txBody>
      </p:sp>
      <p:sp>
        <p:nvSpPr>
          <p:cNvPr id="867" name="Google Shape;867;g32d5174dff0_0_476"/>
          <p:cNvSpPr txBox="1">
            <a:spLocks noGrp="1"/>
          </p:cNvSpPr>
          <p:nvPr>
            <p:ph type="body" idx="1"/>
          </p:nvPr>
        </p:nvSpPr>
        <p:spPr>
          <a:xfrm>
            <a:off x="6985000" y="2221273"/>
            <a:ext cx="4394100" cy="3553200"/>
          </a:xfrm>
          <a:prstGeom prst="rect">
            <a:avLst/>
          </a:prstGeom>
          <a:noFill/>
          <a:ln>
            <a:noFill/>
          </a:ln>
        </p:spPr>
        <p:txBody>
          <a:bodyPr spcFirstLastPara="1" wrap="square" lIns="91425" tIns="45700" rIns="91425" bIns="45700" anchor="t" anchorCtr="0">
            <a:normAutofit/>
          </a:bodyPr>
          <a:lstStyle/>
          <a:p>
            <a:pPr marL="457200" lvl="0" indent="-361950" algn="l" rtl="0">
              <a:lnSpc>
                <a:spcPct val="90000"/>
              </a:lnSpc>
              <a:spcBef>
                <a:spcPts val="0"/>
              </a:spcBef>
              <a:spcAft>
                <a:spcPts val="0"/>
              </a:spcAft>
              <a:buSzPts val="2100"/>
              <a:buChar char="●"/>
            </a:pPr>
            <a:r>
              <a:rPr lang="en-US" sz="2100"/>
              <a:t>Criticality is essential for effective MRO inventory management</a:t>
            </a:r>
            <a:endParaRPr sz="2100"/>
          </a:p>
          <a:p>
            <a:pPr marL="457200" lvl="0" indent="-361950" algn="l" rtl="0">
              <a:lnSpc>
                <a:spcPct val="90000"/>
              </a:lnSpc>
              <a:spcBef>
                <a:spcPts val="1000"/>
              </a:spcBef>
              <a:spcAft>
                <a:spcPts val="0"/>
              </a:spcAft>
              <a:buSzPts val="2100"/>
              <a:buChar char="●"/>
            </a:pPr>
            <a:r>
              <a:rPr lang="en-US" sz="2100"/>
              <a:t>AI enables objective, scalable, dynamic criticality assessments</a:t>
            </a:r>
            <a:endParaRPr sz="2100"/>
          </a:p>
          <a:p>
            <a:pPr marL="457200" lvl="0" indent="-361950" algn="l" rtl="0">
              <a:lnSpc>
                <a:spcPct val="90000"/>
              </a:lnSpc>
              <a:spcBef>
                <a:spcPts val="1000"/>
              </a:spcBef>
              <a:spcAft>
                <a:spcPts val="0"/>
              </a:spcAft>
              <a:buSzPts val="2100"/>
              <a:buChar char="●"/>
            </a:pPr>
            <a:r>
              <a:rPr lang="en-US" sz="2100"/>
              <a:t>Optimized stocking levels reduce costs and mitigate risks</a:t>
            </a:r>
            <a:endParaRPr sz="2100"/>
          </a:p>
          <a:p>
            <a:pPr marL="0" lvl="0" indent="0" algn="l" rtl="0">
              <a:lnSpc>
                <a:spcPct val="90000"/>
              </a:lnSpc>
              <a:spcBef>
                <a:spcPts val="1000"/>
              </a:spcBef>
              <a:spcAft>
                <a:spcPts val="0"/>
              </a:spcAft>
              <a:buClr>
                <a:schemeClr val="dk1"/>
              </a:buClr>
              <a:buSzPts val="1800"/>
              <a:buNone/>
            </a:pPr>
            <a:endParaRPr sz="1800"/>
          </a:p>
        </p:txBody>
      </p:sp>
      <p:pic>
        <p:nvPicPr>
          <p:cNvPr id="868" name="Google Shape;868;g32d5174dff0_0_476" descr="A drawing of a scale with a dollar sign and exclamation mark&#10;&#10;Description automatically generated"/>
          <p:cNvPicPr preferRelativeResize="0">
            <a:picLocks noGrp="1"/>
          </p:cNvPicPr>
          <p:nvPr>
            <p:ph type="body" idx="1"/>
          </p:nvPr>
        </p:nvPicPr>
        <p:blipFill rotWithShape="1">
          <a:blip r:embed="rId3">
            <a:alphaModFix/>
          </a:blip>
          <a:srcRect/>
          <a:stretch/>
        </p:blipFill>
        <p:spPr>
          <a:xfrm>
            <a:off x="907141" y="1253400"/>
            <a:ext cx="4296000" cy="4351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g337cddf819d_0_114"/>
          <p:cNvSpPr txBox="1">
            <a:spLocks noGrp="1"/>
          </p:cNvSpPr>
          <p:nvPr>
            <p:ph type="title"/>
          </p:nvPr>
        </p:nvSpPr>
        <p:spPr>
          <a:xfrm>
            <a:off x="646770" y="928151"/>
            <a:ext cx="108909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Arial"/>
              <a:buNone/>
            </a:pPr>
            <a:r>
              <a:rPr lang="en-US"/>
              <a:t>THANK YOU!</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971"/>
        <p:cNvGrpSpPr/>
        <p:nvPr/>
      </p:nvGrpSpPr>
      <p:grpSpPr>
        <a:xfrm>
          <a:off x="0" y="0"/>
          <a:ext cx="0" cy="0"/>
          <a:chOff x="0" y="0"/>
          <a:chExt cx="0" cy="0"/>
        </a:xfrm>
      </p:grpSpPr>
      <p:sp>
        <p:nvSpPr>
          <p:cNvPr id="972" name="Google Shape;972;g32d5174dff0_0_108"/>
          <p:cNvSpPr txBox="1">
            <a:spLocks noGrp="1"/>
          </p:cNvSpPr>
          <p:nvPr>
            <p:ph type="title"/>
          </p:nvPr>
        </p:nvSpPr>
        <p:spPr>
          <a:xfrm>
            <a:off x="838199" y="1589494"/>
            <a:ext cx="104886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a:t>CTA</a:t>
            </a:r>
            <a:endParaRPr/>
          </a:p>
        </p:txBody>
      </p:sp>
      <p:sp>
        <p:nvSpPr>
          <p:cNvPr id="973" name="Google Shape;973;g32d5174dff0_0_108"/>
          <p:cNvSpPr txBox="1"/>
          <p:nvPr/>
        </p:nvSpPr>
        <p:spPr>
          <a:xfrm>
            <a:off x="838199" y="3066601"/>
            <a:ext cx="8889900" cy="2459700"/>
          </a:xfrm>
          <a:prstGeom prst="rect">
            <a:avLst/>
          </a:prstGeom>
          <a:noFill/>
          <a:ln>
            <a:noFill/>
          </a:ln>
        </p:spPr>
        <p:txBody>
          <a:bodyPr spcFirstLastPara="1" wrap="square" lIns="91425" tIns="45700" rIns="91425" bIns="45700" anchor="t" anchorCtr="0">
            <a:normAutofit/>
          </a:bodyPr>
          <a:lstStyle/>
          <a:p>
            <a:pPr marL="45720" marR="0" lvl="0" indent="0" algn="l" rtl="0">
              <a:lnSpc>
                <a:spcPct val="90000"/>
              </a:lnSpc>
              <a:spcBef>
                <a:spcPts val="0"/>
              </a:spcBef>
              <a:spcAft>
                <a:spcPts val="0"/>
              </a:spcAft>
              <a:buClr>
                <a:srgbClr val="3BA40F"/>
              </a:buClr>
              <a:buSzPts val="2000"/>
              <a:buFont typeface="Arial"/>
              <a:buNone/>
            </a:pPr>
            <a:r>
              <a:rPr lang="en-US" sz="2000" b="1">
                <a:solidFill>
                  <a:srgbClr val="3BA40F"/>
                </a:solidFill>
              </a:rPr>
              <a:t>Pilot criticality-driven inventory strategies in your organization</a:t>
            </a:r>
            <a:endParaRPr sz="2000" b="1">
              <a:solidFill>
                <a:srgbClr val="3BA40F"/>
              </a:solidFill>
            </a:endParaRPr>
          </a:p>
          <a:p>
            <a:pPr marL="45720" marR="0" lvl="0" indent="0" algn="l" rtl="0">
              <a:lnSpc>
                <a:spcPct val="90000"/>
              </a:lnSpc>
              <a:spcBef>
                <a:spcPts val="0"/>
              </a:spcBef>
              <a:spcAft>
                <a:spcPts val="0"/>
              </a:spcAft>
              <a:buClr>
                <a:srgbClr val="3BA40F"/>
              </a:buClr>
              <a:buSzPts val="2000"/>
              <a:buFont typeface="Arial"/>
              <a:buNone/>
            </a:pPr>
            <a:r>
              <a:rPr lang="en-US" sz="2000">
                <a:solidFill>
                  <a:schemeClr val="dk1"/>
                </a:solidFill>
              </a:rPr>
              <a:t>Explore AI-driven tools for MRO management</a:t>
            </a:r>
            <a:endParaRPr sz="2000">
              <a:solidFill>
                <a:schemeClr val="dk1"/>
              </a:solidFill>
            </a:endParaRPr>
          </a:p>
          <a:p>
            <a:pPr marL="45720" marR="0" lvl="0" indent="0" algn="l" rtl="0">
              <a:lnSpc>
                <a:spcPct val="90000"/>
              </a:lnSpc>
              <a:spcBef>
                <a:spcPts val="0"/>
              </a:spcBef>
              <a:spcAft>
                <a:spcPts val="0"/>
              </a:spcAft>
              <a:buClr>
                <a:srgbClr val="3BA40F"/>
              </a:buClr>
              <a:buSzPts val="2000"/>
              <a:buFont typeface="Arial"/>
              <a:buNone/>
            </a:pPr>
            <a:endParaRPr sz="2000" b="1">
              <a:solidFill>
                <a:srgbClr val="3BA40F"/>
              </a:solidFill>
            </a:endParaRPr>
          </a:p>
          <a:p>
            <a:pPr marL="45720" marR="0" lvl="0" indent="0" algn="r" rtl="0">
              <a:lnSpc>
                <a:spcPct val="90000"/>
              </a:lnSpc>
              <a:spcBef>
                <a:spcPts val="1000"/>
              </a:spcBef>
              <a:spcAft>
                <a:spcPts val="0"/>
              </a:spcAft>
              <a:buClr>
                <a:schemeClr val="dk1"/>
              </a:buClr>
              <a:buSzPts val="2000"/>
              <a:buFont typeface="Arial"/>
              <a:buNone/>
            </a:pPr>
            <a:endParaRPr sz="20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g339670979e6_0_0"/>
          <p:cNvSpPr txBox="1">
            <a:spLocks noGrp="1"/>
          </p:cNvSpPr>
          <p:nvPr>
            <p:ph type="title"/>
          </p:nvPr>
        </p:nvSpPr>
        <p:spPr>
          <a:xfrm>
            <a:off x="1121654" y="152158"/>
            <a:ext cx="9948600" cy="847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320"/>
              <a:buFont typeface="Arial"/>
              <a:buNone/>
            </a:pPr>
            <a:r>
              <a:rPr lang="en-US" sz="3920"/>
              <a:t>AI-Powered MRO Inventory Optimization</a:t>
            </a:r>
            <a:endParaRPr sz="3920"/>
          </a:p>
        </p:txBody>
      </p:sp>
      <p:sp>
        <p:nvSpPr>
          <p:cNvPr id="984" name="Google Shape;984;g339670979e6_0_0"/>
          <p:cNvSpPr/>
          <p:nvPr/>
        </p:nvSpPr>
        <p:spPr>
          <a:xfrm>
            <a:off x="684900" y="3976050"/>
            <a:ext cx="6599700" cy="2336700"/>
          </a:xfrm>
          <a:prstGeom prst="rect">
            <a:avLst/>
          </a:prstGeom>
          <a:solidFill>
            <a:srgbClr val="FFFFFF"/>
          </a:solidFill>
          <a:ln w="19050" cap="flat" cmpd="sng">
            <a:solidFill>
              <a:srgbClr val="E7E6E6"/>
            </a:solidFill>
            <a:prstDash val="solid"/>
            <a:round/>
            <a:headEnd type="none" w="sm" len="sm"/>
            <a:tailEnd type="none" w="sm" len="sm"/>
          </a:ln>
          <a:effectLst>
            <a:outerShdw blurRad="57150" dist="19050" dir="5400000" algn="bl" rotWithShape="0">
              <a:srgbClr val="000000">
                <a:alpha val="4863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400" b="1" i="0" u="none" strike="noStrike" cap="none">
              <a:solidFill>
                <a:srgbClr val="FFFFFF"/>
              </a:solidFill>
              <a:latin typeface="Open Sans"/>
              <a:ea typeface="Open Sans"/>
              <a:cs typeface="Open Sans"/>
              <a:sym typeface="Open Sans"/>
            </a:endParaRPr>
          </a:p>
        </p:txBody>
      </p:sp>
      <p:pic>
        <p:nvPicPr>
          <p:cNvPr id="985" name="Google Shape;985;g339670979e6_0_0" descr="A close up of a logo&#10;&#10;Description automatically generated"/>
          <p:cNvPicPr preferRelativeResize="0"/>
          <p:nvPr/>
        </p:nvPicPr>
        <p:blipFill rotWithShape="1">
          <a:blip r:embed="rId3">
            <a:alphaModFix/>
          </a:blip>
          <a:srcRect/>
          <a:stretch/>
        </p:blipFill>
        <p:spPr>
          <a:xfrm>
            <a:off x="4384744" y="4602874"/>
            <a:ext cx="1222310" cy="219597"/>
          </a:xfrm>
          <a:prstGeom prst="rect">
            <a:avLst/>
          </a:prstGeom>
          <a:noFill/>
          <a:ln>
            <a:noFill/>
          </a:ln>
        </p:spPr>
      </p:pic>
      <p:pic>
        <p:nvPicPr>
          <p:cNvPr id="986" name="Google Shape;986;g339670979e6_0_0"/>
          <p:cNvPicPr preferRelativeResize="0"/>
          <p:nvPr/>
        </p:nvPicPr>
        <p:blipFill rotWithShape="1">
          <a:blip r:embed="rId4">
            <a:alphaModFix/>
          </a:blip>
          <a:srcRect/>
          <a:stretch/>
        </p:blipFill>
        <p:spPr>
          <a:xfrm>
            <a:off x="1706860" y="5484238"/>
            <a:ext cx="853172" cy="302010"/>
          </a:xfrm>
          <a:prstGeom prst="rect">
            <a:avLst/>
          </a:prstGeom>
          <a:noFill/>
          <a:ln>
            <a:noFill/>
          </a:ln>
        </p:spPr>
      </p:pic>
      <p:pic>
        <p:nvPicPr>
          <p:cNvPr id="987" name="Google Shape;987;g339670979e6_0_0"/>
          <p:cNvPicPr preferRelativeResize="0"/>
          <p:nvPr/>
        </p:nvPicPr>
        <p:blipFill rotWithShape="1">
          <a:blip r:embed="rId5">
            <a:alphaModFix/>
          </a:blip>
          <a:srcRect t="37269" b="38168"/>
          <a:stretch/>
        </p:blipFill>
        <p:spPr>
          <a:xfrm>
            <a:off x="3243687" y="4575087"/>
            <a:ext cx="988032" cy="275174"/>
          </a:xfrm>
          <a:prstGeom prst="rect">
            <a:avLst/>
          </a:prstGeom>
          <a:noFill/>
          <a:ln>
            <a:noFill/>
          </a:ln>
        </p:spPr>
      </p:pic>
      <p:pic>
        <p:nvPicPr>
          <p:cNvPr id="988" name="Google Shape;988;g339670979e6_0_0"/>
          <p:cNvPicPr preferRelativeResize="0"/>
          <p:nvPr/>
        </p:nvPicPr>
        <p:blipFill rotWithShape="1">
          <a:blip r:embed="rId6">
            <a:alphaModFix/>
          </a:blip>
          <a:srcRect t="40549" b="40892"/>
          <a:stretch/>
        </p:blipFill>
        <p:spPr>
          <a:xfrm>
            <a:off x="4283599" y="5563138"/>
            <a:ext cx="1206794" cy="187689"/>
          </a:xfrm>
          <a:prstGeom prst="rect">
            <a:avLst/>
          </a:prstGeom>
          <a:noFill/>
          <a:ln>
            <a:noFill/>
          </a:ln>
        </p:spPr>
      </p:pic>
      <p:pic>
        <p:nvPicPr>
          <p:cNvPr id="989" name="Google Shape;989;g339670979e6_0_0"/>
          <p:cNvPicPr preferRelativeResize="0"/>
          <p:nvPr/>
        </p:nvPicPr>
        <p:blipFill rotWithShape="1">
          <a:blip r:embed="rId7">
            <a:alphaModFix/>
          </a:blip>
          <a:srcRect/>
          <a:stretch/>
        </p:blipFill>
        <p:spPr>
          <a:xfrm>
            <a:off x="5238004" y="4952003"/>
            <a:ext cx="724506" cy="418485"/>
          </a:xfrm>
          <a:prstGeom prst="rect">
            <a:avLst/>
          </a:prstGeom>
          <a:noFill/>
          <a:ln>
            <a:noFill/>
          </a:ln>
        </p:spPr>
      </p:pic>
      <p:pic>
        <p:nvPicPr>
          <p:cNvPr id="990" name="Google Shape;990;g339670979e6_0_0"/>
          <p:cNvPicPr preferRelativeResize="0"/>
          <p:nvPr/>
        </p:nvPicPr>
        <p:blipFill rotWithShape="1">
          <a:blip r:embed="rId8">
            <a:alphaModFix/>
          </a:blip>
          <a:srcRect/>
          <a:stretch/>
        </p:blipFill>
        <p:spPr>
          <a:xfrm>
            <a:off x="4302914" y="4951020"/>
            <a:ext cx="724506" cy="420452"/>
          </a:xfrm>
          <a:prstGeom prst="rect">
            <a:avLst/>
          </a:prstGeom>
          <a:noFill/>
          <a:ln>
            <a:noFill/>
          </a:ln>
        </p:spPr>
      </p:pic>
      <p:pic>
        <p:nvPicPr>
          <p:cNvPr id="991" name="Google Shape;991;g339670979e6_0_0"/>
          <p:cNvPicPr preferRelativeResize="0"/>
          <p:nvPr/>
        </p:nvPicPr>
        <p:blipFill rotWithShape="1">
          <a:blip r:embed="rId9">
            <a:alphaModFix/>
          </a:blip>
          <a:srcRect/>
          <a:stretch/>
        </p:blipFill>
        <p:spPr>
          <a:xfrm>
            <a:off x="3993376" y="5942499"/>
            <a:ext cx="1207076" cy="192225"/>
          </a:xfrm>
          <a:prstGeom prst="rect">
            <a:avLst/>
          </a:prstGeom>
          <a:noFill/>
          <a:ln>
            <a:noFill/>
          </a:ln>
        </p:spPr>
      </p:pic>
      <p:pic>
        <p:nvPicPr>
          <p:cNvPr id="992" name="Google Shape;992;g339670979e6_0_0" descr="A picture containing drawing, food&#10;&#10;Description automatically generated"/>
          <p:cNvPicPr preferRelativeResize="0"/>
          <p:nvPr/>
        </p:nvPicPr>
        <p:blipFill rotWithShape="1">
          <a:blip r:embed="rId10">
            <a:alphaModFix/>
          </a:blip>
          <a:srcRect/>
          <a:stretch/>
        </p:blipFill>
        <p:spPr>
          <a:xfrm>
            <a:off x="2347674" y="5908060"/>
            <a:ext cx="1571203" cy="219597"/>
          </a:xfrm>
          <a:prstGeom prst="rect">
            <a:avLst/>
          </a:prstGeom>
          <a:noFill/>
          <a:ln>
            <a:noFill/>
          </a:ln>
        </p:spPr>
      </p:pic>
      <p:pic>
        <p:nvPicPr>
          <p:cNvPr id="993" name="Google Shape;993;g339670979e6_0_0"/>
          <p:cNvPicPr preferRelativeResize="0"/>
          <p:nvPr/>
        </p:nvPicPr>
        <p:blipFill rotWithShape="1">
          <a:blip r:embed="rId11">
            <a:alphaModFix/>
          </a:blip>
          <a:srcRect/>
          <a:stretch/>
        </p:blipFill>
        <p:spPr>
          <a:xfrm>
            <a:off x="2822021" y="5498572"/>
            <a:ext cx="1042227" cy="273370"/>
          </a:xfrm>
          <a:prstGeom prst="rect">
            <a:avLst/>
          </a:prstGeom>
          <a:noFill/>
          <a:ln>
            <a:noFill/>
          </a:ln>
        </p:spPr>
      </p:pic>
      <p:pic>
        <p:nvPicPr>
          <p:cNvPr id="994" name="Google Shape;994;g339670979e6_0_0"/>
          <p:cNvPicPr preferRelativeResize="0"/>
          <p:nvPr/>
        </p:nvPicPr>
        <p:blipFill rotWithShape="1">
          <a:blip r:embed="rId12">
            <a:alphaModFix/>
          </a:blip>
          <a:srcRect/>
          <a:stretch/>
        </p:blipFill>
        <p:spPr>
          <a:xfrm>
            <a:off x="6359578" y="5854453"/>
            <a:ext cx="801552" cy="326779"/>
          </a:xfrm>
          <a:prstGeom prst="rect">
            <a:avLst/>
          </a:prstGeom>
          <a:noFill/>
          <a:ln>
            <a:noFill/>
          </a:ln>
        </p:spPr>
      </p:pic>
      <p:pic>
        <p:nvPicPr>
          <p:cNvPr id="995" name="Google Shape;995;g339670979e6_0_0"/>
          <p:cNvPicPr preferRelativeResize="0"/>
          <p:nvPr/>
        </p:nvPicPr>
        <p:blipFill rotWithShape="1">
          <a:blip r:embed="rId13">
            <a:alphaModFix/>
          </a:blip>
          <a:srcRect/>
          <a:stretch/>
        </p:blipFill>
        <p:spPr>
          <a:xfrm>
            <a:off x="6173094" y="5007862"/>
            <a:ext cx="988036" cy="306768"/>
          </a:xfrm>
          <a:prstGeom prst="rect">
            <a:avLst/>
          </a:prstGeom>
          <a:noFill/>
          <a:ln>
            <a:noFill/>
          </a:ln>
        </p:spPr>
      </p:pic>
      <p:sp>
        <p:nvSpPr>
          <p:cNvPr id="996" name="Google Shape;996;g339670979e6_0_0"/>
          <p:cNvSpPr/>
          <p:nvPr/>
        </p:nvSpPr>
        <p:spPr>
          <a:xfrm>
            <a:off x="684900" y="3966075"/>
            <a:ext cx="6599700" cy="513600"/>
          </a:xfrm>
          <a:prstGeom prst="rect">
            <a:avLst/>
          </a:prstGeom>
          <a:solidFill>
            <a:srgbClr val="003251"/>
          </a:solidFill>
          <a:ln w="9525" cap="flat" cmpd="sng">
            <a:solidFill>
              <a:srgbClr val="003251"/>
            </a:solidFill>
            <a:prstDash val="solid"/>
            <a:round/>
            <a:headEnd type="none" w="sm" len="sm"/>
            <a:tailEnd type="none" w="sm" len="sm"/>
          </a:ln>
          <a:effectLst>
            <a:outerShdw blurRad="57150" dist="19050" dir="5400000" algn="bl" rotWithShape="0">
              <a:srgbClr val="000000">
                <a:alpha val="4863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000" b="1" i="0" u="none" strike="noStrike" cap="none">
                <a:solidFill>
                  <a:srgbClr val="FFFFFF"/>
                </a:solidFill>
                <a:latin typeface="Open Sans"/>
                <a:ea typeface="Open Sans"/>
                <a:cs typeface="Open Sans"/>
                <a:sym typeface="Open Sans"/>
              </a:rPr>
              <a:t>Selected Enterprise Customers</a:t>
            </a:r>
            <a:endParaRPr sz="2000" b="1" i="0" u="none" strike="noStrike" cap="none">
              <a:solidFill>
                <a:srgbClr val="FFFFFF"/>
              </a:solidFill>
              <a:latin typeface="Open Sans"/>
              <a:ea typeface="Open Sans"/>
              <a:cs typeface="Open Sans"/>
              <a:sym typeface="Open Sans"/>
            </a:endParaRPr>
          </a:p>
        </p:txBody>
      </p:sp>
      <p:pic>
        <p:nvPicPr>
          <p:cNvPr id="997" name="Google Shape;997;g339670979e6_0_0"/>
          <p:cNvPicPr preferRelativeResize="0"/>
          <p:nvPr/>
        </p:nvPicPr>
        <p:blipFill rotWithShape="1">
          <a:blip r:embed="rId14">
            <a:alphaModFix/>
          </a:blip>
          <a:srcRect/>
          <a:stretch/>
        </p:blipFill>
        <p:spPr>
          <a:xfrm>
            <a:off x="802465" y="5552843"/>
            <a:ext cx="489408" cy="164802"/>
          </a:xfrm>
          <a:prstGeom prst="rect">
            <a:avLst/>
          </a:prstGeom>
          <a:noFill/>
          <a:ln>
            <a:noFill/>
          </a:ln>
        </p:spPr>
      </p:pic>
      <p:pic>
        <p:nvPicPr>
          <p:cNvPr id="998" name="Google Shape;998;g339670979e6_0_0"/>
          <p:cNvPicPr preferRelativeResize="0"/>
          <p:nvPr/>
        </p:nvPicPr>
        <p:blipFill rotWithShape="1">
          <a:blip r:embed="rId15">
            <a:alphaModFix/>
          </a:blip>
          <a:srcRect r="2248"/>
          <a:stretch/>
        </p:blipFill>
        <p:spPr>
          <a:xfrm>
            <a:off x="802465" y="5866850"/>
            <a:ext cx="1057277" cy="302017"/>
          </a:xfrm>
          <a:prstGeom prst="rect">
            <a:avLst/>
          </a:prstGeom>
          <a:noFill/>
          <a:ln>
            <a:noFill/>
          </a:ln>
        </p:spPr>
      </p:pic>
      <p:pic>
        <p:nvPicPr>
          <p:cNvPr id="999" name="Google Shape;999;g339670979e6_0_0"/>
          <p:cNvPicPr preferRelativeResize="0"/>
          <p:nvPr/>
        </p:nvPicPr>
        <p:blipFill rotWithShape="1">
          <a:blip r:embed="rId16">
            <a:alphaModFix/>
          </a:blip>
          <a:srcRect/>
          <a:stretch/>
        </p:blipFill>
        <p:spPr>
          <a:xfrm>
            <a:off x="2884965" y="5103260"/>
            <a:ext cx="1222308" cy="192225"/>
          </a:xfrm>
          <a:prstGeom prst="rect">
            <a:avLst/>
          </a:prstGeom>
          <a:noFill/>
          <a:ln>
            <a:noFill/>
          </a:ln>
        </p:spPr>
      </p:pic>
      <p:pic>
        <p:nvPicPr>
          <p:cNvPr id="1000" name="Google Shape;1000;g339670979e6_0_0"/>
          <p:cNvPicPr preferRelativeResize="0"/>
          <p:nvPr/>
        </p:nvPicPr>
        <p:blipFill rotWithShape="1">
          <a:blip r:embed="rId17">
            <a:alphaModFix/>
          </a:blip>
          <a:srcRect/>
          <a:stretch/>
        </p:blipFill>
        <p:spPr>
          <a:xfrm>
            <a:off x="5760078" y="4324500"/>
            <a:ext cx="1401052" cy="788273"/>
          </a:xfrm>
          <a:prstGeom prst="rect">
            <a:avLst/>
          </a:prstGeom>
          <a:noFill/>
          <a:ln>
            <a:noFill/>
          </a:ln>
        </p:spPr>
      </p:pic>
      <p:pic>
        <p:nvPicPr>
          <p:cNvPr id="1001" name="Google Shape;1001;g339670979e6_0_0"/>
          <p:cNvPicPr preferRelativeResize="0"/>
          <p:nvPr/>
        </p:nvPicPr>
        <p:blipFill rotWithShape="1">
          <a:blip r:embed="rId18">
            <a:alphaModFix/>
          </a:blip>
          <a:srcRect/>
          <a:stretch/>
        </p:blipFill>
        <p:spPr>
          <a:xfrm>
            <a:off x="802465" y="5051780"/>
            <a:ext cx="1057254" cy="218931"/>
          </a:xfrm>
          <a:prstGeom prst="rect">
            <a:avLst/>
          </a:prstGeom>
          <a:noFill/>
          <a:ln>
            <a:noFill/>
          </a:ln>
        </p:spPr>
      </p:pic>
      <p:pic>
        <p:nvPicPr>
          <p:cNvPr id="1002" name="Google Shape;1002;g339670979e6_0_0"/>
          <p:cNvPicPr preferRelativeResize="0"/>
          <p:nvPr/>
        </p:nvPicPr>
        <p:blipFill rotWithShape="1">
          <a:blip r:embed="rId19">
            <a:alphaModFix/>
          </a:blip>
          <a:srcRect/>
          <a:stretch/>
        </p:blipFill>
        <p:spPr>
          <a:xfrm>
            <a:off x="2070303" y="4984270"/>
            <a:ext cx="604647" cy="353952"/>
          </a:xfrm>
          <a:prstGeom prst="rect">
            <a:avLst/>
          </a:prstGeom>
          <a:noFill/>
          <a:ln>
            <a:noFill/>
          </a:ln>
        </p:spPr>
      </p:pic>
      <p:pic>
        <p:nvPicPr>
          <p:cNvPr id="1003" name="Google Shape;1003;g339670979e6_0_0"/>
          <p:cNvPicPr preferRelativeResize="0"/>
          <p:nvPr/>
        </p:nvPicPr>
        <p:blipFill rotWithShape="1">
          <a:blip r:embed="rId20">
            <a:alphaModFix/>
          </a:blip>
          <a:srcRect/>
          <a:stretch/>
        </p:blipFill>
        <p:spPr>
          <a:xfrm>
            <a:off x="727708" y="4413735"/>
            <a:ext cx="1206798" cy="623799"/>
          </a:xfrm>
          <a:prstGeom prst="rect">
            <a:avLst/>
          </a:prstGeom>
          <a:noFill/>
          <a:ln>
            <a:noFill/>
          </a:ln>
        </p:spPr>
      </p:pic>
      <p:pic>
        <p:nvPicPr>
          <p:cNvPr id="1004" name="Google Shape;1004;g339670979e6_0_0"/>
          <p:cNvPicPr preferRelativeResize="0"/>
          <p:nvPr/>
        </p:nvPicPr>
        <p:blipFill rotWithShape="1">
          <a:blip r:embed="rId21">
            <a:alphaModFix/>
          </a:blip>
          <a:srcRect/>
          <a:stretch/>
        </p:blipFill>
        <p:spPr>
          <a:xfrm>
            <a:off x="2177797" y="4477591"/>
            <a:ext cx="912865" cy="513602"/>
          </a:xfrm>
          <a:prstGeom prst="rect">
            <a:avLst/>
          </a:prstGeom>
          <a:noFill/>
          <a:ln>
            <a:noFill/>
          </a:ln>
        </p:spPr>
      </p:pic>
      <p:pic>
        <p:nvPicPr>
          <p:cNvPr id="1005" name="Google Shape;1005;g339670979e6_0_0"/>
          <p:cNvPicPr preferRelativeResize="0"/>
          <p:nvPr/>
        </p:nvPicPr>
        <p:blipFill rotWithShape="1">
          <a:blip r:embed="rId22">
            <a:alphaModFix/>
          </a:blip>
          <a:srcRect/>
          <a:stretch/>
        </p:blipFill>
        <p:spPr>
          <a:xfrm>
            <a:off x="6054018" y="5499068"/>
            <a:ext cx="1107110" cy="272349"/>
          </a:xfrm>
          <a:prstGeom prst="rect">
            <a:avLst/>
          </a:prstGeom>
          <a:noFill/>
          <a:ln>
            <a:noFill/>
          </a:ln>
        </p:spPr>
      </p:pic>
      <p:pic>
        <p:nvPicPr>
          <p:cNvPr id="1006" name="Google Shape;1006;g339670979e6_0_0"/>
          <p:cNvPicPr preferRelativeResize="0"/>
          <p:nvPr/>
        </p:nvPicPr>
        <p:blipFill rotWithShape="1">
          <a:blip r:embed="rId23">
            <a:alphaModFix/>
          </a:blip>
          <a:srcRect/>
          <a:stretch/>
        </p:blipFill>
        <p:spPr>
          <a:xfrm>
            <a:off x="5258892" y="5828630"/>
            <a:ext cx="1042225" cy="378408"/>
          </a:xfrm>
          <a:prstGeom prst="rect">
            <a:avLst/>
          </a:prstGeom>
          <a:noFill/>
          <a:ln>
            <a:noFill/>
          </a:ln>
        </p:spPr>
      </p:pic>
      <p:grpSp>
        <p:nvGrpSpPr>
          <p:cNvPr id="1007" name="Google Shape;1007;g339670979e6_0_0"/>
          <p:cNvGrpSpPr/>
          <p:nvPr/>
        </p:nvGrpSpPr>
        <p:grpSpPr>
          <a:xfrm>
            <a:off x="923076" y="1337386"/>
            <a:ext cx="2380769" cy="2252591"/>
            <a:chOff x="532301" y="1378057"/>
            <a:chExt cx="2583300" cy="2452200"/>
          </a:xfrm>
        </p:grpSpPr>
        <p:sp>
          <p:nvSpPr>
            <p:cNvPr id="1008" name="Google Shape;1008;g339670979e6_0_0"/>
            <p:cNvSpPr/>
            <p:nvPr/>
          </p:nvSpPr>
          <p:spPr>
            <a:xfrm>
              <a:off x="532301" y="1378057"/>
              <a:ext cx="2583300" cy="2452200"/>
            </a:xfrm>
            <a:prstGeom prst="roundRect">
              <a:avLst>
                <a:gd name="adj" fmla="val 4059"/>
              </a:avLst>
            </a:prstGeom>
            <a:solidFill>
              <a:srgbClr val="003251"/>
            </a:solidFill>
            <a:ln w="25400" cap="flat" cmpd="sng">
              <a:solidFill>
                <a:srgbClr val="E7E6E6"/>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200"/>
                <a:buFont typeface="Arial"/>
                <a:buNone/>
              </a:pPr>
              <a:r>
                <a:rPr lang="en-US" sz="3200" b="1">
                  <a:solidFill>
                    <a:srgbClr val="FFFFFF"/>
                  </a:solidFill>
                  <a:latin typeface="Open Sans"/>
                  <a:ea typeface="Open Sans"/>
                  <a:cs typeface="Open Sans"/>
                  <a:sym typeface="Open Sans"/>
                </a:rPr>
                <a:t>51</a:t>
              </a:r>
              <a:r>
                <a:rPr lang="en-US" sz="3200" b="1" i="0" u="none" strike="noStrike" cap="none">
                  <a:solidFill>
                    <a:srgbClr val="FFFFFF"/>
                  </a:solidFill>
                  <a:latin typeface="Open Sans"/>
                  <a:ea typeface="Open Sans"/>
                  <a:cs typeface="Open Sans"/>
                  <a:sym typeface="Open Sans"/>
                </a:rPr>
                <a:t>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i="1">
                  <a:solidFill>
                    <a:srgbClr val="FFFFFF"/>
                  </a:solidFill>
                  <a:latin typeface="Open Sans"/>
                  <a:ea typeface="Open Sans"/>
                  <a:cs typeface="Open Sans"/>
                  <a:sym typeface="Open Sans"/>
                </a:rPr>
                <a:t>Unique MRO Materials</a:t>
              </a:r>
              <a:br>
                <a:rPr lang="en-US" sz="1200" i="1">
                  <a:solidFill>
                    <a:srgbClr val="FFFFFF"/>
                  </a:solidFill>
                  <a:latin typeface="Open Sans"/>
                  <a:ea typeface="Open Sans"/>
                  <a:cs typeface="Open Sans"/>
                  <a:sym typeface="Open Sans"/>
                </a:rPr>
              </a:br>
              <a:r>
                <a:rPr lang="en-US"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Ingested </a:t>
              </a:r>
              <a:r>
                <a:rPr lang="en-US"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&amp; </a:t>
              </a:r>
              <a:r>
                <a:rPr lang="en-US"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Trained</a:t>
              </a:r>
              <a:endParaRPr sz="1200" b="0" i="1"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200"/>
                <a:buFont typeface="Arial"/>
                <a:buNone/>
              </a:pPr>
              <a:endParaRPr sz="1200" b="0" i="1" u="none" strike="noStrike" cap="none">
                <a:solidFill>
                  <a:srgbClr val="FFFFFF"/>
                </a:solidFill>
                <a:latin typeface="Open Sans"/>
                <a:ea typeface="Open Sans"/>
                <a:cs typeface="Open Sans"/>
                <a:sym typeface="Open Sans"/>
              </a:endParaRPr>
            </a:p>
          </p:txBody>
        </p:sp>
        <p:grpSp>
          <p:nvGrpSpPr>
            <p:cNvPr id="1009" name="Google Shape;1009;g339670979e6_0_0"/>
            <p:cNvGrpSpPr/>
            <p:nvPr/>
          </p:nvGrpSpPr>
          <p:grpSpPr>
            <a:xfrm>
              <a:off x="1273013" y="1583587"/>
              <a:ext cx="1101900" cy="1024200"/>
              <a:chOff x="1706326" y="735724"/>
              <a:chExt cx="1101900" cy="1024200"/>
            </a:xfrm>
          </p:grpSpPr>
          <p:sp>
            <p:nvSpPr>
              <p:cNvPr id="1010" name="Google Shape;1010;g339670979e6_0_0"/>
              <p:cNvSpPr/>
              <p:nvPr/>
            </p:nvSpPr>
            <p:spPr>
              <a:xfrm>
                <a:off x="1706326" y="735724"/>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011" name="Google Shape;1011;g339670979e6_0_0" descr="Inventory outline"/>
              <p:cNvPicPr preferRelativeResize="0"/>
              <p:nvPr/>
            </p:nvPicPr>
            <p:blipFill rotWithShape="1">
              <a:blip r:embed="rId24">
                <a:alphaModFix/>
              </a:blip>
              <a:srcRect/>
              <a:stretch/>
            </p:blipFill>
            <p:spPr>
              <a:xfrm>
                <a:off x="1884471" y="875045"/>
                <a:ext cx="745682" cy="745684"/>
              </a:xfrm>
              <a:prstGeom prst="rect">
                <a:avLst/>
              </a:prstGeom>
              <a:noFill/>
              <a:ln>
                <a:noFill/>
              </a:ln>
            </p:spPr>
          </p:pic>
        </p:grpSp>
      </p:grpSp>
      <p:grpSp>
        <p:nvGrpSpPr>
          <p:cNvPr id="1012" name="Google Shape;1012;g339670979e6_0_0"/>
          <p:cNvGrpSpPr/>
          <p:nvPr/>
        </p:nvGrpSpPr>
        <p:grpSpPr>
          <a:xfrm>
            <a:off x="3448183" y="1337386"/>
            <a:ext cx="2380769" cy="2252591"/>
            <a:chOff x="3935026" y="1378057"/>
            <a:chExt cx="2583300" cy="2452200"/>
          </a:xfrm>
        </p:grpSpPr>
        <p:sp>
          <p:nvSpPr>
            <p:cNvPr id="1013" name="Google Shape;1013;g339670979e6_0_0"/>
            <p:cNvSpPr/>
            <p:nvPr/>
          </p:nvSpPr>
          <p:spPr>
            <a:xfrm>
              <a:off x="3935026" y="1378057"/>
              <a:ext cx="2583300" cy="2452200"/>
            </a:xfrm>
            <a:prstGeom prst="roundRect">
              <a:avLst>
                <a:gd name="adj" fmla="val 4059"/>
              </a:avLst>
            </a:prstGeom>
            <a:solidFill>
              <a:srgbClr val="3EC26D"/>
            </a:solidFill>
            <a:ln w="25400" cap="flat" cmpd="sng">
              <a:solidFill>
                <a:srgbClr val="E7E6E6"/>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200"/>
                <a:buFont typeface="Arial"/>
                <a:buNone/>
              </a:pPr>
              <a:r>
                <a:rPr lang="en-US" sz="3200" b="1">
                  <a:solidFill>
                    <a:srgbClr val="FFFFFF"/>
                  </a:solidFill>
                  <a:latin typeface="Open Sans"/>
                  <a:ea typeface="Open Sans"/>
                  <a:cs typeface="Open Sans"/>
                  <a:sym typeface="Open Sans"/>
                </a:rPr>
                <a:t>$9</a:t>
              </a:r>
              <a:r>
                <a:rPr lang="en-US" sz="3200" b="1" i="0" u="none" strike="noStrike" cap="none">
                  <a:solidFill>
                    <a:srgbClr val="FFFFFF"/>
                  </a:solidFill>
                  <a:latin typeface="Open Sans"/>
                  <a:ea typeface="Open Sans"/>
                  <a:cs typeface="Open Sans"/>
                  <a:sym typeface="Open Sans"/>
                </a:rPr>
                <a:t>B+</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Material Transactions</a:t>
              </a:r>
              <a:endParaRPr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0" marR="0" lvl="0" indent="0" algn="ctr" rtl="0">
                <a:lnSpc>
                  <a:spcPct val="100000"/>
                </a:lnSpc>
                <a:spcBef>
                  <a:spcPts val="0"/>
                </a:spcBef>
                <a:spcAft>
                  <a:spcPts val="0"/>
                </a:spcAft>
                <a:buClr>
                  <a:srgbClr val="000000"/>
                </a:buClr>
                <a:buSzPts val="1200"/>
                <a:buFont typeface="Arial"/>
                <a:buNone/>
              </a:pPr>
              <a:r>
                <a:rPr lang="en-US"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Managed &amp; Trained</a:t>
              </a:r>
              <a:endParaRPr sz="1400" b="0" i="0" u="none" strike="noStrike" cap="non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0" marR="0" lvl="0" indent="0" algn="ct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grpSp>
          <p:nvGrpSpPr>
            <p:cNvPr id="1014" name="Google Shape;1014;g339670979e6_0_0"/>
            <p:cNvGrpSpPr/>
            <p:nvPr/>
          </p:nvGrpSpPr>
          <p:grpSpPr>
            <a:xfrm>
              <a:off x="4675724" y="1583599"/>
              <a:ext cx="1101900" cy="1024200"/>
              <a:chOff x="5451933" y="735799"/>
              <a:chExt cx="1101900" cy="1024200"/>
            </a:xfrm>
          </p:grpSpPr>
          <p:sp>
            <p:nvSpPr>
              <p:cNvPr id="1015" name="Google Shape;1015;g339670979e6_0_0"/>
              <p:cNvSpPr/>
              <p:nvPr/>
            </p:nvSpPr>
            <p:spPr>
              <a:xfrm>
                <a:off x="5451933" y="735799"/>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016" name="Google Shape;1016;g339670979e6_0_0" descr="Money outline"/>
              <p:cNvPicPr preferRelativeResize="0"/>
              <p:nvPr/>
            </p:nvPicPr>
            <p:blipFill rotWithShape="1">
              <a:blip r:embed="rId25">
                <a:alphaModFix/>
              </a:blip>
              <a:srcRect/>
              <a:stretch/>
            </p:blipFill>
            <p:spPr>
              <a:xfrm>
                <a:off x="5630078" y="875120"/>
                <a:ext cx="745682" cy="745684"/>
              </a:xfrm>
              <a:prstGeom prst="rect">
                <a:avLst/>
              </a:prstGeom>
              <a:noFill/>
              <a:ln>
                <a:noFill/>
              </a:ln>
            </p:spPr>
          </p:pic>
        </p:grpSp>
      </p:grpSp>
      <p:grpSp>
        <p:nvGrpSpPr>
          <p:cNvPr id="1017" name="Google Shape;1017;g339670979e6_0_0"/>
          <p:cNvGrpSpPr/>
          <p:nvPr/>
        </p:nvGrpSpPr>
        <p:grpSpPr>
          <a:xfrm>
            <a:off x="6412202" y="1337386"/>
            <a:ext cx="2380769" cy="2252591"/>
            <a:chOff x="8099751" y="1378057"/>
            <a:chExt cx="2583300" cy="2452200"/>
          </a:xfrm>
        </p:grpSpPr>
        <p:sp>
          <p:nvSpPr>
            <p:cNvPr id="1018" name="Google Shape;1018;g339670979e6_0_0"/>
            <p:cNvSpPr/>
            <p:nvPr/>
          </p:nvSpPr>
          <p:spPr>
            <a:xfrm>
              <a:off x="8099751" y="1378057"/>
              <a:ext cx="2583300" cy="2452200"/>
            </a:xfrm>
            <a:prstGeom prst="roundRect">
              <a:avLst>
                <a:gd name="adj" fmla="val 4059"/>
              </a:avLst>
            </a:prstGeom>
            <a:solidFill>
              <a:srgbClr val="0075C9"/>
            </a:solidFill>
            <a:ln w="25400" cap="flat" cmpd="sng">
              <a:solidFill>
                <a:srgbClr val="E7E6E6"/>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200"/>
                <a:buFont typeface="Arial"/>
                <a:buNone/>
              </a:pPr>
              <a:r>
                <a:rPr lang="en-US" sz="3200" b="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14.9</a:t>
              </a:r>
              <a:r>
                <a:rPr lang="en-US" sz="3200" b="1" i="0"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a:t>
              </a:r>
              <a:endParaRPr sz="1400" b="0" i="0" u="none" strike="noStrike" cap="non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Net Decrease of</a:t>
              </a:r>
              <a:endParaRPr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Working Capital</a:t>
              </a:r>
              <a:endParaRPr sz="1200" b="0" i="1"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200"/>
                <a:buFont typeface="Arial"/>
                <a:buNone/>
              </a:pPr>
              <a:endParaRPr sz="1200" b="0" i="1" u="none" strike="noStrike" cap="none">
                <a:solidFill>
                  <a:srgbClr val="FFFFFF"/>
                </a:solidFill>
                <a:latin typeface="Open Sans"/>
                <a:ea typeface="Open Sans"/>
                <a:cs typeface="Open Sans"/>
                <a:sym typeface="Open Sans"/>
              </a:endParaRPr>
            </a:p>
          </p:txBody>
        </p:sp>
        <p:grpSp>
          <p:nvGrpSpPr>
            <p:cNvPr id="1019" name="Google Shape;1019;g339670979e6_0_0"/>
            <p:cNvGrpSpPr/>
            <p:nvPr/>
          </p:nvGrpSpPr>
          <p:grpSpPr>
            <a:xfrm>
              <a:off x="8840455" y="1583587"/>
              <a:ext cx="1101900" cy="1024200"/>
              <a:chOff x="10404904" y="725775"/>
              <a:chExt cx="1101900" cy="1024200"/>
            </a:xfrm>
          </p:grpSpPr>
          <p:sp>
            <p:nvSpPr>
              <p:cNvPr id="1020" name="Google Shape;1020;g339670979e6_0_0"/>
              <p:cNvSpPr/>
              <p:nvPr/>
            </p:nvSpPr>
            <p:spPr>
              <a:xfrm>
                <a:off x="10404904" y="725775"/>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021" name="Google Shape;1021;g339670979e6_0_0" descr="Downward trend graph outline"/>
              <p:cNvPicPr preferRelativeResize="0"/>
              <p:nvPr/>
            </p:nvPicPr>
            <p:blipFill rotWithShape="1">
              <a:blip r:embed="rId26">
                <a:alphaModFix/>
              </a:blip>
              <a:srcRect/>
              <a:stretch/>
            </p:blipFill>
            <p:spPr>
              <a:xfrm>
                <a:off x="10583049" y="865096"/>
                <a:ext cx="745682" cy="745684"/>
              </a:xfrm>
              <a:prstGeom prst="rect">
                <a:avLst/>
              </a:prstGeom>
              <a:noFill/>
              <a:ln>
                <a:noFill/>
              </a:ln>
            </p:spPr>
          </p:pic>
        </p:grpSp>
      </p:grpSp>
      <p:grpSp>
        <p:nvGrpSpPr>
          <p:cNvPr id="1022" name="Google Shape;1022;g339670979e6_0_0"/>
          <p:cNvGrpSpPr/>
          <p:nvPr/>
        </p:nvGrpSpPr>
        <p:grpSpPr>
          <a:xfrm>
            <a:off x="8937310" y="1337366"/>
            <a:ext cx="2380769" cy="2252591"/>
            <a:chOff x="8921451" y="1570307"/>
            <a:chExt cx="2583300" cy="2452200"/>
          </a:xfrm>
        </p:grpSpPr>
        <p:sp>
          <p:nvSpPr>
            <p:cNvPr id="1023" name="Google Shape;1023;g339670979e6_0_0"/>
            <p:cNvSpPr/>
            <p:nvPr/>
          </p:nvSpPr>
          <p:spPr>
            <a:xfrm>
              <a:off x="8921451" y="1570307"/>
              <a:ext cx="2583300" cy="2452200"/>
            </a:xfrm>
            <a:prstGeom prst="roundRect">
              <a:avLst>
                <a:gd name="adj" fmla="val 4059"/>
              </a:avLst>
            </a:prstGeom>
            <a:solidFill>
              <a:srgbClr val="ED9B28"/>
            </a:solidFill>
            <a:ln w="25400" cap="flat" cmpd="sng">
              <a:solidFill>
                <a:srgbClr val="E7E6E6"/>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200"/>
                <a:buFont typeface="Arial"/>
                <a:buNone/>
              </a:pPr>
              <a:r>
                <a:rPr lang="en-US" sz="3200" b="1">
                  <a:solidFill>
                    <a:srgbClr val="FFFFFF"/>
                  </a:solidFill>
                  <a:latin typeface="Open Sans"/>
                  <a:ea typeface="Open Sans"/>
                  <a:cs typeface="Open Sans"/>
                  <a:sym typeface="Open Sans"/>
                </a:rPr>
                <a:t>2.8</a:t>
              </a:r>
              <a:r>
                <a:rPr lang="en-US" sz="3200" b="1" i="0"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a:t>
              </a:r>
              <a:endParaRPr sz="1400" b="0" i="0" u="none" strike="noStrike" cap="non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endParaRPr>
            </a:p>
            <a:p>
              <a:pPr marL="0" marR="0" lvl="0" indent="0" algn="ctr" rtl="0">
                <a:lnSpc>
                  <a:spcPct val="100000"/>
                </a:lnSpc>
                <a:spcBef>
                  <a:spcPts val="0"/>
                </a:spcBef>
                <a:spcAft>
                  <a:spcPts val="0"/>
                </a:spcAft>
                <a:buClr>
                  <a:srgbClr val="000000"/>
                </a:buClr>
                <a:buSzPts val="1200"/>
                <a:buFont typeface="Arial"/>
                <a:buNone/>
              </a:pPr>
              <a:r>
                <a:rPr lang="en-US"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Improvement in</a:t>
              </a:r>
              <a:endParaRPr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endParaRPr>
            </a:p>
            <a:p>
              <a:pPr marL="0" marR="0" lvl="0" indent="0" algn="ctr" rtl="0">
                <a:lnSpc>
                  <a:spcPct val="100000"/>
                </a:lnSpc>
                <a:spcBef>
                  <a:spcPts val="0"/>
                </a:spcBef>
                <a:spcAft>
                  <a:spcPts val="0"/>
                </a:spcAft>
                <a:buClr>
                  <a:srgbClr val="000000"/>
                </a:buClr>
                <a:buSzPts val="1200"/>
                <a:buFont typeface="Arial"/>
                <a:buNone/>
              </a:pPr>
              <a:r>
                <a:rPr lang="en-US" sz="1200" i="1">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Uptime</a:t>
              </a:r>
              <a:endParaRPr sz="1200" b="0" i="1"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200"/>
                <a:buFont typeface="Arial"/>
                <a:buNone/>
              </a:pPr>
              <a:endParaRPr sz="1200" b="0" i="1" u="none" strike="noStrike" cap="none">
                <a:solidFill>
                  <a:srgbClr val="FFFFFF"/>
                </a:solidFill>
                <a:latin typeface="Open Sans"/>
                <a:ea typeface="Open Sans"/>
                <a:cs typeface="Open Sans"/>
                <a:sym typeface="Open Sans"/>
              </a:endParaRPr>
            </a:p>
          </p:txBody>
        </p:sp>
        <p:grpSp>
          <p:nvGrpSpPr>
            <p:cNvPr id="1024" name="Google Shape;1024;g339670979e6_0_0"/>
            <p:cNvGrpSpPr/>
            <p:nvPr/>
          </p:nvGrpSpPr>
          <p:grpSpPr>
            <a:xfrm>
              <a:off x="9662155" y="1775862"/>
              <a:ext cx="1101900" cy="1024200"/>
              <a:chOff x="11163930" y="2207212"/>
              <a:chExt cx="1101900" cy="1024200"/>
            </a:xfrm>
          </p:grpSpPr>
          <p:sp>
            <p:nvSpPr>
              <p:cNvPr id="1025" name="Google Shape;1025;g339670979e6_0_0"/>
              <p:cNvSpPr/>
              <p:nvPr/>
            </p:nvSpPr>
            <p:spPr>
              <a:xfrm>
                <a:off x="11163930" y="2207212"/>
                <a:ext cx="1101900" cy="1024200"/>
              </a:xfrm>
              <a:prstGeom prst="ellipse">
                <a:avLst/>
              </a:prstGeom>
              <a:solidFill>
                <a:srgbClr val="FFFFFF"/>
              </a:solidFill>
              <a:ln w="2540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026" name="Google Shape;1026;g339670979e6_0_0"/>
              <p:cNvPicPr preferRelativeResize="0"/>
              <p:nvPr/>
            </p:nvPicPr>
            <p:blipFill rotWithShape="1">
              <a:blip r:embed="rId27">
                <a:alphaModFix/>
              </a:blip>
              <a:srcRect/>
              <a:stretch/>
            </p:blipFill>
            <p:spPr>
              <a:xfrm>
                <a:off x="11331848" y="2391050"/>
                <a:ext cx="766075" cy="656524"/>
              </a:xfrm>
              <a:prstGeom prst="rect">
                <a:avLst/>
              </a:prstGeom>
              <a:noFill/>
              <a:ln>
                <a:noFill/>
              </a:ln>
            </p:spPr>
          </p:pic>
        </p:grpSp>
      </p:grpSp>
      <p:sp>
        <p:nvSpPr>
          <p:cNvPr id="1027" name="Google Shape;1027;g339670979e6_0_0"/>
          <p:cNvSpPr/>
          <p:nvPr/>
        </p:nvSpPr>
        <p:spPr>
          <a:xfrm>
            <a:off x="7467588" y="3971450"/>
            <a:ext cx="4041900" cy="2338800"/>
          </a:xfrm>
          <a:prstGeom prst="rect">
            <a:avLst/>
          </a:prstGeom>
          <a:solidFill>
            <a:srgbClr val="F8F8F8"/>
          </a:solidFill>
          <a:ln w="9525" cap="flat" cmpd="sng">
            <a:solidFill>
              <a:srgbClr val="E7E6E6"/>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400" b="1" i="0" u="none" strike="noStrike" cap="none">
              <a:solidFill>
                <a:srgbClr val="FFFFFF"/>
              </a:solidFill>
              <a:latin typeface="Open Sans"/>
              <a:ea typeface="Open Sans"/>
              <a:cs typeface="Open Sans"/>
              <a:sym typeface="Open Sans"/>
            </a:endParaRPr>
          </a:p>
        </p:txBody>
      </p:sp>
      <p:sp>
        <p:nvSpPr>
          <p:cNvPr id="1028" name="Google Shape;1028;g339670979e6_0_0"/>
          <p:cNvSpPr/>
          <p:nvPr/>
        </p:nvSpPr>
        <p:spPr>
          <a:xfrm>
            <a:off x="7466513" y="3963625"/>
            <a:ext cx="4041900" cy="437100"/>
          </a:xfrm>
          <a:prstGeom prst="rect">
            <a:avLst/>
          </a:prstGeom>
          <a:solidFill>
            <a:srgbClr val="0075C9"/>
          </a:solidFill>
          <a:ln>
            <a:noFill/>
          </a:ln>
          <a:effectLst>
            <a:outerShdw blurRad="57150" dist="19050" dir="5400000" algn="bl" rotWithShape="0">
              <a:srgbClr val="000000">
                <a:alpha val="4980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000" b="1" i="0" u="none" strike="noStrike" cap="none">
                <a:solidFill>
                  <a:srgbClr val="FFFFFF"/>
                </a:solidFill>
                <a:latin typeface="Open Sans"/>
                <a:ea typeface="Open Sans"/>
                <a:cs typeface="Open Sans"/>
                <a:sym typeface="Open Sans"/>
              </a:rPr>
              <a:t>Partners</a:t>
            </a:r>
            <a:endParaRPr sz="2000" b="1" i="0" u="none" strike="noStrike" cap="none">
              <a:solidFill>
                <a:srgbClr val="FFFFFF"/>
              </a:solidFill>
              <a:latin typeface="Open Sans"/>
              <a:ea typeface="Open Sans"/>
              <a:cs typeface="Open Sans"/>
              <a:sym typeface="Open Sans"/>
            </a:endParaRPr>
          </a:p>
        </p:txBody>
      </p:sp>
      <p:pic>
        <p:nvPicPr>
          <p:cNvPr id="1029" name="Google Shape;1029;g339670979e6_0_0"/>
          <p:cNvPicPr preferRelativeResize="0"/>
          <p:nvPr/>
        </p:nvPicPr>
        <p:blipFill rotWithShape="1">
          <a:blip r:embed="rId28">
            <a:alphaModFix/>
          </a:blip>
          <a:srcRect/>
          <a:stretch/>
        </p:blipFill>
        <p:spPr>
          <a:xfrm>
            <a:off x="7649934" y="4580611"/>
            <a:ext cx="784705" cy="349587"/>
          </a:xfrm>
          <a:prstGeom prst="rect">
            <a:avLst/>
          </a:prstGeom>
          <a:noFill/>
          <a:ln>
            <a:noFill/>
          </a:ln>
        </p:spPr>
      </p:pic>
      <p:pic>
        <p:nvPicPr>
          <p:cNvPr id="1030" name="Google Shape;1030;g339670979e6_0_0" descr="A picture containing drawing, clock, light&#10;&#10;Description automatically generated"/>
          <p:cNvPicPr preferRelativeResize="0"/>
          <p:nvPr/>
        </p:nvPicPr>
        <p:blipFill rotWithShape="1">
          <a:blip r:embed="rId29">
            <a:alphaModFix/>
          </a:blip>
          <a:srcRect/>
          <a:stretch/>
        </p:blipFill>
        <p:spPr>
          <a:xfrm>
            <a:off x="9431813" y="4582026"/>
            <a:ext cx="1222300" cy="194587"/>
          </a:xfrm>
          <a:prstGeom prst="rect">
            <a:avLst/>
          </a:prstGeom>
          <a:noFill/>
          <a:ln>
            <a:noFill/>
          </a:ln>
        </p:spPr>
      </p:pic>
      <p:pic>
        <p:nvPicPr>
          <p:cNvPr id="1031" name="Google Shape;1031;g339670979e6_0_0"/>
          <p:cNvPicPr preferRelativeResize="0"/>
          <p:nvPr/>
        </p:nvPicPr>
        <p:blipFill rotWithShape="1">
          <a:blip r:embed="rId30">
            <a:alphaModFix/>
          </a:blip>
          <a:srcRect r="3381"/>
          <a:stretch/>
        </p:blipFill>
        <p:spPr>
          <a:xfrm>
            <a:off x="8072491" y="5683107"/>
            <a:ext cx="1350030" cy="465530"/>
          </a:xfrm>
          <a:prstGeom prst="rect">
            <a:avLst/>
          </a:prstGeom>
          <a:noFill/>
          <a:ln>
            <a:noFill/>
          </a:ln>
        </p:spPr>
      </p:pic>
      <p:pic>
        <p:nvPicPr>
          <p:cNvPr id="1032" name="Google Shape;1032;g339670979e6_0_0"/>
          <p:cNvPicPr preferRelativeResize="0"/>
          <p:nvPr/>
        </p:nvPicPr>
        <p:blipFill rotWithShape="1">
          <a:blip r:embed="rId31">
            <a:alphaModFix/>
          </a:blip>
          <a:srcRect/>
          <a:stretch/>
        </p:blipFill>
        <p:spPr>
          <a:xfrm>
            <a:off x="10886888" y="4805500"/>
            <a:ext cx="489436" cy="311309"/>
          </a:xfrm>
          <a:prstGeom prst="rect">
            <a:avLst/>
          </a:prstGeom>
          <a:noFill/>
          <a:ln>
            <a:noFill/>
          </a:ln>
        </p:spPr>
      </p:pic>
      <p:pic>
        <p:nvPicPr>
          <p:cNvPr id="1033" name="Google Shape;1033;g339670979e6_0_0"/>
          <p:cNvPicPr preferRelativeResize="0"/>
          <p:nvPr/>
        </p:nvPicPr>
        <p:blipFill rotWithShape="1">
          <a:blip r:embed="rId32">
            <a:alphaModFix/>
          </a:blip>
          <a:srcRect/>
          <a:stretch/>
        </p:blipFill>
        <p:spPr>
          <a:xfrm>
            <a:off x="7616720" y="4932333"/>
            <a:ext cx="784698" cy="625269"/>
          </a:xfrm>
          <a:prstGeom prst="rect">
            <a:avLst/>
          </a:prstGeom>
          <a:noFill/>
          <a:ln>
            <a:noFill/>
          </a:ln>
        </p:spPr>
      </p:pic>
      <p:pic>
        <p:nvPicPr>
          <p:cNvPr id="1034" name="Google Shape;1034;g339670979e6_0_0"/>
          <p:cNvPicPr preferRelativeResize="0"/>
          <p:nvPr/>
        </p:nvPicPr>
        <p:blipFill rotWithShape="1">
          <a:blip r:embed="rId33">
            <a:alphaModFix/>
          </a:blip>
          <a:srcRect/>
          <a:stretch/>
        </p:blipFill>
        <p:spPr>
          <a:xfrm>
            <a:off x="7605520" y="5629843"/>
            <a:ext cx="437008" cy="437107"/>
          </a:xfrm>
          <a:prstGeom prst="rect">
            <a:avLst/>
          </a:prstGeom>
          <a:noFill/>
          <a:ln>
            <a:noFill/>
          </a:ln>
        </p:spPr>
      </p:pic>
      <p:pic>
        <p:nvPicPr>
          <p:cNvPr id="1035" name="Google Shape;1035;g339670979e6_0_0"/>
          <p:cNvPicPr preferRelativeResize="0"/>
          <p:nvPr/>
        </p:nvPicPr>
        <p:blipFill rotWithShape="1">
          <a:blip r:embed="rId34">
            <a:alphaModFix/>
          </a:blip>
          <a:srcRect/>
          <a:stretch/>
        </p:blipFill>
        <p:spPr>
          <a:xfrm>
            <a:off x="9441884" y="5454502"/>
            <a:ext cx="1107098" cy="465541"/>
          </a:xfrm>
          <a:prstGeom prst="rect">
            <a:avLst/>
          </a:prstGeom>
          <a:noFill/>
          <a:ln>
            <a:noFill/>
          </a:ln>
        </p:spPr>
      </p:pic>
      <p:pic>
        <p:nvPicPr>
          <p:cNvPr id="1036" name="Google Shape;1036;g339670979e6_0_0"/>
          <p:cNvPicPr preferRelativeResize="0"/>
          <p:nvPr/>
        </p:nvPicPr>
        <p:blipFill rotWithShape="1">
          <a:blip r:embed="rId35">
            <a:alphaModFix/>
          </a:blip>
          <a:srcRect/>
          <a:stretch/>
        </p:blipFill>
        <p:spPr>
          <a:xfrm>
            <a:off x="10363684" y="5934638"/>
            <a:ext cx="936450" cy="222458"/>
          </a:xfrm>
          <a:prstGeom prst="rect">
            <a:avLst/>
          </a:prstGeom>
          <a:noFill/>
          <a:ln>
            <a:noFill/>
          </a:ln>
        </p:spPr>
      </p:pic>
      <p:pic>
        <p:nvPicPr>
          <p:cNvPr id="1037" name="Google Shape;1037;g339670979e6_0_0"/>
          <p:cNvPicPr preferRelativeResize="0"/>
          <p:nvPr/>
        </p:nvPicPr>
        <p:blipFill rotWithShape="1">
          <a:blip r:embed="rId36">
            <a:alphaModFix/>
          </a:blip>
          <a:srcRect/>
          <a:stretch/>
        </p:blipFill>
        <p:spPr>
          <a:xfrm>
            <a:off x="8127841" y="3859836"/>
            <a:ext cx="642061" cy="642206"/>
          </a:xfrm>
          <a:prstGeom prst="rect">
            <a:avLst/>
          </a:prstGeom>
          <a:noFill/>
          <a:ln>
            <a:noFill/>
          </a:ln>
        </p:spPr>
      </p:pic>
      <p:pic>
        <p:nvPicPr>
          <p:cNvPr id="1038" name="Google Shape;1038;g339670979e6_0_0"/>
          <p:cNvPicPr preferRelativeResize="0"/>
          <p:nvPr/>
        </p:nvPicPr>
        <p:blipFill rotWithShape="1">
          <a:blip r:embed="rId37">
            <a:alphaModFix/>
          </a:blip>
          <a:srcRect l="26545" t="2647" r="27614"/>
          <a:stretch/>
        </p:blipFill>
        <p:spPr>
          <a:xfrm>
            <a:off x="10750049" y="5265810"/>
            <a:ext cx="489425" cy="519841"/>
          </a:xfrm>
          <a:prstGeom prst="rect">
            <a:avLst/>
          </a:prstGeom>
          <a:noFill/>
          <a:ln>
            <a:noFill/>
          </a:ln>
        </p:spPr>
      </p:pic>
      <p:pic>
        <p:nvPicPr>
          <p:cNvPr id="1039" name="Google Shape;1039;g339670979e6_0_0"/>
          <p:cNvPicPr preferRelativeResize="0"/>
          <p:nvPr/>
        </p:nvPicPr>
        <p:blipFill rotWithShape="1">
          <a:blip r:embed="rId38">
            <a:alphaModFix/>
          </a:blip>
          <a:srcRect l="12195"/>
          <a:stretch/>
        </p:blipFill>
        <p:spPr>
          <a:xfrm>
            <a:off x="8612437" y="4392785"/>
            <a:ext cx="801547" cy="674490"/>
          </a:xfrm>
          <a:prstGeom prst="rect">
            <a:avLst/>
          </a:prstGeom>
          <a:noFill/>
          <a:ln>
            <a:noFill/>
          </a:ln>
        </p:spPr>
      </p:pic>
      <p:pic>
        <p:nvPicPr>
          <p:cNvPr id="1040" name="Google Shape;1040;g339670979e6_0_0"/>
          <p:cNvPicPr preferRelativeResize="0"/>
          <p:nvPr/>
        </p:nvPicPr>
        <p:blipFill>
          <a:blip r:embed="rId39">
            <a:alphaModFix/>
          </a:blip>
          <a:stretch>
            <a:fillRect/>
          </a:stretch>
        </p:blipFill>
        <p:spPr>
          <a:xfrm>
            <a:off x="9399226" y="4982135"/>
            <a:ext cx="1350026" cy="419239"/>
          </a:xfrm>
          <a:prstGeom prst="rect">
            <a:avLst/>
          </a:prstGeom>
          <a:noFill/>
          <a:ln>
            <a:noFill/>
          </a:ln>
        </p:spPr>
      </p:pic>
      <p:pic>
        <p:nvPicPr>
          <p:cNvPr id="1041" name="Google Shape;1041;g339670979e6_0_0"/>
          <p:cNvPicPr preferRelativeResize="0"/>
          <p:nvPr/>
        </p:nvPicPr>
        <p:blipFill>
          <a:blip r:embed="rId40">
            <a:alphaModFix/>
          </a:blip>
          <a:stretch>
            <a:fillRect/>
          </a:stretch>
        </p:blipFill>
        <p:spPr>
          <a:xfrm>
            <a:off x="8452800" y="5081827"/>
            <a:ext cx="853176" cy="351173"/>
          </a:xfrm>
          <a:prstGeom prst="rect">
            <a:avLst/>
          </a:prstGeom>
          <a:noFill/>
          <a:ln>
            <a:noFill/>
          </a:ln>
        </p:spPr>
      </p:pic>
      <p:sp>
        <p:nvSpPr>
          <p:cNvPr id="1042" name="Google Shape;1042;g339670979e6_0_0"/>
          <p:cNvSpPr/>
          <p:nvPr/>
        </p:nvSpPr>
        <p:spPr>
          <a:xfrm>
            <a:off x="6000750" y="2366750"/>
            <a:ext cx="251700" cy="2142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32d5174dff0_0_48"/>
          <p:cNvSpPr txBox="1"/>
          <p:nvPr/>
        </p:nvSpPr>
        <p:spPr>
          <a:xfrm>
            <a:off x="5409967" y="1821957"/>
            <a:ext cx="11103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i="1" u="none" strike="noStrike" cap="none">
                <a:solidFill>
                  <a:srgbClr val="000000"/>
                </a:solidFill>
              </a:rPr>
              <a:t>MRO Platform</a:t>
            </a:r>
            <a:endParaRPr sz="1100" i="1" u="none" strike="noStrike" cap="none">
              <a:solidFill>
                <a:srgbClr val="000000"/>
              </a:solidFill>
            </a:endParaRPr>
          </a:p>
        </p:txBody>
      </p:sp>
      <p:cxnSp>
        <p:nvCxnSpPr>
          <p:cNvPr id="571" name="Google Shape;571;g32d5174dff0_0_48"/>
          <p:cNvCxnSpPr>
            <a:endCxn id="570" idx="1"/>
          </p:cNvCxnSpPr>
          <p:nvPr/>
        </p:nvCxnSpPr>
        <p:spPr>
          <a:xfrm rot="10800000" flipH="1">
            <a:off x="4812367" y="1998957"/>
            <a:ext cx="597600" cy="1200"/>
          </a:xfrm>
          <a:prstGeom prst="straightConnector1">
            <a:avLst/>
          </a:prstGeom>
          <a:noFill/>
          <a:ln w="9525" cap="flat" cmpd="sng">
            <a:solidFill>
              <a:srgbClr val="000000"/>
            </a:solidFill>
            <a:prstDash val="solid"/>
            <a:round/>
            <a:headEnd type="none" w="sm" len="sm"/>
            <a:tailEnd type="none" w="sm" len="sm"/>
          </a:ln>
        </p:spPr>
      </p:cxnSp>
      <p:cxnSp>
        <p:nvCxnSpPr>
          <p:cNvPr id="572" name="Google Shape;572;g32d5174dff0_0_48"/>
          <p:cNvCxnSpPr/>
          <p:nvPr/>
        </p:nvCxnSpPr>
        <p:spPr>
          <a:xfrm rot="10800000" flipH="1">
            <a:off x="6498511" y="1990099"/>
            <a:ext cx="597600" cy="1200"/>
          </a:xfrm>
          <a:prstGeom prst="straightConnector1">
            <a:avLst/>
          </a:prstGeom>
          <a:noFill/>
          <a:ln w="9525" cap="flat" cmpd="sng">
            <a:solidFill>
              <a:srgbClr val="000000"/>
            </a:solidFill>
            <a:prstDash val="solid"/>
            <a:round/>
            <a:headEnd type="none" w="sm" len="sm"/>
            <a:tailEnd type="none" w="sm" len="sm"/>
          </a:ln>
        </p:spPr>
      </p:cxnSp>
      <p:sp>
        <p:nvSpPr>
          <p:cNvPr id="573" name="Google Shape;573;g32d5174dff0_0_48"/>
          <p:cNvSpPr txBox="1"/>
          <p:nvPr/>
        </p:nvSpPr>
        <p:spPr>
          <a:xfrm>
            <a:off x="1440746" y="2179841"/>
            <a:ext cx="2228700" cy="825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300" b="1" i="0" u="none" strike="noStrike" cap="none">
                <a:solidFill>
                  <a:srgbClr val="000000"/>
                </a:solidFill>
              </a:rPr>
              <a:t>We Ingest </a:t>
            </a:r>
            <a:endParaRPr sz="2300" b="1" i="0" u="none" strike="noStrike" cap="none">
              <a:solidFill>
                <a:srgbClr val="000000"/>
              </a:solidFill>
            </a:endParaRPr>
          </a:p>
          <a:p>
            <a:pPr marL="0" marR="0" lvl="0" indent="0" algn="ctr" rtl="0">
              <a:lnSpc>
                <a:spcPct val="100000"/>
              </a:lnSpc>
              <a:spcBef>
                <a:spcPts val="0"/>
              </a:spcBef>
              <a:spcAft>
                <a:spcPts val="0"/>
              </a:spcAft>
              <a:buClr>
                <a:srgbClr val="000000"/>
              </a:buClr>
              <a:buSzPts val="1500"/>
              <a:buFont typeface="Arial"/>
              <a:buNone/>
            </a:pPr>
            <a:r>
              <a:rPr lang="en-US" sz="2300" b="1" i="0" u="none" strike="noStrike" cap="none">
                <a:solidFill>
                  <a:srgbClr val="ED7D31"/>
                </a:solidFill>
              </a:rPr>
              <a:t>Data Sources </a:t>
            </a:r>
            <a:endParaRPr sz="2300" b="1" i="0" u="none" strike="noStrike" cap="none">
              <a:solidFill>
                <a:srgbClr val="ED7D31"/>
              </a:solidFill>
            </a:endParaRPr>
          </a:p>
        </p:txBody>
      </p:sp>
      <p:sp>
        <p:nvSpPr>
          <p:cNvPr id="574" name="Google Shape;574;g32d5174dff0_0_48"/>
          <p:cNvSpPr txBox="1"/>
          <p:nvPr/>
        </p:nvSpPr>
        <p:spPr>
          <a:xfrm>
            <a:off x="1238067" y="3115999"/>
            <a:ext cx="2634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i="1" u="none" strike="noStrike" cap="none">
                <a:solidFill>
                  <a:srgbClr val="000000"/>
                </a:solidFill>
              </a:rPr>
              <a:t>Material Flows, Consumption, Purchase Orders, Inventory Stocking Policies, Locations, BOMs, Lead Times (data as is)</a:t>
            </a:r>
            <a:endParaRPr sz="1200" i="1" u="none" strike="noStrike" cap="none">
              <a:solidFill>
                <a:srgbClr val="000000"/>
              </a:solidFill>
            </a:endParaRPr>
          </a:p>
        </p:txBody>
      </p:sp>
      <p:pic>
        <p:nvPicPr>
          <p:cNvPr id="575" name="Google Shape;575;g32d5174dff0_0_48"/>
          <p:cNvPicPr preferRelativeResize="0"/>
          <p:nvPr/>
        </p:nvPicPr>
        <p:blipFill rotWithShape="1">
          <a:blip r:embed="rId3">
            <a:alphaModFix/>
          </a:blip>
          <a:srcRect/>
          <a:stretch/>
        </p:blipFill>
        <p:spPr>
          <a:xfrm>
            <a:off x="5044313" y="1402057"/>
            <a:ext cx="1841702" cy="441166"/>
          </a:xfrm>
          <a:prstGeom prst="rect">
            <a:avLst/>
          </a:prstGeom>
          <a:noFill/>
          <a:ln>
            <a:noFill/>
          </a:ln>
        </p:spPr>
      </p:pic>
      <p:grpSp>
        <p:nvGrpSpPr>
          <p:cNvPr id="576" name="Google Shape;576;g32d5174dff0_0_48"/>
          <p:cNvGrpSpPr/>
          <p:nvPr/>
        </p:nvGrpSpPr>
        <p:grpSpPr>
          <a:xfrm>
            <a:off x="4473801" y="2217722"/>
            <a:ext cx="3160976" cy="2093699"/>
            <a:chOff x="4201038" y="2382972"/>
            <a:chExt cx="3160976" cy="2093699"/>
          </a:xfrm>
        </p:grpSpPr>
        <p:pic>
          <p:nvPicPr>
            <p:cNvPr id="577" name="Google Shape;577;g32d5174dff0_0_48"/>
            <p:cNvPicPr preferRelativeResize="0"/>
            <p:nvPr/>
          </p:nvPicPr>
          <p:blipFill rotWithShape="1">
            <a:blip r:embed="rId4">
              <a:alphaModFix/>
            </a:blip>
            <a:srcRect/>
            <a:stretch/>
          </p:blipFill>
          <p:spPr>
            <a:xfrm>
              <a:off x="4201038" y="2382972"/>
              <a:ext cx="3160976" cy="2093699"/>
            </a:xfrm>
            <a:prstGeom prst="rect">
              <a:avLst/>
            </a:prstGeom>
            <a:noFill/>
            <a:ln>
              <a:noFill/>
            </a:ln>
          </p:spPr>
        </p:pic>
        <p:pic>
          <p:nvPicPr>
            <p:cNvPr id="578" name="Google Shape;578;g32d5174dff0_0_48"/>
            <p:cNvPicPr preferRelativeResize="0"/>
            <p:nvPr/>
          </p:nvPicPr>
          <p:blipFill rotWithShape="1">
            <a:blip r:embed="rId5">
              <a:alphaModFix/>
            </a:blip>
            <a:srcRect t="18577" r="-1615" b="3692"/>
            <a:stretch/>
          </p:blipFill>
          <p:spPr>
            <a:xfrm>
              <a:off x="4560695" y="2619947"/>
              <a:ext cx="2492942" cy="1629773"/>
            </a:xfrm>
            <a:prstGeom prst="rect">
              <a:avLst/>
            </a:prstGeom>
            <a:noFill/>
            <a:ln>
              <a:noFill/>
            </a:ln>
          </p:spPr>
        </p:pic>
      </p:grpSp>
      <p:pic>
        <p:nvPicPr>
          <p:cNvPr id="579" name="Google Shape;579;g32d5174dff0_0_48"/>
          <p:cNvPicPr preferRelativeResize="0"/>
          <p:nvPr/>
        </p:nvPicPr>
        <p:blipFill rotWithShape="1">
          <a:blip r:embed="rId6">
            <a:alphaModFix/>
          </a:blip>
          <a:srcRect/>
          <a:stretch/>
        </p:blipFill>
        <p:spPr>
          <a:xfrm>
            <a:off x="3920039" y="2841547"/>
            <a:ext cx="505800" cy="505800"/>
          </a:xfrm>
          <a:prstGeom prst="rect">
            <a:avLst/>
          </a:prstGeom>
          <a:noFill/>
          <a:ln>
            <a:noFill/>
          </a:ln>
        </p:spPr>
      </p:pic>
      <p:cxnSp>
        <p:nvCxnSpPr>
          <p:cNvPr id="580" name="Google Shape;580;g32d5174dff0_0_48"/>
          <p:cNvCxnSpPr/>
          <p:nvPr/>
        </p:nvCxnSpPr>
        <p:spPr>
          <a:xfrm rot="10800000" flipH="1">
            <a:off x="1907362" y="3055736"/>
            <a:ext cx="1295700" cy="9600"/>
          </a:xfrm>
          <a:prstGeom prst="straightConnector1">
            <a:avLst/>
          </a:prstGeom>
          <a:noFill/>
          <a:ln w="9525" cap="flat" cmpd="sng">
            <a:solidFill>
              <a:srgbClr val="44546A"/>
            </a:solidFill>
            <a:prstDash val="solid"/>
            <a:round/>
            <a:headEnd type="none" w="sm" len="sm"/>
            <a:tailEnd type="none" w="sm" len="sm"/>
          </a:ln>
        </p:spPr>
      </p:cxnSp>
      <p:sp>
        <p:nvSpPr>
          <p:cNvPr id="581" name="Google Shape;581;g32d5174dff0_0_48"/>
          <p:cNvSpPr txBox="1"/>
          <p:nvPr/>
        </p:nvSpPr>
        <p:spPr>
          <a:xfrm>
            <a:off x="8236650" y="2217524"/>
            <a:ext cx="2634000" cy="825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300" b="1" i="0" u="none" strike="noStrike" cap="none">
                <a:solidFill>
                  <a:srgbClr val="000000"/>
                </a:solidFill>
              </a:rPr>
              <a:t>We Deliver </a:t>
            </a:r>
            <a:endParaRPr sz="2300" b="1" i="0" u="none" strike="noStrike" cap="none">
              <a:solidFill>
                <a:srgbClr val="000000"/>
              </a:solidFill>
            </a:endParaRPr>
          </a:p>
          <a:p>
            <a:pPr marL="0" marR="0" lvl="0" indent="0" algn="ctr" rtl="0">
              <a:lnSpc>
                <a:spcPct val="100000"/>
              </a:lnSpc>
              <a:spcBef>
                <a:spcPts val="0"/>
              </a:spcBef>
              <a:spcAft>
                <a:spcPts val="0"/>
              </a:spcAft>
              <a:buClr>
                <a:srgbClr val="000000"/>
              </a:buClr>
              <a:buSzPts val="1500"/>
              <a:buFont typeface="Arial"/>
              <a:buNone/>
            </a:pPr>
            <a:r>
              <a:rPr lang="en-US" sz="2300" b="1" i="0" u="none" strike="noStrike" cap="none">
                <a:solidFill>
                  <a:srgbClr val="ED7D31"/>
                </a:solidFill>
              </a:rPr>
              <a:t>Business Results </a:t>
            </a:r>
            <a:endParaRPr sz="2300" b="1" i="0" u="none" strike="noStrike" cap="none">
              <a:solidFill>
                <a:srgbClr val="ED7D31"/>
              </a:solidFill>
            </a:endParaRPr>
          </a:p>
        </p:txBody>
      </p:sp>
      <p:sp>
        <p:nvSpPr>
          <p:cNvPr id="582" name="Google Shape;582;g32d5174dff0_0_48"/>
          <p:cNvSpPr txBox="1"/>
          <p:nvPr/>
        </p:nvSpPr>
        <p:spPr>
          <a:xfrm>
            <a:off x="8153438" y="3153649"/>
            <a:ext cx="2800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i="1" u="none" strike="noStrike" cap="none">
                <a:solidFill>
                  <a:srgbClr val="000000"/>
                </a:solidFill>
              </a:rPr>
              <a:t>Working Cap Reduction Without Increasing Risk, Improved Service Levels, Material Visibility, Reduced Unplanned Asset Downtime, Material Criticality, Ops/Procurement Alignment</a:t>
            </a:r>
            <a:endParaRPr sz="1500" i="1" u="none" strike="noStrike" cap="none">
              <a:solidFill>
                <a:srgbClr val="000000"/>
              </a:solidFill>
            </a:endParaRPr>
          </a:p>
        </p:txBody>
      </p:sp>
      <p:cxnSp>
        <p:nvCxnSpPr>
          <p:cNvPr id="583" name="Google Shape;583;g32d5174dff0_0_48"/>
          <p:cNvCxnSpPr/>
          <p:nvPr/>
        </p:nvCxnSpPr>
        <p:spPr>
          <a:xfrm rot="10800000" flipH="1">
            <a:off x="8905838" y="3093387"/>
            <a:ext cx="1295700" cy="9600"/>
          </a:xfrm>
          <a:prstGeom prst="straightConnector1">
            <a:avLst/>
          </a:prstGeom>
          <a:noFill/>
          <a:ln w="9525" cap="flat" cmpd="sng">
            <a:solidFill>
              <a:srgbClr val="44546A"/>
            </a:solidFill>
            <a:prstDash val="solid"/>
            <a:round/>
            <a:headEnd type="none" w="sm" len="sm"/>
            <a:tailEnd type="none" w="sm" len="sm"/>
          </a:ln>
        </p:spPr>
      </p:cxnSp>
      <p:pic>
        <p:nvPicPr>
          <p:cNvPr id="584" name="Google Shape;584;g32d5174dff0_0_48"/>
          <p:cNvPicPr preferRelativeResize="0"/>
          <p:nvPr/>
        </p:nvPicPr>
        <p:blipFill rotWithShape="1">
          <a:blip r:embed="rId6">
            <a:alphaModFix/>
          </a:blip>
          <a:srcRect/>
          <a:stretch/>
        </p:blipFill>
        <p:spPr>
          <a:xfrm>
            <a:off x="7653827" y="2841547"/>
            <a:ext cx="505800" cy="505800"/>
          </a:xfrm>
          <a:prstGeom prst="rect">
            <a:avLst/>
          </a:prstGeom>
          <a:noFill/>
          <a:ln>
            <a:noFill/>
          </a:ln>
        </p:spPr>
      </p:pic>
      <p:sp>
        <p:nvSpPr>
          <p:cNvPr id="585" name="Google Shape;585;g32d5174dff0_0_48"/>
          <p:cNvSpPr/>
          <p:nvPr/>
        </p:nvSpPr>
        <p:spPr>
          <a:xfrm>
            <a:off x="-6449" y="5252400"/>
            <a:ext cx="12204900" cy="1605600"/>
          </a:xfrm>
          <a:prstGeom prst="rect">
            <a:avLst/>
          </a:prstGeom>
          <a:solidFill>
            <a:srgbClr val="0032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venir"/>
              <a:ea typeface="Avenir"/>
              <a:cs typeface="Avenir"/>
              <a:sym typeface="Avenir"/>
            </a:endParaRPr>
          </a:p>
        </p:txBody>
      </p:sp>
      <p:sp>
        <p:nvSpPr>
          <p:cNvPr id="586" name="Google Shape;586;g32d5174dff0_0_48"/>
          <p:cNvSpPr txBox="1"/>
          <p:nvPr/>
        </p:nvSpPr>
        <p:spPr>
          <a:xfrm>
            <a:off x="5126549" y="4851112"/>
            <a:ext cx="20151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a:solidFill>
                  <a:srgbClr val="003251"/>
                </a:solidFill>
              </a:rPr>
              <a:t>USE CASES</a:t>
            </a:r>
            <a:endParaRPr sz="1500" i="0" u="none" strike="noStrike" cap="none">
              <a:solidFill>
                <a:srgbClr val="003251"/>
              </a:solidFill>
            </a:endParaRPr>
          </a:p>
        </p:txBody>
      </p:sp>
      <p:cxnSp>
        <p:nvCxnSpPr>
          <p:cNvPr id="587" name="Google Shape;587;g32d5174dff0_0_48"/>
          <p:cNvCxnSpPr/>
          <p:nvPr/>
        </p:nvCxnSpPr>
        <p:spPr>
          <a:xfrm>
            <a:off x="3209849" y="5011462"/>
            <a:ext cx="2145300" cy="9300"/>
          </a:xfrm>
          <a:prstGeom prst="straightConnector1">
            <a:avLst/>
          </a:prstGeom>
          <a:noFill/>
          <a:ln w="9525" cap="flat" cmpd="sng">
            <a:solidFill>
              <a:srgbClr val="003251"/>
            </a:solidFill>
            <a:prstDash val="solid"/>
            <a:round/>
            <a:headEnd type="none" w="sm" len="sm"/>
            <a:tailEnd type="none" w="sm" len="sm"/>
          </a:ln>
        </p:spPr>
      </p:cxnSp>
      <p:cxnSp>
        <p:nvCxnSpPr>
          <p:cNvPr id="588" name="Google Shape;588;g32d5174dff0_0_48"/>
          <p:cNvCxnSpPr/>
          <p:nvPr/>
        </p:nvCxnSpPr>
        <p:spPr>
          <a:xfrm>
            <a:off x="6836875" y="5015962"/>
            <a:ext cx="2145300" cy="9300"/>
          </a:xfrm>
          <a:prstGeom prst="straightConnector1">
            <a:avLst/>
          </a:prstGeom>
          <a:noFill/>
          <a:ln w="9525" cap="flat" cmpd="sng">
            <a:solidFill>
              <a:srgbClr val="003251"/>
            </a:solidFill>
            <a:prstDash val="solid"/>
            <a:round/>
            <a:headEnd type="none" w="sm" len="sm"/>
            <a:tailEnd type="none" w="sm" len="sm"/>
          </a:ln>
        </p:spPr>
      </p:cxnSp>
      <p:pic>
        <p:nvPicPr>
          <p:cNvPr id="589" name="Google Shape;589;g32d5174dff0_0_48"/>
          <p:cNvPicPr preferRelativeResize="0"/>
          <p:nvPr/>
        </p:nvPicPr>
        <p:blipFill rotWithShape="1">
          <a:blip r:embed="rId7">
            <a:alphaModFix/>
          </a:blip>
          <a:srcRect/>
          <a:stretch/>
        </p:blipFill>
        <p:spPr>
          <a:xfrm>
            <a:off x="977475" y="5531266"/>
            <a:ext cx="422600" cy="455432"/>
          </a:xfrm>
          <a:prstGeom prst="rect">
            <a:avLst/>
          </a:prstGeom>
          <a:noFill/>
          <a:ln>
            <a:noFill/>
          </a:ln>
        </p:spPr>
      </p:pic>
      <p:pic>
        <p:nvPicPr>
          <p:cNvPr id="590" name="Google Shape;590;g32d5174dff0_0_48"/>
          <p:cNvPicPr preferRelativeResize="0"/>
          <p:nvPr/>
        </p:nvPicPr>
        <p:blipFill rotWithShape="1">
          <a:blip r:embed="rId8">
            <a:alphaModFix/>
          </a:blip>
          <a:srcRect/>
          <a:stretch/>
        </p:blipFill>
        <p:spPr>
          <a:xfrm>
            <a:off x="7482284" y="5487820"/>
            <a:ext cx="489543" cy="542329"/>
          </a:xfrm>
          <a:prstGeom prst="rect">
            <a:avLst/>
          </a:prstGeom>
          <a:noFill/>
          <a:ln>
            <a:noFill/>
          </a:ln>
        </p:spPr>
      </p:pic>
      <p:sp>
        <p:nvSpPr>
          <p:cNvPr id="591" name="Google Shape;591;g32d5174dff0_0_48"/>
          <p:cNvSpPr/>
          <p:nvPr/>
        </p:nvSpPr>
        <p:spPr>
          <a:xfrm>
            <a:off x="5966356" y="5545418"/>
            <a:ext cx="259272" cy="296125"/>
          </a:xfrm>
          <a:custGeom>
            <a:avLst/>
            <a:gdLst/>
            <a:ahLst/>
            <a:cxnLst/>
            <a:rect l="l" t="t" r="r" b="b"/>
            <a:pathLst>
              <a:path w="2048" h="2048" extrusionOk="0">
                <a:moveTo>
                  <a:pt x="1763" y="50"/>
                </a:moveTo>
                <a:cubicBezTo>
                  <a:pt x="1779" y="381"/>
                  <a:pt x="1779" y="381"/>
                  <a:pt x="1779" y="381"/>
                </a:cubicBezTo>
                <a:cubicBezTo>
                  <a:pt x="1590" y="159"/>
                  <a:pt x="1314" y="32"/>
                  <a:pt x="1023" y="32"/>
                </a:cubicBezTo>
                <a:cubicBezTo>
                  <a:pt x="539" y="32"/>
                  <a:pt x="136" y="380"/>
                  <a:pt x="49" y="839"/>
                </a:cubicBezTo>
                <a:cubicBezTo>
                  <a:pt x="44" y="865"/>
                  <a:pt x="62" y="890"/>
                  <a:pt x="88" y="895"/>
                </a:cubicBezTo>
                <a:cubicBezTo>
                  <a:pt x="91" y="896"/>
                  <a:pt x="93" y="896"/>
                  <a:pt x="96" y="896"/>
                </a:cubicBezTo>
                <a:cubicBezTo>
                  <a:pt x="293" y="896"/>
                  <a:pt x="293" y="896"/>
                  <a:pt x="293" y="896"/>
                </a:cubicBezTo>
                <a:cubicBezTo>
                  <a:pt x="315" y="896"/>
                  <a:pt x="334" y="881"/>
                  <a:pt x="339" y="859"/>
                </a:cubicBezTo>
                <a:cubicBezTo>
                  <a:pt x="430" y="481"/>
                  <a:pt x="810" y="249"/>
                  <a:pt x="1188" y="340"/>
                </a:cubicBezTo>
                <a:cubicBezTo>
                  <a:pt x="1359" y="381"/>
                  <a:pt x="1509" y="485"/>
                  <a:pt x="1607" y="631"/>
                </a:cubicBezTo>
                <a:cubicBezTo>
                  <a:pt x="1201" y="612"/>
                  <a:pt x="1201" y="612"/>
                  <a:pt x="1201" y="612"/>
                </a:cubicBezTo>
                <a:cubicBezTo>
                  <a:pt x="1175" y="611"/>
                  <a:pt x="1152" y="631"/>
                  <a:pt x="1151" y="657"/>
                </a:cubicBezTo>
                <a:cubicBezTo>
                  <a:pt x="1151" y="658"/>
                  <a:pt x="1151" y="659"/>
                  <a:pt x="1151" y="660"/>
                </a:cubicBezTo>
                <a:cubicBezTo>
                  <a:pt x="1151" y="849"/>
                  <a:pt x="1151" y="849"/>
                  <a:pt x="1151" y="849"/>
                </a:cubicBezTo>
                <a:cubicBezTo>
                  <a:pt x="1151" y="876"/>
                  <a:pt x="1173" y="897"/>
                  <a:pt x="1199" y="897"/>
                </a:cubicBezTo>
                <a:cubicBezTo>
                  <a:pt x="2000" y="897"/>
                  <a:pt x="2000" y="897"/>
                  <a:pt x="2000" y="897"/>
                </a:cubicBezTo>
                <a:cubicBezTo>
                  <a:pt x="2027" y="897"/>
                  <a:pt x="2048" y="876"/>
                  <a:pt x="2048" y="849"/>
                </a:cubicBezTo>
                <a:cubicBezTo>
                  <a:pt x="2048" y="48"/>
                  <a:pt x="2048" y="48"/>
                  <a:pt x="2048" y="48"/>
                </a:cubicBezTo>
                <a:cubicBezTo>
                  <a:pt x="2048" y="21"/>
                  <a:pt x="2027" y="0"/>
                  <a:pt x="2000" y="0"/>
                </a:cubicBezTo>
                <a:cubicBezTo>
                  <a:pt x="1811" y="0"/>
                  <a:pt x="1811" y="0"/>
                  <a:pt x="1811" y="0"/>
                </a:cubicBezTo>
                <a:cubicBezTo>
                  <a:pt x="1784" y="0"/>
                  <a:pt x="1763" y="22"/>
                  <a:pt x="1763" y="48"/>
                </a:cubicBezTo>
                <a:cubicBezTo>
                  <a:pt x="1763" y="49"/>
                  <a:pt x="1763" y="50"/>
                  <a:pt x="1763" y="50"/>
                </a:cubicBezTo>
                <a:close/>
                <a:moveTo>
                  <a:pt x="1023" y="1728"/>
                </a:moveTo>
                <a:cubicBezTo>
                  <a:pt x="789" y="1728"/>
                  <a:pt x="570" y="1611"/>
                  <a:pt x="439" y="1417"/>
                </a:cubicBezTo>
                <a:cubicBezTo>
                  <a:pt x="847" y="1436"/>
                  <a:pt x="847" y="1436"/>
                  <a:pt x="847" y="1436"/>
                </a:cubicBezTo>
                <a:cubicBezTo>
                  <a:pt x="873" y="1438"/>
                  <a:pt x="895" y="1417"/>
                  <a:pt x="897" y="1391"/>
                </a:cubicBezTo>
                <a:cubicBezTo>
                  <a:pt x="897" y="1390"/>
                  <a:pt x="897" y="1389"/>
                  <a:pt x="897" y="1388"/>
                </a:cubicBezTo>
                <a:cubicBezTo>
                  <a:pt x="897" y="1199"/>
                  <a:pt x="897" y="1199"/>
                  <a:pt x="897" y="1199"/>
                </a:cubicBezTo>
                <a:cubicBezTo>
                  <a:pt x="897" y="1172"/>
                  <a:pt x="875" y="1151"/>
                  <a:pt x="849" y="1151"/>
                </a:cubicBezTo>
                <a:cubicBezTo>
                  <a:pt x="48" y="1151"/>
                  <a:pt x="48" y="1151"/>
                  <a:pt x="48" y="1151"/>
                </a:cubicBezTo>
                <a:cubicBezTo>
                  <a:pt x="21" y="1151"/>
                  <a:pt x="0" y="1172"/>
                  <a:pt x="0" y="1199"/>
                </a:cubicBezTo>
                <a:cubicBezTo>
                  <a:pt x="0" y="2000"/>
                  <a:pt x="0" y="2000"/>
                  <a:pt x="0" y="2000"/>
                </a:cubicBezTo>
                <a:cubicBezTo>
                  <a:pt x="0" y="2027"/>
                  <a:pt x="21" y="2048"/>
                  <a:pt x="48" y="2048"/>
                </a:cubicBezTo>
                <a:cubicBezTo>
                  <a:pt x="237" y="2048"/>
                  <a:pt x="237" y="2048"/>
                  <a:pt x="237" y="2048"/>
                </a:cubicBezTo>
                <a:cubicBezTo>
                  <a:pt x="264" y="2048"/>
                  <a:pt x="285" y="2027"/>
                  <a:pt x="285" y="2000"/>
                </a:cubicBezTo>
                <a:cubicBezTo>
                  <a:pt x="285" y="1999"/>
                  <a:pt x="285" y="1998"/>
                  <a:pt x="285" y="1998"/>
                </a:cubicBezTo>
                <a:cubicBezTo>
                  <a:pt x="269" y="1667"/>
                  <a:pt x="269" y="1667"/>
                  <a:pt x="269" y="1667"/>
                </a:cubicBezTo>
                <a:cubicBezTo>
                  <a:pt x="457" y="1889"/>
                  <a:pt x="733" y="2016"/>
                  <a:pt x="1023" y="2016"/>
                </a:cubicBezTo>
                <a:cubicBezTo>
                  <a:pt x="1508" y="2016"/>
                  <a:pt x="1911" y="1668"/>
                  <a:pt x="1998" y="1209"/>
                </a:cubicBezTo>
                <a:cubicBezTo>
                  <a:pt x="2002" y="1183"/>
                  <a:pt x="1985" y="1158"/>
                  <a:pt x="1959" y="1153"/>
                </a:cubicBezTo>
                <a:cubicBezTo>
                  <a:pt x="1956" y="1152"/>
                  <a:pt x="1953" y="1152"/>
                  <a:pt x="1950" y="1152"/>
                </a:cubicBezTo>
                <a:cubicBezTo>
                  <a:pt x="1754" y="1152"/>
                  <a:pt x="1754" y="1152"/>
                  <a:pt x="1754" y="1152"/>
                </a:cubicBezTo>
                <a:cubicBezTo>
                  <a:pt x="1732" y="1152"/>
                  <a:pt x="1713" y="1167"/>
                  <a:pt x="1707" y="1189"/>
                </a:cubicBezTo>
                <a:cubicBezTo>
                  <a:pt x="1631" y="1505"/>
                  <a:pt x="1349" y="1728"/>
                  <a:pt x="1023" y="17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Avenir"/>
              <a:ea typeface="Avenir"/>
              <a:cs typeface="Avenir"/>
              <a:sym typeface="Avenir"/>
            </a:endParaRPr>
          </a:p>
        </p:txBody>
      </p:sp>
      <p:pic>
        <p:nvPicPr>
          <p:cNvPr id="592" name="Google Shape;592;g32d5174dff0_0_48" descr="A blue line drawing of hands holding boxes&#10;&#10;Description automatically generated"/>
          <p:cNvPicPr preferRelativeResize="0"/>
          <p:nvPr/>
        </p:nvPicPr>
        <p:blipFill rotWithShape="1">
          <a:blip r:embed="rId9">
            <a:alphaModFix/>
          </a:blip>
          <a:srcRect/>
          <a:stretch/>
        </p:blipFill>
        <p:spPr>
          <a:xfrm>
            <a:off x="4283367" y="5526074"/>
            <a:ext cx="426321" cy="465825"/>
          </a:xfrm>
          <a:prstGeom prst="rect">
            <a:avLst/>
          </a:prstGeom>
          <a:noFill/>
          <a:ln>
            <a:noFill/>
          </a:ln>
          <a:effectLst>
            <a:outerShdw blurRad="57150" dist="19050" dir="5400000" algn="bl" rotWithShape="0">
              <a:srgbClr val="000000">
                <a:alpha val="48240"/>
              </a:srgbClr>
            </a:outerShdw>
          </a:effectLst>
        </p:spPr>
      </p:pic>
      <p:sp>
        <p:nvSpPr>
          <p:cNvPr id="593" name="Google Shape;593;g32d5174dff0_0_48"/>
          <p:cNvSpPr/>
          <p:nvPr/>
        </p:nvSpPr>
        <p:spPr>
          <a:xfrm>
            <a:off x="2660221" y="5590166"/>
            <a:ext cx="258259" cy="337649"/>
          </a:xfrm>
          <a:custGeom>
            <a:avLst/>
            <a:gdLst/>
            <a:ahLst/>
            <a:cxnLst/>
            <a:rect l="l" t="t" r="r" b="b"/>
            <a:pathLst>
              <a:path w="1792" h="2048" extrusionOk="0">
                <a:moveTo>
                  <a:pt x="896" y="2048"/>
                </a:moveTo>
                <a:cubicBezTo>
                  <a:pt x="1037" y="2048"/>
                  <a:pt x="1152" y="1933"/>
                  <a:pt x="1152" y="1792"/>
                </a:cubicBezTo>
                <a:cubicBezTo>
                  <a:pt x="640" y="1792"/>
                  <a:pt x="640" y="1792"/>
                  <a:pt x="640" y="1792"/>
                </a:cubicBezTo>
                <a:cubicBezTo>
                  <a:pt x="640" y="1933"/>
                  <a:pt x="755" y="2048"/>
                  <a:pt x="896" y="2048"/>
                </a:cubicBezTo>
                <a:close/>
                <a:moveTo>
                  <a:pt x="1758" y="1449"/>
                </a:moveTo>
                <a:cubicBezTo>
                  <a:pt x="1680" y="1366"/>
                  <a:pt x="1536" y="1241"/>
                  <a:pt x="1536" y="832"/>
                </a:cubicBezTo>
                <a:cubicBezTo>
                  <a:pt x="1536" y="521"/>
                  <a:pt x="1318" y="272"/>
                  <a:pt x="1024" y="211"/>
                </a:cubicBezTo>
                <a:cubicBezTo>
                  <a:pt x="1024" y="128"/>
                  <a:pt x="1024" y="128"/>
                  <a:pt x="1024" y="128"/>
                </a:cubicBezTo>
                <a:cubicBezTo>
                  <a:pt x="1024" y="57"/>
                  <a:pt x="967" y="0"/>
                  <a:pt x="896" y="0"/>
                </a:cubicBezTo>
                <a:cubicBezTo>
                  <a:pt x="825" y="0"/>
                  <a:pt x="768" y="57"/>
                  <a:pt x="768" y="128"/>
                </a:cubicBezTo>
                <a:cubicBezTo>
                  <a:pt x="768" y="211"/>
                  <a:pt x="768" y="211"/>
                  <a:pt x="768" y="211"/>
                </a:cubicBezTo>
                <a:cubicBezTo>
                  <a:pt x="474" y="272"/>
                  <a:pt x="256" y="521"/>
                  <a:pt x="256" y="832"/>
                </a:cubicBezTo>
                <a:cubicBezTo>
                  <a:pt x="256" y="1241"/>
                  <a:pt x="112" y="1366"/>
                  <a:pt x="34" y="1449"/>
                </a:cubicBezTo>
                <a:cubicBezTo>
                  <a:pt x="10" y="1475"/>
                  <a:pt x="0" y="1506"/>
                  <a:pt x="0" y="1536"/>
                </a:cubicBezTo>
                <a:cubicBezTo>
                  <a:pt x="0" y="1602"/>
                  <a:pt x="52" y="1664"/>
                  <a:pt x="128" y="1664"/>
                </a:cubicBezTo>
                <a:cubicBezTo>
                  <a:pt x="1664" y="1664"/>
                  <a:pt x="1664" y="1664"/>
                  <a:pt x="1664" y="1664"/>
                </a:cubicBezTo>
                <a:cubicBezTo>
                  <a:pt x="1740" y="1664"/>
                  <a:pt x="1792" y="1602"/>
                  <a:pt x="1792" y="1536"/>
                </a:cubicBezTo>
                <a:cubicBezTo>
                  <a:pt x="1792" y="1506"/>
                  <a:pt x="1782" y="1475"/>
                  <a:pt x="1758" y="144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Avenir"/>
              <a:ea typeface="Avenir"/>
              <a:cs typeface="Avenir"/>
              <a:sym typeface="Avenir"/>
            </a:endParaRPr>
          </a:p>
        </p:txBody>
      </p:sp>
      <p:sp>
        <p:nvSpPr>
          <p:cNvPr id="594" name="Google Shape;594;g32d5174dff0_0_48"/>
          <p:cNvSpPr/>
          <p:nvPr/>
        </p:nvSpPr>
        <p:spPr>
          <a:xfrm>
            <a:off x="9228480" y="5606874"/>
            <a:ext cx="304430" cy="304223"/>
          </a:xfrm>
          <a:custGeom>
            <a:avLst/>
            <a:gdLst/>
            <a:ahLst/>
            <a:cxnLst/>
            <a:rect l="l" t="t" r="r" b="b"/>
            <a:pathLst>
              <a:path w="2048" h="1792" extrusionOk="0">
                <a:moveTo>
                  <a:pt x="1280" y="1216"/>
                </a:moveTo>
                <a:cubicBezTo>
                  <a:pt x="1280" y="1251"/>
                  <a:pt x="1251" y="1280"/>
                  <a:pt x="1216" y="1280"/>
                </a:cubicBezTo>
                <a:cubicBezTo>
                  <a:pt x="832" y="1280"/>
                  <a:pt x="832" y="1280"/>
                  <a:pt x="832" y="1280"/>
                </a:cubicBezTo>
                <a:cubicBezTo>
                  <a:pt x="797" y="1280"/>
                  <a:pt x="768" y="1251"/>
                  <a:pt x="768" y="1216"/>
                </a:cubicBezTo>
                <a:cubicBezTo>
                  <a:pt x="768" y="1024"/>
                  <a:pt x="768" y="1024"/>
                  <a:pt x="768" y="1024"/>
                </a:cubicBezTo>
                <a:cubicBezTo>
                  <a:pt x="0" y="1024"/>
                  <a:pt x="0" y="1024"/>
                  <a:pt x="0" y="1024"/>
                </a:cubicBezTo>
                <a:cubicBezTo>
                  <a:pt x="0" y="1600"/>
                  <a:pt x="0" y="1600"/>
                  <a:pt x="0" y="1600"/>
                </a:cubicBezTo>
                <a:cubicBezTo>
                  <a:pt x="0" y="1702"/>
                  <a:pt x="90" y="1792"/>
                  <a:pt x="192" y="1792"/>
                </a:cubicBezTo>
                <a:cubicBezTo>
                  <a:pt x="1856" y="1792"/>
                  <a:pt x="1856" y="1792"/>
                  <a:pt x="1856" y="1792"/>
                </a:cubicBezTo>
                <a:cubicBezTo>
                  <a:pt x="1958" y="1792"/>
                  <a:pt x="2048" y="1702"/>
                  <a:pt x="2048" y="1600"/>
                </a:cubicBezTo>
                <a:cubicBezTo>
                  <a:pt x="2048" y="1024"/>
                  <a:pt x="2048" y="1024"/>
                  <a:pt x="2048" y="1024"/>
                </a:cubicBezTo>
                <a:cubicBezTo>
                  <a:pt x="1280" y="1024"/>
                  <a:pt x="1280" y="1024"/>
                  <a:pt x="1280" y="1024"/>
                </a:cubicBezTo>
                <a:lnTo>
                  <a:pt x="1280" y="1216"/>
                </a:lnTo>
                <a:close/>
                <a:moveTo>
                  <a:pt x="1856" y="384"/>
                </a:moveTo>
                <a:cubicBezTo>
                  <a:pt x="1536" y="384"/>
                  <a:pt x="1536" y="384"/>
                  <a:pt x="1536" y="384"/>
                </a:cubicBezTo>
                <a:cubicBezTo>
                  <a:pt x="1536" y="192"/>
                  <a:pt x="1536" y="192"/>
                  <a:pt x="1536" y="192"/>
                </a:cubicBezTo>
                <a:cubicBezTo>
                  <a:pt x="1536" y="90"/>
                  <a:pt x="1446" y="0"/>
                  <a:pt x="1344" y="0"/>
                </a:cubicBezTo>
                <a:cubicBezTo>
                  <a:pt x="704" y="0"/>
                  <a:pt x="704" y="0"/>
                  <a:pt x="704" y="0"/>
                </a:cubicBezTo>
                <a:cubicBezTo>
                  <a:pt x="602" y="0"/>
                  <a:pt x="512" y="90"/>
                  <a:pt x="512" y="192"/>
                </a:cubicBezTo>
                <a:cubicBezTo>
                  <a:pt x="512" y="384"/>
                  <a:pt x="512" y="384"/>
                  <a:pt x="512" y="384"/>
                </a:cubicBezTo>
                <a:cubicBezTo>
                  <a:pt x="192" y="384"/>
                  <a:pt x="192" y="384"/>
                  <a:pt x="192" y="384"/>
                </a:cubicBezTo>
                <a:cubicBezTo>
                  <a:pt x="90" y="384"/>
                  <a:pt x="0" y="474"/>
                  <a:pt x="0" y="576"/>
                </a:cubicBezTo>
                <a:cubicBezTo>
                  <a:pt x="0" y="896"/>
                  <a:pt x="0" y="896"/>
                  <a:pt x="0" y="896"/>
                </a:cubicBezTo>
                <a:cubicBezTo>
                  <a:pt x="2048" y="896"/>
                  <a:pt x="2048" y="896"/>
                  <a:pt x="2048" y="896"/>
                </a:cubicBezTo>
                <a:cubicBezTo>
                  <a:pt x="2048" y="576"/>
                  <a:pt x="2048" y="576"/>
                  <a:pt x="2048" y="576"/>
                </a:cubicBezTo>
                <a:cubicBezTo>
                  <a:pt x="2048" y="474"/>
                  <a:pt x="1958" y="384"/>
                  <a:pt x="1856" y="384"/>
                </a:cubicBezTo>
                <a:close/>
                <a:moveTo>
                  <a:pt x="1280" y="384"/>
                </a:moveTo>
                <a:cubicBezTo>
                  <a:pt x="768" y="384"/>
                  <a:pt x="768" y="384"/>
                  <a:pt x="768" y="384"/>
                </a:cubicBezTo>
                <a:cubicBezTo>
                  <a:pt x="768" y="256"/>
                  <a:pt x="768" y="256"/>
                  <a:pt x="768" y="256"/>
                </a:cubicBezTo>
                <a:cubicBezTo>
                  <a:pt x="1280" y="256"/>
                  <a:pt x="1280" y="256"/>
                  <a:pt x="1280" y="256"/>
                </a:cubicBezTo>
                <a:lnTo>
                  <a:pt x="1280" y="38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Avenir"/>
              <a:ea typeface="Avenir"/>
              <a:cs typeface="Avenir"/>
              <a:sym typeface="Avenir"/>
            </a:endParaRPr>
          </a:p>
        </p:txBody>
      </p:sp>
      <p:pic>
        <p:nvPicPr>
          <p:cNvPr id="595" name="Google Shape;595;g32d5174dff0_0_48"/>
          <p:cNvPicPr preferRelativeResize="0"/>
          <p:nvPr/>
        </p:nvPicPr>
        <p:blipFill rotWithShape="1">
          <a:blip r:embed="rId10">
            <a:alphaModFix/>
          </a:blip>
          <a:srcRect/>
          <a:stretch/>
        </p:blipFill>
        <p:spPr>
          <a:xfrm>
            <a:off x="10822689" y="5532462"/>
            <a:ext cx="414635" cy="453055"/>
          </a:xfrm>
          <a:prstGeom prst="rect">
            <a:avLst/>
          </a:prstGeom>
          <a:noFill/>
          <a:ln>
            <a:noFill/>
          </a:ln>
        </p:spPr>
      </p:pic>
      <p:graphicFrame>
        <p:nvGraphicFramePr>
          <p:cNvPr id="596" name="Google Shape;596;g32d5174dff0_0_48"/>
          <p:cNvGraphicFramePr/>
          <p:nvPr/>
        </p:nvGraphicFramePr>
        <p:xfrm>
          <a:off x="343663" y="5953400"/>
          <a:ext cx="11504675" cy="721975"/>
        </p:xfrm>
        <a:graphic>
          <a:graphicData uri="http://schemas.openxmlformats.org/drawingml/2006/table">
            <a:tbl>
              <a:tblPr>
                <a:noFill/>
                <a:tableStyleId>{5E26893C-6DBB-4E55-955E-64FF237B1B94}</a:tableStyleId>
              </a:tblPr>
              <a:tblGrid>
                <a:gridCol w="1643525">
                  <a:extLst>
                    <a:ext uri="{9D8B030D-6E8A-4147-A177-3AD203B41FA5}">
                      <a16:colId xmlns:a16="http://schemas.microsoft.com/office/drawing/2014/main" val="20000"/>
                    </a:ext>
                  </a:extLst>
                </a:gridCol>
                <a:gridCol w="1643525">
                  <a:extLst>
                    <a:ext uri="{9D8B030D-6E8A-4147-A177-3AD203B41FA5}">
                      <a16:colId xmlns:a16="http://schemas.microsoft.com/office/drawing/2014/main" val="20001"/>
                    </a:ext>
                  </a:extLst>
                </a:gridCol>
                <a:gridCol w="1643525">
                  <a:extLst>
                    <a:ext uri="{9D8B030D-6E8A-4147-A177-3AD203B41FA5}">
                      <a16:colId xmlns:a16="http://schemas.microsoft.com/office/drawing/2014/main" val="20002"/>
                    </a:ext>
                  </a:extLst>
                </a:gridCol>
                <a:gridCol w="1643525">
                  <a:extLst>
                    <a:ext uri="{9D8B030D-6E8A-4147-A177-3AD203B41FA5}">
                      <a16:colId xmlns:a16="http://schemas.microsoft.com/office/drawing/2014/main" val="20003"/>
                    </a:ext>
                  </a:extLst>
                </a:gridCol>
                <a:gridCol w="1643525">
                  <a:extLst>
                    <a:ext uri="{9D8B030D-6E8A-4147-A177-3AD203B41FA5}">
                      <a16:colId xmlns:a16="http://schemas.microsoft.com/office/drawing/2014/main" val="20004"/>
                    </a:ext>
                  </a:extLst>
                </a:gridCol>
                <a:gridCol w="1643525">
                  <a:extLst>
                    <a:ext uri="{9D8B030D-6E8A-4147-A177-3AD203B41FA5}">
                      <a16:colId xmlns:a16="http://schemas.microsoft.com/office/drawing/2014/main" val="20005"/>
                    </a:ext>
                  </a:extLst>
                </a:gridCol>
                <a:gridCol w="1643525">
                  <a:extLst>
                    <a:ext uri="{9D8B030D-6E8A-4147-A177-3AD203B41FA5}">
                      <a16:colId xmlns:a16="http://schemas.microsoft.com/office/drawing/2014/main" val="20006"/>
                    </a:ext>
                  </a:extLst>
                </a:gridCol>
              </a:tblGrid>
              <a:tr h="72197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Material Search and Discovery</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Item Criticality Recommendations</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Always On Inventory Optimization</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Spare Part Sharing Support</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Drive Organizational Alignment</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Supplier &amp; Category Spend Analysis</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Network </a:t>
                      </a:r>
                      <a:endParaRPr sz="1200"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rgbClr val="FFFFFF"/>
                          </a:solidFill>
                        </a:rPr>
                        <a:t>Modeling</a:t>
                      </a:r>
                      <a:endParaRPr sz="1200" u="none" strike="noStrike" cap="none">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597" name="Google Shape;597;g32d5174dff0_0_48"/>
          <p:cNvPicPr preferRelativeResize="0"/>
          <p:nvPr/>
        </p:nvPicPr>
        <p:blipFill rotWithShape="1">
          <a:blip r:embed="rId11">
            <a:alphaModFix/>
          </a:blip>
          <a:srcRect l="12947" t="15709" r="16837" b="15177"/>
          <a:stretch/>
        </p:blipFill>
        <p:spPr>
          <a:xfrm>
            <a:off x="1157825" y="4006077"/>
            <a:ext cx="567371" cy="505800"/>
          </a:xfrm>
          <a:prstGeom prst="rect">
            <a:avLst/>
          </a:prstGeom>
          <a:noFill/>
          <a:ln>
            <a:noFill/>
          </a:ln>
        </p:spPr>
      </p:pic>
      <p:pic>
        <p:nvPicPr>
          <p:cNvPr id="598" name="Google Shape;598;g32d5174dff0_0_48"/>
          <p:cNvPicPr preferRelativeResize="0"/>
          <p:nvPr/>
        </p:nvPicPr>
        <p:blipFill rotWithShape="1">
          <a:blip r:embed="rId12">
            <a:alphaModFix/>
          </a:blip>
          <a:srcRect/>
          <a:stretch/>
        </p:blipFill>
        <p:spPr>
          <a:xfrm>
            <a:off x="3277678" y="4034746"/>
            <a:ext cx="746797" cy="448460"/>
          </a:xfrm>
          <a:prstGeom prst="rect">
            <a:avLst/>
          </a:prstGeom>
          <a:noFill/>
          <a:ln>
            <a:noFill/>
          </a:ln>
        </p:spPr>
      </p:pic>
      <p:pic>
        <p:nvPicPr>
          <p:cNvPr id="599" name="Google Shape;599;g32d5174dff0_0_48"/>
          <p:cNvPicPr preferRelativeResize="0"/>
          <p:nvPr/>
        </p:nvPicPr>
        <p:blipFill>
          <a:blip r:embed="rId13">
            <a:alphaModFix/>
          </a:blip>
          <a:stretch>
            <a:fillRect/>
          </a:stretch>
        </p:blipFill>
        <p:spPr>
          <a:xfrm>
            <a:off x="1826424" y="4049357"/>
            <a:ext cx="1350026" cy="4192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339670979e6_0_120"/>
          <p:cNvSpPr txBox="1">
            <a:spLocks noGrp="1"/>
          </p:cNvSpPr>
          <p:nvPr>
            <p:ph type="title"/>
          </p:nvPr>
        </p:nvSpPr>
        <p:spPr>
          <a:xfrm>
            <a:off x="838188" y="0"/>
            <a:ext cx="10515600" cy="1325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4300" b="0"/>
              <a:t>System of Record + System of Intelligence</a:t>
            </a:r>
            <a:endParaRPr sz="4300"/>
          </a:p>
        </p:txBody>
      </p:sp>
      <p:graphicFrame>
        <p:nvGraphicFramePr>
          <p:cNvPr id="606" name="Google Shape;606;g339670979e6_0_120"/>
          <p:cNvGraphicFramePr/>
          <p:nvPr/>
        </p:nvGraphicFramePr>
        <p:xfrm>
          <a:off x="954100" y="1503400"/>
          <a:ext cx="10287000" cy="3715616"/>
        </p:xfrm>
        <a:graphic>
          <a:graphicData uri="http://schemas.openxmlformats.org/drawingml/2006/table">
            <a:tbl>
              <a:tblPr>
                <a:noFill/>
                <a:tableStyleId>{737FBA6F-0267-4B63-9AC7-7C527B5B336A}</a:tableStyleId>
              </a:tblPr>
              <a:tblGrid>
                <a:gridCol w="4760125">
                  <a:extLst>
                    <a:ext uri="{9D8B030D-6E8A-4147-A177-3AD203B41FA5}">
                      <a16:colId xmlns:a16="http://schemas.microsoft.com/office/drawing/2014/main" val="20000"/>
                    </a:ext>
                  </a:extLst>
                </a:gridCol>
                <a:gridCol w="55268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2400" b="1"/>
                        <a:t>Hexagon EAM Role</a:t>
                      </a:r>
                      <a:endParaRPr sz="2400" b="1"/>
                    </a:p>
                  </a:txBody>
                  <a:tcPr marL="91425" marR="91425" marT="91425" marB="91425">
                    <a:solidFill>
                      <a:schemeClr val="accent4"/>
                    </a:solidFill>
                  </a:tcPr>
                </a:tc>
                <a:tc>
                  <a:txBody>
                    <a:bodyPr/>
                    <a:lstStyle/>
                    <a:p>
                      <a:pPr marL="0" lvl="0" indent="0" algn="ctr" rtl="0">
                        <a:lnSpc>
                          <a:spcPct val="115000"/>
                        </a:lnSpc>
                        <a:spcBef>
                          <a:spcPts val="0"/>
                        </a:spcBef>
                        <a:spcAft>
                          <a:spcPts val="0"/>
                        </a:spcAft>
                        <a:buNone/>
                      </a:pPr>
                      <a:r>
                        <a:rPr lang="en-US" sz="2400" b="1">
                          <a:solidFill>
                            <a:schemeClr val="accent1"/>
                          </a:solidFill>
                        </a:rPr>
                        <a:t>Verusen’s Complementary Role</a:t>
                      </a:r>
                      <a:endParaRPr sz="2400" b="1">
                        <a:solidFill>
                          <a:schemeClr val="accent1"/>
                        </a:solidFill>
                      </a:endParaRPr>
                    </a:p>
                  </a:txBody>
                  <a:tcPr marL="91425" marR="91425" marT="91425" marB="91425">
                    <a:solidFill>
                      <a:schemeClr val="accent4"/>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1800"/>
                        <a:t>Manages inventory transactions (e.g., receipts, issues, transfers)</a:t>
                      </a:r>
                      <a:endParaRPr sz="1800"/>
                    </a:p>
                  </a:txBody>
                  <a:tcPr marL="91425" marR="91425" marT="91425" marB="91425"/>
                </a:tc>
                <a:tc>
                  <a:txBody>
                    <a:bodyPr/>
                    <a:lstStyle/>
                    <a:p>
                      <a:pPr marL="0" lvl="0" indent="0" algn="ctr" rtl="0">
                        <a:lnSpc>
                          <a:spcPct val="115000"/>
                        </a:lnSpc>
                        <a:spcBef>
                          <a:spcPts val="0"/>
                        </a:spcBef>
                        <a:spcAft>
                          <a:spcPts val="0"/>
                        </a:spcAft>
                        <a:buNone/>
                      </a:pPr>
                      <a:r>
                        <a:rPr lang="en-US" sz="1800">
                          <a:solidFill>
                            <a:schemeClr val="accent1"/>
                          </a:solidFill>
                        </a:rPr>
                        <a:t>Analyzes historical transaction data to identify patterns and optimize inventory policies</a:t>
                      </a:r>
                      <a:endParaRPr sz="1800">
                        <a:solidFill>
                          <a:schemeClr val="accent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1800"/>
                        <a:t>Stores part master data (e.g., ABC classification, min/max levels)</a:t>
                      </a:r>
                      <a:endParaRPr sz="1800"/>
                    </a:p>
                  </a:txBody>
                  <a:tcPr marL="91425" marR="91425" marT="91425" marB="91425"/>
                </a:tc>
                <a:tc>
                  <a:txBody>
                    <a:bodyPr/>
                    <a:lstStyle/>
                    <a:p>
                      <a:pPr marL="0" lvl="0" indent="0" algn="ctr" rtl="0">
                        <a:lnSpc>
                          <a:spcPct val="115000"/>
                        </a:lnSpc>
                        <a:spcBef>
                          <a:spcPts val="0"/>
                        </a:spcBef>
                        <a:spcAft>
                          <a:spcPts val="0"/>
                        </a:spcAft>
                        <a:buNone/>
                      </a:pPr>
                      <a:r>
                        <a:rPr lang="en-US" sz="1800">
                          <a:solidFill>
                            <a:schemeClr val="accent1"/>
                          </a:solidFill>
                        </a:rPr>
                        <a:t>Provides AI-driven recommendations for criticality, stocking levels, duplication, networking, sharing</a:t>
                      </a:r>
                      <a:endParaRPr sz="1800">
                        <a:solidFill>
                          <a:schemeClr val="accent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1800"/>
                        <a:t>Manages purchase orders and procurement workflow</a:t>
                      </a:r>
                      <a:endParaRPr sz="1800"/>
                    </a:p>
                  </a:txBody>
                  <a:tcPr marL="91425" marR="91425" marT="91425" marB="91425"/>
                </a:tc>
                <a:tc>
                  <a:txBody>
                    <a:bodyPr/>
                    <a:lstStyle/>
                    <a:p>
                      <a:pPr marL="0" lvl="0" indent="0" algn="ctr" rtl="0">
                        <a:lnSpc>
                          <a:spcPct val="115000"/>
                        </a:lnSpc>
                        <a:spcBef>
                          <a:spcPts val="0"/>
                        </a:spcBef>
                        <a:spcAft>
                          <a:spcPts val="0"/>
                        </a:spcAft>
                        <a:buNone/>
                      </a:pPr>
                      <a:r>
                        <a:rPr lang="en-US" sz="1800">
                          <a:solidFill>
                            <a:schemeClr val="accent1"/>
                          </a:solidFill>
                        </a:rPr>
                        <a:t>Optimizes procurement decisions by identifying lead time risks, PPV, tail spend, supplier alternatives</a:t>
                      </a:r>
                      <a:endParaRPr sz="1800">
                        <a:solidFill>
                          <a:schemeClr val="accent1"/>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1800"/>
                        <a:t>Relies on manual user input for classification &amp; min/max levels</a:t>
                      </a:r>
                      <a:endParaRPr sz="1800"/>
                    </a:p>
                  </a:txBody>
                  <a:tcPr marL="91425" marR="91425" marT="91425" marB="91425"/>
                </a:tc>
                <a:tc>
                  <a:txBody>
                    <a:bodyPr/>
                    <a:lstStyle/>
                    <a:p>
                      <a:pPr marL="0" lvl="0" indent="0" algn="ctr" rtl="0">
                        <a:lnSpc>
                          <a:spcPct val="115000"/>
                        </a:lnSpc>
                        <a:spcBef>
                          <a:spcPts val="0"/>
                        </a:spcBef>
                        <a:spcAft>
                          <a:spcPts val="0"/>
                        </a:spcAft>
                        <a:buNone/>
                      </a:pPr>
                      <a:r>
                        <a:rPr lang="en-US" sz="1800">
                          <a:solidFill>
                            <a:schemeClr val="accent1"/>
                          </a:solidFill>
                        </a:rPr>
                        <a:t>Recommends, but the user is the ultimate decision-maker to reduce guesswork</a:t>
                      </a:r>
                      <a:endParaRPr sz="1800">
                        <a:solidFill>
                          <a:schemeClr val="accent1"/>
                        </a:solidFill>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32d5174dff0_0_85"/>
          <p:cNvSpPr txBox="1">
            <a:spLocks noGrp="1"/>
          </p:cNvSpPr>
          <p:nvPr>
            <p:ph type="title"/>
          </p:nvPr>
        </p:nvSpPr>
        <p:spPr>
          <a:xfrm>
            <a:off x="646770" y="242351"/>
            <a:ext cx="10890900" cy="13257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800"/>
              <a:buFont typeface="Arial"/>
              <a:buNone/>
            </a:pPr>
            <a:r>
              <a:rPr lang="en-US"/>
              <a:t>What is Criticality?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32d5174dff0_0_89"/>
          <p:cNvSpPr txBox="1">
            <a:spLocks noGrp="1"/>
          </p:cNvSpPr>
          <p:nvPr>
            <p:ph type="title"/>
          </p:nvPr>
        </p:nvSpPr>
        <p:spPr>
          <a:xfrm>
            <a:off x="646770" y="242351"/>
            <a:ext cx="10890900" cy="13257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800"/>
              <a:buFont typeface="Arial"/>
              <a:buNone/>
            </a:pPr>
            <a:r>
              <a:rPr lang="en-US"/>
              <a:t>Why Criticality?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
          <p:cNvSpPr txBox="1">
            <a:spLocks noGrp="1"/>
          </p:cNvSpPr>
          <p:nvPr>
            <p:ph type="title"/>
          </p:nvPr>
        </p:nvSpPr>
        <p:spPr>
          <a:xfrm>
            <a:off x="6985000" y="545910"/>
            <a:ext cx="4394200" cy="146666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800"/>
              <a:buFont typeface="Arial"/>
              <a:buNone/>
            </a:pPr>
            <a:r>
              <a:rPr lang="en-US" sz="4300"/>
              <a:t>Margin sinkhole</a:t>
            </a:r>
            <a:endParaRPr sz="2700"/>
          </a:p>
        </p:txBody>
      </p:sp>
      <p:sp>
        <p:nvSpPr>
          <p:cNvPr id="622" name="Google Shape;622;p8"/>
          <p:cNvSpPr txBox="1">
            <a:spLocks noGrp="1"/>
          </p:cNvSpPr>
          <p:nvPr>
            <p:ph type="body" idx="1"/>
          </p:nvPr>
        </p:nvSpPr>
        <p:spPr>
          <a:xfrm>
            <a:off x="6985000" y="2221273"/>
            <a:ext cx="4394200" cy="3553252"/>
          </a:xfrm>
          <a:prstGeom prst="rect">
            <a:avLst/>
          </a:prstGeom>
          <a:noFill/>
          <a:ln>
            <a:noFill/>
          </a:ln>
        </p:spPr>
        <p:txBody>
          <a:bodyPr spcFirstLastPara="1" wrap="square" lIns="91425" tIns="45700" rIns="91425" bIns="45700" anchor="t" anchorCtr="0">
            <a:normAutofit/>
          </a:bodyPr>
          <a:lstStyle/>
          <a:p>
            <a:pPr marL="457200" lvl="0" indent="-361950" algn="l" rtl="0">
              <a:lnSpc>
                <a:spcPct val="90000"/>
              </a:lnSpc>
              <a:spcBef>
                <a:spcPts val="0"/>
              </a:spcBef>
              <a:spcAft>
                <a:spcPts val="0"/>
              </a:spcAft>
              <a:buSzPts val="2100"/>
              <a:buChar char="●"/>
            </a:pPr>
            <a:r>
              <a:rPr lang="en-US" sz="2100"/>
              <a:t>Production downtime</a:t>
            </a:r>
            <a:endParaRPr sz="2100"/>
          </a:p>
          <a:p>
            <a:pPr marL="457200" lvl="0" indent="-361950" algn="l" rtl="0">
              <a:lnSpc>
                <a:spcPct val="90000"/>
              </a:lnSpc>
              <a:spcBef>
                <a:spcPts val="1000"/>
              </a:spcBef>
              <a:spcAft>
                <a:spcPts val="0"/>
              </a:spcAft>
              <a:buSzPts val="2100"/>
              <a:buChar char="●"/>
            </a:pPr>
            <a:r>
              <a:rPr lang="en-US" sz="2100"/>
              <a:t>Increased maintenance costs</a:t>
            </a:r>
            <a:endParaRPr sz="2100"/>
          </a:p>
          <a:p>
            <a:pPr marL="457200" lvl="0" indent="-361950" algn="l" rtl="0">
              <a:lnSpc>
                <a:spcPct val="90000"/>
              </a:lnSpc>
              <a:spcBef>
                <a:spcPts val="1000"/>
              </a:spcBef>
              <a:spcAft>
                <a:spcPts val="0"/>
              </a:spcAft>
              <a:buSzPts val="2100"/>
              <a:buChar char="●"/>
            </a:pPr>
            <a:r>
              <a:rPr lang="en-US" sz="2100"/>
              <a:t>Inflated inventory value</a:t>
            </a:r>
            <a:endParaRPr sz="2100"/>
          </a:p>
          <a:p>
            <a:pPr marL="457200" lvl="0" indent="-361950" algn="l" rtl="0">
              <a:lnSpc>
                <a:spcPct val="90000"/>
              </a:lnSpc>
              <a:spcBef>
                <a:spcPts val="1000"/>
              </a:spcBef>
              <a:spcAft>
                <a:spcPts val="0"/>
              </a:spcAft>
              <a:buSzPts val="2100"/>
              <a:buChar char="●"/>
            </a:pPr>
            <a:r>
              <a:rPr lang="en-US" sz="2100"/>
              <a:t>Inflated carrying costs</a:t>
            </a:r>
            <a:endParaRPr sz="2100"/>
          </a:p>
          <a:p>
            <a:pPr marL="457200" lvl="0" indent="-361950" algn="l" rtl="0">
              <a:lnSpc>
                <a:spcPct val="90000"/>
              </a:lnSpc>
              <a:spcBef>
                <a:spcPts val="1000"/>
              </a:spcBef>
              <a:spcAft>
                <a:spcPts val="0"/>
              </a:spcAft>
              <a:buSzPts val="2100"/>
              <a:buChar char="●"/>
            </a:pPr>
            <a:r>
              <a:rPr lang="en-US" sz="2100"/>
              <a:t>Risk of obsolescence</a:t>
            </a:r>
            <a:endParaRPr sz="2100"/>
          </a:p>
          <a:p>
            <a:pPr marL="457200" lvl="0" indent="-361950" algn="l" rtl="0">
              <a:lnSpc>
                <a:spcPct val="90000"/>
              </a:lnSpc>
              <a:spcBef>
                <a:spcPts val="1000"/>
              </a:spcBef>
              <a:spcAft>
                <a:spcPts val="0"/>
              </a:spcAft>
              <a:buSzPts val="2100"/>
              <a:buChar char="●"/>
            </a:pPr>
            <a:r>
              <a:rPr lang="en-US" sz="2100"/>
              <a:t>Damage, deterioration, shrinkage</a:t>
            </a:r>
            <a:endParaRPr sz="2100"/>
          </a:p>
          <a:p>
            <a:pPr marL="0" lvl="0" indent="0" algn="l" rtl="0">
              <a:lnSpc>
                <a:spcPct val="90000"/>
              </a:lnSpc>
              <a:spcBef>
                <a:spcPts val="1000"/>
              </a:spcBef>
              <a:spcAft>
                <a:spcPts val="0"/>
              </a:spcAft>
              <a:buClr>
                <a:schemeClr val="dk1"/>
              </a:buClr>
              <a:buSzPts val="1800"/>
              <a:buNone/>
            </a:pPr>
            <a:endParaRPr sz="1800"/>
          </a:p>
        </p:txBody>
      </p:sp>
      <p:pic>
        <p:nvPicPr>
          <p:cNvPr id="623" name="Google Shape;623;p8"/>
          <p:cNvPicPr preferRelativeResize="0">
            <a:picLocks noGrp="1"/>
          </p:cNvPicPr>
          <p:nvPr>
            <p:ph type="body" idx="1"/>
          </p:nvPr>
        </p:nvPicPr>
        <p:blipFill rotWithShape="1">
          <a:blip r:embed="rId3">
            <a:alphaModFix/>
          </a:blip>
          <a:srcRect/>
          <a:stretch/>
        </p:blipFill>
        <p:spPr>
          <a:xfrm>
            <a:off x="870538" y="1253400"/>
            <a:ext cx="4369200" cy="4351200"/>
          </a:xfrm>
          <a:prstGeom prst="roundRect">
            <a:avLst>
              <a:gd name="adj" fmla="val 16667"/>
            </a:avLst>
          </a:prstGeom>
          <a:solidFill>
            <a:srgbClr val="FFFFFF"/>
          </a:solidFill>
          <a:ln>
            <a:noFill/>
          </a:ln>
          <a:effectLst>
            <a:outerShdw blurRad="254000" algn="ctr" rotWithShape="0">
              <a:srgbClr val="000000">
                <a:alpha val="1176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32d5174dff0_0_100"/>
          <p:cNvSpPr txBox="1">
            <a:spLocks noGrp="1"/>
          </p:cNvSpPr>
          <p:nvPr>
            <p:ph type="title"/>
          </p:nvPr>
        </p:nvSpPr>
        <p:spPr>
          <a:xfrm>
            <a:off x="6985000" y="545900"/>
            <a:ext cx="4938900" cy="1466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800"/>
              <a:buFont typeface="Arial"/>
              <a:buNone/>
            </a:pPr>
            <a:r>
              <a:rPr lang="en-US" sz="4300"/>
              <a:t>Striking a balance</a:t>
            </a:r>
            <a:endParaRPr sz="4300"/>
          </a:p>
        </p:txBody>
      </p:sp>
      <p:sp>
        <p:nvSpPr>
          <p:cNvPr id="629" name="Google Shape;629;g32d5174dff0_0_100"/>
          <p:cNvSpPr txBox="1">
            <a:spLocks noGrp="1"/>
          </p:cNvSpPr>
          <p:nvPr>
            <p:ph type="body" idx="1"/>
          </p:nvPr>
        </p:nvSpPr>
        <p:spPr>
          <a:xfrm>
            <a:off x="6985000" y="2221273"/>
            <a:ext cx="4394100" cy="3553200"/>
          </a:xfrm>
          <a:prstGeom prst="rect">
            <a:avLst/>
          </a:prstGeom>
          <a:noFill/>
          <a:ln>
            <a:noFill/>
          </a:ln>
        </p:spPr>
        <p:txBody>
          <a:bodyPr spcFirstLastPara="1" wrap="square" lIns="91425" tIns="45700" rIns="91425" bIns="45700" anchor="t" anchorCtr="0">
            <a:normAutofit/>
          </a:bodyPr>
          <a:lstStyle/>
          <a:p>
            <a:pPr marL="457200" lvl="0" indent="-361950" algn="l" rtl="0">
              <a:lnSpc>
                <a:spcPct val="90000"/>
              </a:lnSpc>
              <a:spcBef>
                <a:spcPts val="0"/>
              </a:spcBef>
              <a:spcAft>
                <a:spcPts val="0"/>
              </a:spcAft>
              <a:buSzPts val="2100"/>
              <a:buChar char="●"/>
            </a:pPr>
            <a:r>
              <a:rPr lang="en-US" sz="2100"/>
              <a:t>The right parts at the right time at the lowest total cost of ownership</a:t>
            </a:r>
            <a:endParaRPr sz="2100"/>
          </a:p>
          <a:p>
            <a:pPr marL="0" lvl="0" indent="0" algn="l" rtl="0">
              <a:lnSpc>
                <a:spcPct val="90000"/>
              </a:lnSpc>
              <a:spcBef>
                <a:spcPts val="1000"/>
              </a:spcBef>
              <a:spcAft>
                <a:spcPts val="0"/>
              </a:spcAft>
              <a:buNone/>
            </a:pPr>
            <a:r>
              <a:rPr lang="en-US" sz="2100"/>
              <a:t>OR</a:t>
            </a:r>
            <a:endParaRPr sz="2100"/>
          </a:p>
          <a:p>
            <a:pPr marL="457200" lvl="0" indent="-361950" algn="l" rtl="0">
              <a:lnSpc>
                <a:spcPct val="90000"/>
              </a:lnSpc>
              <a:spcBef>
                <a:spcPts val="1000"/>
              </a:spcBef>
              <a:spcAft>
                <a:spcPts val="0"/>
              </a:spcAft>
              <a:buSzPts val="2100"/>
              <a:buChar char="●"/>
            </a:pPr>
            <a:r>
              <a:rPr lang="en-US" sz="2100"/>
              <a:t>Providing maximum service level from minimum inventory at the lowest cost</a:t>
            </a:r>
            <a:endParaRPr sz="2100"/>
          </a:p>
          <a:p>
            <a:pPr marL="457200" lvl="0" indent="0" algn="l" rtl="0">
              <a:lnSpc>
                <a:spcPct val="90000"/>
              </a:lnSpc>
              <a:spcBef>
                <a:spcPts val="1000"/>
              </a:spcBef>
              <a:spcAft>
                <a:spcPts val="0"/>
              </a:spcAft>
              <a:buNone/>
            </a:pPr>
            <a:endParaRPr sz="2100"/>
          </a:p>
          <a:p>
            <a:pPr marL="0" lvl="0" indent="0" algn="l" rtl="0">
              <a:lnSpc>
                <a:spcPct val="90000"/>
              </a:lnSpc>
              <a:spcBef>
                <a:spcPts val="1000"/>
              </a:spcBef>
              <a:spcAft>
                <a:spcPts val="0"/>
              </a:spcAft>
              <a:buClr>
                <a:schemeClr val="dk1"/>
              </a:buClr>
              <a:buSzPts val="1800"/>
              <a:buNone/>
            </a:pPr>
            <a:endParaRPr sz="1800"/>
          </a:p>
        </p:txBody>
      </p:sp>
      <p:pic>
        <p:nvPicPr>
          <p:cNvPr id="630" name="Google Shape;630;g32d5174dff0_0_100" descr="A drawing of a scale with a dollar sign and exclamation mark&#10;&#10;Description automatically generated"/>
          <p:cNvPicPr preferRelativeResize="0">
            <a:picLocks noGrp="1"/>
          </p:cNvPicPr>
          <p:nvPr>
            <p:ph type="body" idx="1"/>
          </p:nvPr>
        </p:nvPicPr>
        <p:blipFill rotWithShape="1">
          <a:blip r:embed="rId3">
            <a:alphaModFix/>
          </a:blip>
          <a:srcRect/>
          <a:stretch/>
        </p:blipFill>
        <p:spPr>
          <a:xfrm>
            <a:off x="907141" y="1253400"/>
            <a:ext cx="4296000" cy="4351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2"/>
          <p:cNvSpPr txBox="1">
            <a:spLocks noGrp="1"/>
          </p:cNvSpPr>
          <p:nvPr>
            <p:ph type="title"/>
          </p:nvPr>
        </p:nvSpPr>
        <p:spPr>
          <a:xfrm>
            <a:off x="838199" y="1589494"/>
            <a:ext cx="104886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a:t>MRO Material Criticality</a:t>
            </a:r>
            <a:endParaRPr/>
          </a:p>
        </p:txBody>
      </p:sp>
      <p:sp>
        <p:nvSpPr>
          <p:cNvPr id="636" name="Google Shape;636;p12"/>
          <p:cNvSpPr txBox="1"/>
          <p:nvPr/>
        </p:nvSpPr>
        <p:spPr>
          <a:xfrm>
            <a:off x="838199" y="3066601"/>
            <a:ext cx="8889999" cy="2459825"/>
          </a:xfrm>
          <a:prstGeom prst="rect">
            <a:avLst/>
          </a:prstGeom>
          <a:noFill/>
          <a:ln>
            <a:noFill/>
          </a:ln>
        </p:spPr>
        <p:txBody>
          <a:bodyPr spcFirstLastPara="1" wrap="square" lIns="91425" tIns="45700" rIns="91425" bIns="45700" anchor="t" anchorCtr="0">
            <a:normAutofit/>
          </a:bodyPr>
          <a:lstStyle/>
          <a:p>
            <a:pPr marL="45720" marR="0" lvl="0" indent="0" algn="l" rtl="0">
              <a:lnSpc>
                <a:spcPct val="90000"/>
              </a:lnSpc>
              <a:spcBef>
                <a:spcPts val="0"/>
              </a:spcBef>
              <a:spcAft>
                <a:spcPts val="0"/>
              </a:spcAft>
              <a:buClr>
                <a:srgbClr val="3BA40F"/>
              </a:buClr>
              <a:buSzPts val="2000"/>
              <a:buFont typeface="Arial"/>
              <a:buNone/>
            </a:pPr>
            <a:r>
              <a:rPr lang="en-US" sz="2000" b="1">
                <a:solidFill>
                  <a:srgbClr val="3BA40F"/>
                </a:solidFill>
              </a:rPr>
              <a:t>Maintenance spares &amp; materials</a:t>
            </a:r>
            <a:endParaRPr sz="2000" b="1">
              <a:solidFill>
                <a:srgbClr val="3BA40F"/>
              </a:solidFill>
            </a:endParaRPr>
          </a:p>
          <a:p>
            <a:pPr marL="45720" marR="0" lvl="0" indent="0" algn="r" rtl="0">
              <a:lnSpc>
                <a:spcPct val="90000"/>
              </a:lnSpc>
              <a:spcBef>
                <a:spcPts val="1000"/>
              </a:spcBef>
              <a:spcAft>
                <a:spcPts val="0"/>
              </a:spcAft>
              <a:buClr>
                <a:schemeClr val="dk1"/>
              </a:buClr>
              <a:buSzPts val="2000"/>
              <a:buFont typeface="Arial"/>
              <a:buNone/>
            </a:pPr>
            <a:endParaRPr sz="20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erusen Official Brand">
      <a:dk1>
        <a:srgbClr val="003251"/>
      </a:dk1>
      <a:lt1>
        <a:srgbClr val="FFFFFF"/>
      </a:lt1>
      <a:dk2>
        <a:srgbClr val="003251"/>
      </a:dk2>
      <a:lt2>
        <a:srgbClr val="E7E6E6"/>
      </a:lt2>
      <a:accent1>
        <a:srgbClr val="0075C9"/>
      </a:accent1>
      <a:accent2>
        <a:srgbClr val="3EC26D"/>
      </a:accent2>
      <a:accent3>
        <a:srgbClr val="ED9B28"/>
      </a:accent3>
      <a:accent4>
        <a:srgbClr val="003251"/>
      </a:accent4>
      <a:accent5>
        <a:srgbClr val="7F7F7F"/>
      </a:accent5>
      <a:accent6>
        <a:srgbClr val="FFFFFF"/>
      </a:accent6>
      <a:hlink>
        <a:srgbClr val="0174C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3189</Words>
  <Application>Microsoft Office PowerPoint</Application>
  <PresentationFormat>Widescreen</PresentationFormat>
  <Paragraphs>466</Paragraphs>
  <Slides>24</Slides>
  <Notes>24</Notes>
  <HiddenSlides>2</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Open Sans Light</vt:lpstr>
      <vt:lpstr>Arial</vt:lpstr>
      <vt:lpstr>Avenir</vt:lpstr>
      <vt:lpstr>Open Sans</vt:lpstr>
      <vt:lpstr>Calibri</vt:lpstr>
      <vt:lpstr>Streamline 2024</vt:lpstr>
      <vt:lpstr>Office Theme</vt:lpstr>
      <vt:lpstr>How to Leverage AI to Determine MRO/Spare Parts Criticality and Stocking Strategies </vt:lpstr>
      <vt:lpstr>Who is Verusen?</vt:lpstr>
      <vt:lpstr>PowerPoint Presentation</vt:lpstr>
      <vt:lpstr>System of Record + System of Intelligence</vt:lpstr>
      <vt:lpstr>What is Criticality?</vt:lpstr>
      <vt:lpstr>Why Criticality?</vt:lpstr>
      <vt:lpstr>Margin sinkhole</vt:lpstr>
      <vt:lpstr>Striking a balance</vt:lpstr>
      <vt:lpstr>MRO Material Criticality</vt:lpstr>
      <vt:lpstr>Criticality methods</vt:lpstr>
      <vt:lpstr>Sample logic</vt:lpstr>
      <vt:lpstr>Automated Process to Assess Material Criticality</vt:lpstr>
      <vt:lpstr>Leveraging AI</vt:lpstr>
      <vt:lpstr>Leverage Criticality To Drive Better Decisions</vt:lpstr>
      <vt:lpstr>Leverage Criticality To Drive Better Decisions</vt:lpstr>
      <vt:lpstr>PowerPoint Presentation</vt:lpstr>
      <vt:lpstr>The Verusen material graph</vt:lpstr>
      <vt:lpstr>Machine learning</vt:lpstr>
      <vt:lpstr>Client Optimization Journey </vt:lpstr>
      <vt:lpstr>How Verusen uses Purpose-built AI for MRO </vt:lpstr>
      <vt:lpstr>Summary</vt:lpstr>
      <vt:lpstr>THANK YOU!</vt:lpstr>
      <vt:lpstr>CTA</vt:lpstr>
      <vt:lpstr>AI-Powered MRO Inventory Optimization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Ashlynn Fowler</dc:creator>
  <cp:lastModifiedBy>Jeromy Risner</cp:lastModifiedBy>
  <cp:revision>1</cp:revision>
  <dcterms:created xsi:type="dcterms:W3CDTF">2023-03-14T15:41:55Z</dcterms:created>
  <dcterms:modified xsi:type="dcterms:W3CDTF">2025-02-24T17:03:59Z</dcterms:modified>
</cp:coreProperties>
</file>