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76" r:id="rId4"/>
  </p:sldMasterIdLst>
  <p:notesMasterIdLst>
    <p:notesMasterId r:id="rId27"/>
  </p:notesMasterIdLst>
  <p:handoutMasterIdLst>
    <p:handoutMasterId r:id="rId28"/>
  </p:handoutMasterIdLst>
  <p:sldIdLst>
    <p:sldId id="6610" r:id="rId5"/>
    <p:sldId id="265" r:id="rId6"/>
    <p:sldId id="256" r:id="rId7"/>
    <p:sldId id="264" r:id="rId8"/>
    <p:sldId id="277" r:id="rId9"/>
    <p:sldId id="6594" r:id="rId10"/>
    <p:sldId id="6592" r:id="rId11"/>
    <p:sldId id="6591" r:id="rId12"/>
    <p:sldId id="6600" r:id="rId13"/>
    <p:sldId id="6595" r:id="rId14"/>
    <p:sldId id="6601" r:id="rId15"/>
    <p:sldId id="6602" r:id="rId16"/>
    <p:sldId id="6603" r:id="rId17"/>
    <p:sldId id="6608" r:id="rId18"/>
    <p:sldId id="6596" r:id="rId19"/>
    <p:sldId id="6607" r:id="rId20"/>
    <p:sldId id="6609" r:id="rId21"/>
    <p:sldId id="6604" r:id="rId22"/>
    <p:sldId id="6605" r:id="rId23"/>
    <p:sldId id="6606" r:id="rId24"/>
    <p:sldId id="6598" r:id="rId25"/>
    <p:sldId id="287" r:id="rId2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06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73" autoAdjust="0"/>
  </p:normalViewPr>
  <p:slideViewPr>
    <p:cSldViewPr snapToGrid="0">
      <p:cViewPr varScale="1">
        <p:scale>
          <a:sx n="120" d="100"/>
          <a:sy n="120" d="100"/>
        </p:scale>
        <p:origin x="23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8" d="100"/>
          <a:sy n="68" d="100"/>
        </p:scale>
        <p:origin x="3288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DC45E872-1A40-4FE7-986C-59F628C1EA5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B9F5374-08E9-4C85-B7A7-3F19604B539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EA06F1-B57D-406B-8F09-B1FDC0D0B1F3}" type="datetimeFigureOut">
              <a:rPr lang="en-US" smtClean="0"/>
              <a:t>1/26/2026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37FACC5-BCFD-4649-8006-C71939BACE6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146B17-7076-4944-A4A2-FD49936A332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7EDE44-B1FC-494A-A972-62DC7CABB27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568954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37F2BD-238E-42D0-B670-F788A50DBDE8}" type="datetimeFigureOut">
              <a:rPr lang="en-US" smtClean="0"/>
              <a:t>1/26/2026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E8DF69-FFB1-4D3A-9D8C-5887E79674D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64761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E8DF69-FFB1-4D3A-9D8C-5887E79674D9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59287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E8DF69-FFB1-4D3A-9D8C-5887E79674D9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45575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E8DF69-FFB1-4D3A-9D8C-5887E79674D9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67578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E8DF69-FFB1-4D3A-9D8C-5887E79674D9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03498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E8DF69-FFB1-4D3A-9D8C-5887E79674D9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78380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D3362A-EB50-51E9-8CC2-77C2DBDFA6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40ADEDB-83AB-ACF1-762C-06DA89B581C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3016FCC-BFBE-3D36-D7CD-93A6E64AFEA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393183-5314-CEE2-6EBA-5F8E13BF2FA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E8DF69-FFB1-4D3A-9D8C-5887E79674D9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64373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E8DF69-FFB1-4D3A-9D8C-5887E79674D9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99641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 userDrawn="1"/>
        </p:nvSpPr>
        <p:spPr>
          <a:xfrm>
            <a:off x="231140" y="243840"/>
            <a:ext cx="11724640" cy="6377939"/>
          </a:xfrm>
          <a:prstGeom prst="rect">
            <a:avLst/>
          </a:prstGeom>
          <a:blipFill dpi="0"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7200" b="1" cap="all" baseline="0">
                <a:solidFill>
                  <a:srgbClr val="FFFFFF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30" y="3869634"/>
            <a:ext cx="8767860" cy="1388165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noProof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9AB3A824-1A51-4B26-AD58-A6D8E14F6C04}" type="datetimeFigureOut">
              <a:rPr lang="en-US" noProof="0" smtClean="0"/>
              <a:t>1/26/2026</a:t>
            </a:fld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noProof="0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6D22F896-40B5-4ADD-8801-0D06FADFA095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051787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13248" y="1069847"/>
            <a:ext cx="6099048" cy="4800600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noProof="0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C4C9A-3960-41CF-A4E9-2A8FB932454B}" type="datetimeFigureOut">
              <a:rPr lang="en-US" noProof="0" smtClean="0"/>
              <a:t>1/26/2026</a:t>
            </a:fld>
            <a:endParaRPr lang="en-US" noProof="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740848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7E33E-8B18-4087-B112-809917729534}" type="datetimeFigureOut">
              <a:rPr lang="en-US" noProof="0" smtClean="0"/>
              <a:t>1/26/2026</a:t>
            </a:fld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35526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324100" cy="5410200"/>
          </a:xfrm>
        </p:spPr>
        <p:txBody>
          <a:bodyPr vert="eaVert"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762000"/>
            <a:ext cx="7429500" cy="5410200"/>
          </a:xfrm>
        </p:spPr>
        <p:txBody>
          <a:bodyPr vert="eaVert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FFE419-2371-464F-8239-3959401C3561}" type="datetimeFigureOut">
              <a:rPr lang="en-US" noProof="0" smtClean="0"/>
              <a:t>1/26/2026</a:t>
            </a:fld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99476388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7082" y="407988"/>
            <a:ext cx="9825318" cy="103981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457200" indent="-342900">
              <a:spcBef>
                <a:spcPts val="800"/>
              </a:spcBef>
              <a:buClr>
                <a:schemeClr val="bg1"/>
              </a:buClr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  <a:latin typeface="Myriad Pro" panose="020B0503030403020204"/>
              </a:defRPr>
            </a:lvl1pPr>
            <a:lvl2pPr marL="754063" indent="-342900">
              <a:spcBef>
                <a:spcPts val="800"/>
              </a:spcBef>
              <a:buClr>
                <a:schemeClr val="bg1"/>
              </a:buClr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  <a:latin typeface="Myriad Pro" panose="020B0503030403020204"/>
              </a:defRPr>
            </a:lvl2pPr>
            <a:lvl3pPr marL="971550" indent="-285750">
              <a:spcBef>
                <a:spcPts val="800"/>
              </a:spcBef>
              <a:buClr>
                <a:schemeClr val="bg1"/>
              </a:buClr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  <a:latin typeface="Myriad Pro" panose="020B0503030403020204"/>
              </a:defRPr>
            </a:lvl3pPr>
            <a:lvl4pPr marL="1336675" indent="-285750">
              <a:spcBef>
                <a:spcPts val="800"/>
              </a:spcBef>
              <a:buClr>
                <a:schemeClr val="bg1"/>
              </a:buClr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  <a:latin typeface="Myriad Pro" panose="020B0503030403020204"/>
              </a:defRPr>
            </a:lvl4pPr>
            <a:lvl5pPr marL="1611313" indent="-285750">
              <a:spcBef>
                <a:spcPts val="800"/>
              </a:spcBef>
              <a:buClr>
                <a:schemeClr val="bg1"/>
              </a:buClr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  <a:latin typeface="Myriad Pro" panose="020B0503030403020204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7">
            <a:extLst>
              <a:ext uri="{FF2B5EF4-FFF2-40B4-BE49-F238E27FC236}">
                <a16:creationId xmlns:a16="http://schemas.microsoft.com/office/drawing/2014/main" id="{028578A2-17E5-4916-A998-465E03E8678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0" y="6208260"/>
            <a:ext cx="12192000" cy="675866"/>
          </a:xfrm>
        </p:spPr>
        <p:txBody>
          <a:bodyPr/>
          <a:lstStyle>
            <a:lvl1pPr marL="114300" indent="0">
              <a:buNone/>
              <a:defRPr sz="3200" b="1" i="1">
                <a:solidFill>
                  <a:schemeClr val="bg1"/>
                </a:solidFill>
              </a:defRPr>
            </a:lvl1pPr>
            <a:lvl2pPr marL="411163" indent="0">
              <a:buNone/>
              <a:defRPr/>
            </a:lvl2pPr>
            <a:lvl3pPr marL="685800" indent="0">
              <a:buNone/>
              <a:defRPr/>
            </a:lvl3pPr>
            <a:lvl4pPr marL="1050925" indent="0">
              <a:buNone/>
              <a:defRPr/>
            </a:lvl4pPr>
            <a:lvl5pPr marL="1325563" indent="0">
              <a:buNone/>
              <a:defRPr/>
            </a:lvl5pPr>
          </a:lstStyle>
          <a:p>
            <a:pPr lvl="0"/>
            <a:r>
              <a:rPr lang="en-US"/>
              <a:t>Takeaway</a:t>
            </a:r>
          </a:p>
        </p:txBody>
      </p:sp>
    </p:spTree>
    <p:extLst>
      <p:ext uri="{BB962C8B-B14F-4D97-AF65-F5344CB8AC3E}">
        <p14:creationId xmlns:p14="http://schemas.microsoft.com/office/powerpoint/2010/main" val="356400682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7082" y="407988"/>
            <a:ext cx="9825318" cy="103981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42900" indent="-228600">
              <a:spcBef>
                <a:spcPts val="800"/>
              </a:spcBef>
              <a:buClr>
                <a:schemeClr val="bg1"/>
              </a:buClr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  <a:latin typeface="Myriad Pro" panose="020B0503030403020204"/>
              </a:defRPr>
            </a:lvl1pPr>
            <a:lvl2pPr marL="639763" indent="-228600">
              <a:spcBef>
                <a:spcPts val="800"/>
              </a:spcBef>
              <a:buClr>
                <a:schemeClr val="bg1"/>
              </a:buClr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  <a:latin typeface="Myriad Pro" panose="020B0503030403020204"/>
              </a:defRPr>
            </a:lvl2pPr>
            <a:lvl3pPr marL="914400" indent="-228600">
              <a:spcBef>
                <a:spcPts val="800"/>
              </a:spcBef>
              <a:buClr>
                <a:schemeClr val="bg1"/>
              </a:buClr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  <a:latin typeface="Myriad Pro" panose="020B0503030403020204"/>
              </a:defRPr>
            </a:lvl3pPr>
            <a:lvl4pPr marL="1279525" indent="-228600">
              <a:spcBef>
                <a:spcPts val="800"/>
              </a:spcBef>
              <a:buClr>
                <a:schemeClr val="bg1"/>
              </a:buClr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  <a:latin typeface="Myriad Pro" panose="020B0503030403020204"/>
              </a:defRPr>
            </a:lvl4pPr>
            <a:lvl5pPr marL="1554163" indent="-228600">
              <a:spcBef>
                <a:spcPts val="800"/>
              </a:spcBef>
              <a:buClr>
                <a:schemeClr val="bg1"/>
              </a:buClr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  <a:latin typeface="Myriad Pro" panose="020B0503030403020204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7">
            <a:extLst>
              <a:ext uri="{FF2B5EF4-FFF2-40B4-BE49-F238E27FC236}">
                <a16:creationId xmlns:a16="http://schemas.microsoft.com/office/drawing/2014/main" id="{028578A2-17E5-4916-A998-465E03E8678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0" y="6208260"/>
            <a:ext cx="12192000" cy="675866"/>
          </a:xfrm>
        </p:spPr>
        <p:txBody>
          <a:bodyPr/>
          <a:lstStyle>
            <a:lvl1pPr marL="114300" indent="0">
              <a:buNone/>
              <a:defRPr sz="3200" b="1" i="1">
                <a:solidFill>
                  <a:schemeClr val="bg1"/>
                </a:solidFill>
              </a:defRPr>
            </a:lvl1pPr>
            <a:lvl2pPr marL="411163" indent="0">
              <a:buNone/>
              <a:defRPr/>
            </a:lvl2pPr>
            <a:lvl3pPr marL="685800" indent="0">
              <a:buNone/>
              <a:defRPr/>
            </a:lvl3pPr>
            <a:lvl4pPr marL="1050925" indent="0">
              <a:buNone/>
              <a:defRPr/>
            </a:lvl4pPr>
            <a:lvl5pPr marL="1325563" indent="0">
              <a:buNone/>
              <a:defRPr/>
            </a:lvl5pPr>
          </a:lstStyle>
          <a:p>
            <a:pPr lvl="0"/>
            <a:r>
              <a:rPr lang="en-US"/>
              <a:t>Takeaway</a:t>
            </a:r>
          </a:p>
        </p:txBody>
      </p:sp>
    </p:spTree>
    <p:extLst>
      <p:ext uri="{BB962C8B-B14F-4D97-AF65-F5344CB8AC3E}">
        <p14:creationId xmlns:p14="http://schemas.microsoft.com/office/powerpoint/2010/main" val="30068170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_no_lines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 userDrawn="1"/>
        </p:nvSpPr>
        <p:spPr>
          <a:xfrm>
            <a:off x="231140" y="243840"/>
            <a:ext cx="11724640" cy="6377939"/>
          </a:xfrm>
          <a:prstGeom prst="rect">
            <a:avLst/>
          </a:prstGeom>
          <a:blipFill dpi="0"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7200" b="1" cap="all" baseline="0">
                <a:solidFill>
                  <a:srgbClr val="FFFFFF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30" y="3869634"/>
            <a:ext cx="8767860" cy="1388165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noProof="0"/>
              <a:t>Click to edit Master subtitle style</a:t>
            </a:r>
            <a:endParaRPr lang="en-US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9AB3A824-1A51-4B26-AD58-A6D8E14F6C04}" type="datetimeFigureOut">
              <a:rPr lang="en-US" noProof="0" smtClean="0"/>
              <a:t>1/26/2026</a:t>
            </a:fld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noProof="0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6D22F896-40B5-4ADD-8801-0D06FADFA095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2451271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D162C4-EDD9-4389-A98B-B87ECEA2A816}" type="datetimeFigureOut">
              <a:rPr lang="en-US" noProof="0" smtClean="0"/>
              <a:t>1/26/2026</a:t>
            </a:fld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4720390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7200" b="0" cap="all" baseline="0"/>
            </a:lvl1pPr>
          </a:lstStyle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9928" y="4154520"/>
            <a:ext cx="8769096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5059C3-6A89-4494-99FF-5A4D6FFD50EB}" type="datetimeFigureOut">
              <a:rPr lang="en-US" noProof="0" smtClean="0"/>
              <a:t>1/26/2026</a:t>
            </a:fld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noProof="0" smtClean="0"/>
              <a:t>‹#›</a:t>
            </a:fld>
            <a:endParaRPr lang="en-US" noProof="0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1981200" y="4020408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393603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54B2F-12DE-47F5-8894-472B206D2E1E}" type="datetimeFigureOut">
              <a:rPr lang="en-US" noProof="0" smtClean="0"/>
              <a:t>1/26/2026</a:t>
            </a:fld>
            <a:endParaRPr lang="en-US" noProof="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1816700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9173" y="1999032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9173" y="2719322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C1C18-307B-4F68-A007-B5B542270E8D}" type="datetimeFigureOut">
              <a:rPr lang="en-US" noProof="0" smtClean="0"/>
              <a:t>1/26/2026</a:t>
            </a:fld>
            <a:endParaRPr lang="en-US" noProof="0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
             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963352574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F3416-4057-4DAA-829D-4CA07428D088}" type="datetimeFigureOut">
              <a:rPr lang="en-US" noProof="0" smtClean="0"/>
              <a:t>1/26/2026</a:t>
            </a:fld>
            <a:endParaRPr lang="en-US" noProof="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
             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0054287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D9284-D300-4297-87F7-E791DCC15DB1}" type="datetimeFigureOut">
              <a:rPr lang="en-US" noProof="0" smtClean="0"/>
              <a:t>1/26/2026</a:t>
            </a:fld>
            <a:endParaRPr lang="en-US" noProof="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
            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988259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2159" y="1097280"/>
            <a:ext cx="5212080" cy="46634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30175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525BB-DA17-4BA0-B3C8-3AC3ABC827E6}" type="datetimeFigureOut">
              <a:rPr lang="en-US" noProof="0" smtClean="0"/>
              <a:t>1/26/2026</a:t>
            </a:fld>
            <a:endParaRPr lang="en-US" noProof="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1583836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microsoft.com/office/2007/relationships/hdphoto" Target="../media/hdphoto1.wdp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 userDrawn="1"/>
        </p:nvSpPr>
        <p:spPr>
          <a:xfrm>
            <a:off x="231140" y="243840"/>
            <a:ext cx="11724640" cy="6377939"/>
          </a:xfrm>
          <a:prstGeom prst="rect">
            <a:avLst/>
          </a:prstGeom>
          <a:blipFill>
            <a:blip r:embed="rId16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rightnessContrast bright="-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  <a:latin typeface="Aptos" panose="020B0004020202020204" pitchFamily="34" charset="0"/>
              </a:defRPr>
            </a:lvl1pPr>
          </a:lstStyle>
          <a:p>
            <a:fld id="{3CBC1C18-307B-4F68-A007-B5B542270E8D}" type="datetimeFigureOut">
              <a:rPr lang="en-US" smtClean="0"/>
              <a:pPr/>
              <a:t>1/26/2026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Aptos" panose="020B0004020202020204" pitchFamily="34" charset="0"/>
              </a:defRPr>
            </a:lvl1pPr>
          </a:lstStyle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  <a:latin typeface="Aptos" panose="020B0004020202020204" pitchFamily="34" charset="0"/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22588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7" r:id="rId1"/>
    <p:sldLayoutId id="2147483888" r:id="rId2"/>
    <p:sldLayoutId id="2147483878" r:id="rId3"/>
    <p:sldLayoutId id="2147483879" r:id="rId4"/>
    <p:sldLayoutId id="2147483880" r:id="rId5"/>
    <p:sldLayoutId id="2147483881" r:id="rId6"/>
    <p:sldLayoutId id="2147483882" r:id="rId7"/>
    <p:sldLayoutId id="2147483883" r:id="rId8"/>
    <p:sldLayoutId id="2147483884" r:id="rId9"/>
    <p:sldLayoutId id="2147483885" r:id="rId10"/>
    <p:sldLayoutId id="2147483886" r:id="rId11"/>
    <p:sldLayoutId id="2147483887" r:id="rId12"/>
    <p:sldLayoutId id="2147483889" r:id="rId13"/>
    <p:sldLayoutId id="2147483890" r:id="rId14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Aptos" panose="020B0004020202020204" pitchFamily="34" charset="0"/>
          <a:ea typeface="+mj-ea"/>
          <a:cs typeface="+mj-cs"/>
        </a:defRPr>
      </a:lvl1pPr>
    </p:titleStyle>
    <p:bodyStyle>
      <a:lvl1pPr marL="228600" indent="-182880" algn="l" defTabSz="914400" rtl="0" eaLnBrk="1" latinLnBrk="0" hangingPunct="1">
        <a:lnSpc>
          <a:spcPct val="90000"/>
        </a:lnSpc>
        <a:spcBef>
          <a:spcPts val="1400"/>
        </a:spcBef>
        <a:buClr>
          <a:schemeClr val="bg1"/>
        </a:buClr>
        <a:buSzPct val="80000"/>
        <a:buFont typeface="Corbel" pitchFamily="34" charset="0"/>
        <a:buChar char="•"/>
        <a:defRPr sz="2200" kern="1200">
          <a:solidFill>
            <a:schemeClr val="bg1"/>
          </a:solidFill>
          <a:latin typeface="Aptos" panose="020B0004020202020204" pitchFamily="34" charset="0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bg1"/>
        </a:buClr>
        <a:buSzPct val="80000"/>
        <a:buFont typeface="Corbel" pitchFamily="34" charset="0"/>
        <a:buChar char="•"/>
        <a:defRPr sz="2000" kern="1200">
          <a:solidFill>
            <a:schemeClr val="bg1"/>
          </a:solidFill>
          <a:latin typeface="Aptos" panose="020B0004020202020204" pitchFamily="34" charset="0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bg1"/>
        </a:buClr>
        <a:buSzPct val="80000"/>
        <a:buFont typeface="Corbel" pitchFamily="34" charset="0"/>
        <a:buChar char="•"/>
        <a:defRPr sz="1800" kern="1200">
          <a:solidFill>
            <a:schemeClr val="bg1"/>
          </a:solidFill>
          <a:latin typeface="Aptos" panose="020B0004020202020204" pitchFamily="34" charset="0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bg1"/>
        </a:buClr>
        <a:buSzPct val="80000"/>
        <a:buFont typeface="Corbel" pitchFamily="34" charset="0"/>
        <a:buChar char="•"/>
        <a:defRPr sz="1600" kern="1200">
          <a:solidFill>
            <a:schemeClr val="bg1"/>
          </a:solidFill>
          <a:latin typeface="Aptos" panose="020B0004020202020204" pitchFamily="34" charset="0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bg1"/>
        </a:buClr>
        <a:buSzPct val="80000"/>
        <a:buFont typeface="Corbel" pitchFamily="34" charset="0"/>
        <a:buChar char="•"/>
        <a:defRPr sz="1600" kern="1200">
          <a:solidFill>
            <a:schemeClr val="bg1"/>
          </a:solidFill>
          <a:latin typeface="Aptos" panose="020B0004020202020204" pitchFamily="34" charset="0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0E8BA7C-A713-3CFE-9DC6-B9CCC989AF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9374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22CFBAE-D3B2-F6DE-463E-C7C68B1407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Optimo Route in Action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05DA1FE-1AE6-DBAB-2ABD-66A80A2997BF}"/>
              </a:ext>
            </a:extLst>
          </p:cNvPr>
          <p:cNvSpPr txBox="1"/>
          <p:nvPr/>
        </p:nvSpPr>
        <p:spPr>
          <a:xfrm>
            <a:off x="548640" y="1746504"/>
            <a:ext cx="3630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EAM to Optimo Route integration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2CFFB0B-1E9A-4B2B-7FA1-86F4CAC067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4366" y="2115836"/>
            <a:ext cx="10384154" cy="4405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20882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29BC84-8188-762D-44F5-4C54178472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8CB2D2B-F962-7F0F-2EF5-AFBDA1B1C6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Optimo Route in Action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1D385E8-9EFC-AA86-3F3C-748574F201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" indent="0">
              <a:buNone/>
            </a:pPr>
            <a:r>
              <a:rPr lang="en-US" dirty="0"/>
              <a:t>Considerations in our integration:</a:t>
            </a:r>
          </a:p>
          <a:p>
            <a:pPr marL="45720" indent="0">
              <a:buNone/>
            </a:pPr>
            <a:r>
              <a:rPr lang="en-US" dirty="0"/>
              <a:t>Division of labor was broken up by Region</a:t>
            </a:r>
          </a:p>
          <a:p>
            <a:pPr marL="45720" indent="0">
              <a:buNone/>
            </a:pPr>
            <a:r>
              <a:rPr lang="en-US" dirty="0"/>
              <a:t>All work orders/activities in Scheduling status will be polled</a:t>
            </a:r>
          </a:p>
          <a:p>
            <a:pPr marL="45720" indent="0">
              <a:buNone/>
            </a:pPr>
            <a:r>
              <a:rPr lang="en-US" dirty="0"/>
              <a:t>Duplication of work orders into Optimo Route</a:t>
            </a:r>
          </a:p>
          <a:p>
            <a:r>
              <a:rPr lang="en-US" dirty="0"/>
              <a:t>We chose to place a filter in the integration to weed out duplicate work orders within a rolling 10-week timeframe.  </a:t>
            </a:r>
          </a:p>
          <a:p>
            <a:r>
              <a:rPr lang="en-US" dirty="0"/>
              <a:t>We created a tab in the integration to report error issues that can be double checked by Schedulers.</a:t>
            </a:r>
          </a:p>
        </p:txBody>
      </p:sp>
    </p:spTree>
    <p:extLst>
      <p:ext uri="{BB962C8B-B14F-4D97-AF65-F5344CB8AC3E}">
        <p14:creationId xmlns:p14="http://schemas.microsoft.com/office/powerpoint/2010/main" val="11150650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EB06F8-49E3-4BF6-717E-CA7A060EEC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D59609F-ADCA-7CF4-FBF1-704494DB4B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Optimo Route in Action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E055E65-4323-DA74-8BDC-40EB8E415C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4913" y="1685925"/>
            <a:ext cx="10660761" cy="4834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40508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D6B6F7-057D-617E-C688-FBA048703F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342FC4E-1E7D-3EEC-5C6C-13EFA740EC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Optimo Route in Action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C6B6A54-01F1-A5AA-90EC-3CA541A1BD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2336" y="1623727"/>
            <a:ext cx="10323576" cy="4970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95239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692C7F-109F-62B8-A42F-1B32589D15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96772AC-0BB6-DDB6-B748-336A2EEFE1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Optimo Route in Action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5BEC178-DDCF-78F0-EA8D-ECBC0F3672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625" y="1628814"/>
            <a:ext cx="11468100" cy="4066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38371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2290118-E0E3-E6AF-0635-6234923E14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Optimo Route in Action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4758D55-927B-1F5B-E5C4-5534FAC635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6245" y="1647444"/>
            <a:ext cx="11005566" cy="4951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19661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6C46FF-3141-B8B0-8EA1-AD0FF89A85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642FD6B-3C63-026A-57DF-8219074089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Optimo Route in Action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0840986-10D7-600A-FA2E-C93BB3E144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678" y="1676400"/>
            <a:ext cx="11324643" cy="4662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21365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BDABCC-49AA-8839-F84C-E83CE1514F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6C33A9C-CFE0-F84E-B51B-004DCB092C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Optimo Route in Action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4277508-145A-8FA2-B566-9864F399DA1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69" t="970" r="-1"/>
          <a:stretch>
            <a:fillRect/>
          </a:stretch>
        </p:blipFill>
        <p:spPr>
          <a:xfrm>
            <a:off x="581025" y="1581149"/>
            <a:ext cx="11258550" cy="4827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34919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17F833-2973-7C7E-A79A-445683FF15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C7CDAB8-FE11-F2D8-7EC8-81A3E63E63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Optimo Route in Action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F4E7A89-4993-6D60-417A-55D34CE7E105}"/>
              </a:ext>
            </a:extLst>
          </p:cNvPr>
          <p:cNvSpPr txBox="1"/>
          <p:nvPr/>
        </p:nvSpPr>
        <p:spPr>
          <a:xfrm>
            <a:off x="548640" y="1746504"/>
            <a:ext cx="3630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Optimo Route to EAM integration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5E535B5-1DC9-A4CC-9033-93BB1D1740C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-5573" t="-17232" r="53772" b="19518"/>
          <a:stretch>
            <a:fillRect/>
          </a:stretch>
        </p:blipFill>
        <p:spPr>
          <a:xfrm>
            <a:off x="1" y="1352549"/>
            <a:ext cx="6096000" cy="445770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5B43CD7-7520-27EB-A092-395BC3AAD4D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29" t="2011" r="24209"/>
          <a:stretch>
            <a:fillRect/>
          </a:stretch>
        </p:blipFill>
        <p:spPr>
          <a:xfrm>
            <a:off x="6257925" y="2187134"/>
            <a:ext cx="5514975" cy="3623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7058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ABFD34-8A84-53D5-7EEF-B0FB9901CB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EE4E4A4-1355-BBED-D243-48CE1DD3CE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Optimo Route in Action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D8EB52E-AFAB-FEC5-8681-D6A981391E25}"/>
              </a:ext>
            </a:extLst>
          </p:cNvPr>
          <p:cNvSpPr txBox="1"/>
          <p:nvPr/>
        </p:nvSpPr>
        <p:spPr>
          <a:xfrm>
            <a:off x="548640" y="1746504"/>
            <a:ext cx="3630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Optimo Route to EAM integration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660FD9C-7C10-DCA4-7236-D20415D91F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125" y="2115836"/>
            <a:ext cx="10953750" cy="4410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68213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0E78D6-F072-48E7-8270-20EFBDD26F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29620" y="1579268"/>
            <a:ext cx="5359995" cy="2880551"/>
          </a:xfrm>
        </p:spPr>
        <p:txBody>
          <a:bodyPr>
            <a:noAutofit/>
          </a:bodyPr>
          <a:lstStyle/>
          <a:p>
            <a:pPr algn="l"/>
            <a:r>
              <a:rPr lang="en-US" sz="4800" b="0" cap="none" dirty="0"/>
              <a:t>A Case Study in Work Planning for Pipeline Operations</a:t>
            </a:r>
            <a:br>
              <a:rPr lang="en-US" sz="4800" b="0" cap="none" dirty="0"/>
            </a:br>
            <a:endParaRPr lang="en-US" sz="4800" b="0" cap="none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70A46D81-BA68-CCC3-A218-4E6CF5A395F4}"/>
              </a:ext>
            </a:extLst>
          </p:cNvPr>
          <p:cNvSpPr txBox="1">
            <a:spLocks/>
          </p:cNvSpPr>
          <p:nvPr/>
        </p:nvSpPr>
        <p:spPr>
          <a:xfrm>
            <a:off x="5823836" y="4459820"/>
            <a:ext cx="2421631" cy="376081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5000" lnSpcReduction="20000"/>
          </a:bodyPr>
          <a:lstStyle>
            <a:lvl1pPr algn="ctr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7200" b="1" kern="1200" cap="all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0" cap="none" dirty="0"/>
              <a:t>Jaime Thompson</a:t>
            </a: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2E53A0DB-8C09-EB76-DADD-33453B7E85A0}"/>
              </a:ext>
            </a:extLst>
          </p:cNvPr>
          <p:cNvSpPr/>
          <p:nvPr/>
        </p:nvSpPr>
        <p:spPr>
          <a:xfrm>
            <a:off x="1741728" y="1907235"/>
            <a:ext cx="3911920" cy="3883966"/>
          </a:xfrm>
          <a:custGeom>
            <a:avLst/>
            <a:gdLst>
              <a:gd name="connsiteX0" fmla="*/ 3817356 w 3911920"/>
              <a:gd name="connsiteY0" fmla="*/ 0 h 3883966"/>
              <a:gd name="connsiteX1" fmla="*/ 3911920 w 3911920"/>
              <a:gd name="connsiteY1" fmla="*/ 0 h 3883966"/>
              <a:gd name="connsiteX2" fmla="*/ 3911920 w 3911920"/>
              <a:gd name="connsiteY2" fmla="*/ 3883966 h 3883966"/>
              <a:gd name="connsiteX3" fmla="*/ 108238 w 3911920"/>
              <a:gd name="connsiteY3" fmla="*/ 3883966 h 3883966"/>
              <a:gd name="connsiteX4" fmla="*/ 83082 w 3911920"/>
              <a:gd name="connsiteY4" fmla="*/ 3820830 h 3883966"/>
              <a:gd name="connsiteX5" fmla="*/ 1811881 w 3911920"/>
              <a:gd name="connsiteY5" fmla="*/ 3820830 h 3883966"/>
              <a:gd name="connsiteX6" fmla="*/ 1811881 w 3911920"/>
              <a:gd name="connsiteY6" fmla="*/ 3801411 h 3883966"/>
              <a:gd name="connsiteX7" fmla="*/ 75345 w 3911920"/>
              <a:gd name="connsiteY7" fmla="*/ 3801411 h 3883966"/>
              <a:gd name="connsiteX8" fmla="*/ 41741 w 3911920"/>
              <a:gd name="connsiteY8" fmla="*/ 3717073 h 3883966"/>
              <a:gd name="connsiteX9" fmla="*/ 1007448 w 3911920"/>
              <a:gd name="connsiteY9" fmla="*/ 3717073 h 3883966"/>
              <a:gd name="connsiteX10" fmla="*/ 1007448 w 3911920"/>
              <a:gd name="connsiteY10" fmla="*/ 3697653 h 3883966"/>
              <a:gd name="connsiteX11" fmla="*/ 34004 w 3911920"/>
              <a:gd name="connsiteY11" fmla="*/ 3697653 h 3883966"/>
              <a:gd name="connsiteX12" fmla="*/ 0 w 3911920"/>
              <a:gd name="connsiteY12" fmla="*/ 3612309 h 3883966"/>
              <a:gd name="connsiteX13" fmla="*/ 3817356 w 3911920"/>
              <a:gd name="connsiteY13" fmla="*/ 3612309 h 3883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911920" h="3883966">
                <a:moveTo>
                  <a:pt x="3817356" y="0"/>
                </a:moveTo>
                <a:lnTo>
                  <a:pt x="3911920" y="0"/>
                </a:lnTo>
                <a:lnTo>
                  <a:pt x="3911920" y="3883966"/>
                </a:lnTo>
                <a:lnTo>
                  <a:pt x="108238" y="3883966"/>
                </a:lnTo>
                <a:lnTo>
                  <a:pt x="83082" y="3820830"/>
                </a:lnTo>
                <a:lnTo>
                  <a:pt x="1811881" y="3820830"/>
                </a:lnTo>
                <a:lnTo>
                  <a:pt x="1811881" y="3801411"/>
                </a:lnTo>
                <a:lnTo>
                  <a:pt x="75345" y="3801411"/>
                </a:lnTo>
                <a:lnTo>
                  <a:pt x="41741" y="3717073"/>
                </a:lnTo>
                <a:lnTo>
                  <a:pt x="1007448" y="3717073"/>
                </a:lnTo>
                <a:lnTo>
                  <a:pt x="1007448" y="3697653"/>
                </a:lnTo>
                <a:lnTo>
                  <a:pt x="34004" y="3697653"/>
                </a:lnTo>
                <a:lnTo>
                  <a:pt x="0" y="3612309"/>
                </a:lnTo>
                <a:lnTo>
                  <a:pt x="3817356" y="3612309"/>
                </a:lnTo>
                <a:close/>
              </a:path>
            </a:pathLst>
          </a:custGeom>
          <a:gradFill flip="none" rotWithShape="1">
            <a:gsLst>
              <a:gs pos="0">
                <a:schemeClr val="accent2">
                  <a:lumMod val="67000"/>
                </a:schemeClr>
              </a:gs>
              <a:gs pos="48000">
                <a:schemeClr val="accent2">
                  <a:lumMod val="97000"/>
                  <a:lumOff val="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6" name="Picture 5" descr="A close-up of a wheel on a machine&#10;&#10;Description automatically generated">
            <a:extLst>
              <a:ext uri="{FF2B5EF4-FFF2-40B4-BE49-F238E27FC236}">
                <a16:creationId xmlns:a16="http://schemas.microsoft.com/office/drawing/2014/main" id="{C004940B-799E-23ED-5611-57517412D48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926" t="4167" r="26667"/>
          <a:stretch/>
        </p:blipFill>
        <p:spPr>
          <a:xfrm>
            <a:off x="1411199" y="1579268"/>
            <a:ext cx="4082108" cy="386903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4CE25AA-69FA-A07F-EA6B-6AEF7D61D6F5}"/>
              </a:ext>
            </a:extLst>
          </p:cNvPr>
          <p:cNvSpPr txBox="1"/>
          <p:nvPr/>
        </p:nvSpPr>
        <p:spPr>
          <a:xfrm>
            <a:off x="5910606" y="4801968"/>
            <a:ext cx="44038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Southern Star Central Gas Pipeline</a:t>
            </a:r>
          </a:p>
          <a:p>
            <a:r>
              <a:rPr lang="en-US" dirty="0">
                <a:solidFill>
                  <a:schemeClr val="bg1"/>
                </a:solidFill>
              </a:rPr>
              <a:t>EAM Planning &amp; Scheduling Specialist</a:t>
            </a:r>
          </a:p>
        </p:txBody>
      </p:sp>
    </p:spTree>
    <p:extLst>
      <p:ext uri="{BB962C8B-B14F-4D97-AF65-F5344CB8AC3E}">
        <p14:creationId xmlns:p14="http://schemas.microsoft.com/office/powerpoint/2010/main" val="25315853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5EBD68-18A4-75F2-B7FC-FB6E1F3573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10CAE6F-A932-8CCD-7F47-AD98AFA5DA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Optimo Route in Action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9EF34F8-0DE4-3143-A8A3-D28F05E282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Scheduled labor is added to the Work Order Activity with the date planned/employee in Optimo Route</a:t>
            </a:r>
          </a:p>
          <a:p>
            <a:r>
              <a:rPr lang="en-US" dirty="0"/>
              <a:t>Status of the Work order changes from Scheduling to Issued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047B166-7936-E379-01E1-D128877C686F}"/>
              </a:ext>
            </a:extLst>
          </p:cNvPr>
          <p:cNvSpPr txBox="1"/>
          <p:nvPr/>
        </p:nvSpPr>
        <p:spPr>
          <a:xfrm>
            <a:off x="548640" y="1746504"/>
            <a:ext cx="3630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Optimo Route to EAM integration</a:t>
            </a:r>
          </a:p>
        </p:txBody>
      </p:sp>
    </p:spTree>
    <p:extLst>
      <p:ext uri="{BB962C8B-B14F-4D97-AF65-F5344CB8AC3E}">
        <p14:creationId xmlns:p14="http://schemas.microsoft.com/office/powerpoint/2010/main" val="59177148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9DCCA7-BCCE-3E9D-EE55-013E01ABCB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222013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0E78D6-F072-48E7-8270-20EFBDD26F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94854" y="2754630"/>
            <a:ext cx="5662928" cy="1348740"/>
          </a:xfrm>
        </p:spPr>
        <p:txBody>
          <a:bodyPr wrap="square">
            <a:normAutofit fontScale="90000"/>
          </a:bodyPr>
          <a:lstStyle/>
          <a:p>
            <a:pPr algn="l"/>
            <a:r>
              <a:rPr lang="en-US" sz="9600" b="0" cap="none" dirty="0"/>
              <a:t>Questions?</a:t>
            </a:r>
          </a:p>
        </p:txBody>
      </p:sp>
      <p:pic>
        <p:nvPicPr>
          <p:cNvPr id="8" name="Picture 7" descr="A black and white logo&#10;&#10;Description automatically generated with medium confidence">
            <a:extLst>
              <a:ext uri="{FF2B5EF4-FFF2-40B4-BE49-F238E27FC236}">
                <a16:creationId xmlns:a16="http://schemas.microsoft.com/office/drawing/2014/main" id="{71AC54E3-88FE-9FFD-97A8-409D660F0C5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11000"/>
          </a:blip>
          <a:stretch>
            <a:fillRect/>
          </a:stretch>
        </p:blipFill>
        <p:spPr>
          <a:xfrm>
            <a:off x="1701711" y="584200"/>
            <a:ext cx="5824607" cy="568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19000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lack and white logo&#10;&#10;Description automatically generated with medium confidence">
            <a:extLst>
              <a:ext uri="{FF2B5EF4-FFF2-40B4-BE49-F238E27FC236}">
                <a16:creationId xmlns:a16="http://schemas.microsoft.com/office/drawing/2014/main" id="{95972341-E2B5-56D0-0373-9F01412492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0732" y="4418536"/>
            <a:ext cx="7046431" cy="1393696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3FC7BD98-5486-489C-BAA0-A69CEFF691B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18888" y="5449821"/>
            <a:ext cx="8767860" cy="1388165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800" dirty="0"/>
              <a:t>Streamline Conference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800" dirty="0"/>
              <a:t>February 2026</a:t>
            </a: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4679A491-3852-D0CC-DB1D-C63535697846}"/>
              </a:ext>
            </a:extLst>
          </p:cNvPr>
          <p:cNvSpPr/>
          <p:nvPr/>
        </p:nvSpPr>
        <p:spPr>
          <a:xfrm>
            <a:off x="685977" y="431800"/>
            <a:ext cx="11248006" cy="3479800"/>
          </a:xfrm>
          <a:custGeom>
            <a:avLst/>
            <a:gdLst>
              <a:gd name="connsiteX0" fmla="*/ 10982265 w 11248006"/>
              <a:gd name="connsiteY0" fmla="*/ 0 h 3640694"/>
              <a:gd name="connsiteX1" fmla="*/ 11248006 w 11248006"/>
              <a:gd name="connsiteY1" fmla="*/ 0 h 3640694"/>
              <a:gd name="connsiteX2" fmla="*/ 11248006 w 11248006"/>
              <a:gd name="connsiteY2" fmla="*/ 3640694 h 3640694"/>
              <a:gd name="connsiteX3" fmla="*/ 101459 w 11248006"/>
              <a:gd name="connsiteY3" fmla="*/ 3640694 h 3640694"/>
              <a:gd name="connsiteX4" fmla="*/ 77879 w 11248006"/>
              <a:gd name="connsiteY4" fmla="*/ 3581513 h 3640694"/>
              <a:gd name="connsiteX5" fmla="*/ 5346523 w 11248006"/>
              <a:gd name="connsiteY5" fmla="*/ 3581513 h 3640694"/>
              <a:gd name="connsiteX6" fmla="*/ 5346523 w 11248006"/>
              <a:gd name="connsiteY6" fmla="*/ 3563309 h 3640694"/>
              <a:gd name="connsiteX7" fmla="*/ 70626 w 11248006"/>
              <a:gd name="connsiteY7" fmla="*/ 3563309 h 3640694"/>
              <a:gd name="connsiteX8" fmla="*/ 39127 w 11248006"/>
              <a:gd name="connsiteY8" fmla="*/ 3484255 h 3640694"/>
              <a:gd name="connsiteX9" fmla="*/ 3085923 w 11248006"/>
              <a:gd name="connsiteY9" fmla="*/ 3484255 h 3640694"/>
              <a:gd name="connsiteX10" fmla="*/ 3085923 w 11248006"/>
              <a:gd name="connsiteY10" fmla="*/ 3466051 h 3640694"/>
              <a:gd name="connsiteX11" fmla="*/ 31874 w 11248006"/>
              <a:gd name="connsiteY11" fmla="*/ 3466051 h 3640694"/>
              <a:gd name="connsiteX12" fmla="*/ 0 w 11248006"/>
              <a:gd name="connsiteY12" fmla="*/ 3386053 h 3640694"/>
              <a:gd name="connsiteX13" fmla="*/ 10982265 w 11248006"/>
              <a:gd name="connsiteY13" fmla="*/ 3386053 h 36406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1248006" h="3640694">
                <a:moveTo>
                  <a:pt x="10982265" y="0"/>
                </a:moveTo>
                <a:lnTo>
                  <a:pt x="11248006" y="0"/>
                </a:lnTo>
                <a:lnTo>
                  <a:pt x="11248006" y="3640694"/>
                </a:lnTo>
                <a:lnTo>
                  <a:pt x="101459" y="3640694"/>
                </a:lnTo>
                <a:lnTo>
                  <a:pt x="77879" y="3581513"/>
                </a:lnTo>
                <a:lnTo>
                  <a:pt x="5346523" y="3581513"/>
                </a:lnTo>
                <a:lnTo>
                  <a:pt x="5346523" y="3563309"/>
                </a:lnTo>
                <a:lnTo>
                  <a:pt x="70626" y="3563309"/>
                </a:lnTo>
                <a:lnTo>
                  <a:pt x="39127" y="3484255"/>
                </a:lnTo>
                <a:lnTo>
                  <a:pt x="3085923" y="3484255"/>
                </a:lnTo>
                <a:lnTo>
                  <a:pt x="3085923" y="3466051"/>
                </a:lnTo>
                <a:lnTo>
                  <a:pt x="31874" y="3466051"/>
                </a:lnTo>
                <a:lnTo>
                  <a:pt x="0" y="3386053"/>
                </a:lnTo>
                <a:lnTo>
                  <a:pt x="10982265" y="3386053"/>
                </a:lnTo>
                <a:close/>
              </a:path>
            </a:pathLst>
          </a:custGeom>
          <a:gradFill flip="none" rotWithShape="1">
            <a:gsLst>
              <a:gs pos="0">
                <a:schemeClr val="accent2">
                  <a:lumMod val="67000"/>
                </a:schemeClr>
              </a:gs>
              <a:gs pos="48000">
                <a:schemeClr val="accent2">
                  <a:lumMod val="97000"/>
                  <a:lumOff val="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4" name="Picture 3" descr="Long pipe in a field&#10;&#10;Description automatically generated">
            <a:extLst>
              <a:ext uri="{FF2B5EF4-FFF2-40B4-BE49-F238E27FC236}">
                <a16:creationId xmlns:a16="http://schemas.microsoft.com/office/drawing/2014/main" id="{33E8D121-E619-296C-BD5F-82E2EEA9F89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31535" b="24841"/>
          <a:stretch/>
        </p:blipFill>
        <p:spPr>
          <a:xfrm>
            <a:off x="237150" y="372140"/>
            <a:ext cx="11268873" cy="3277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40504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0E78D6-F072-48E7-8270-20EFBDD26F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98033" y="387276"/>
            <a:ext cx="11403106" cy="1484556"/>
          </a:xfrm>
        </p:spPr>
        <p:txBody>
          <a:bodyPr>
            <a:normAutofit/>
          </a:bodyPr>
          <a:lstStyle/>
          <a:p>
            <a:pPr algn="l"/>
            <a:r>
              <a:rPr lang="en-US" sz="6600" b="0" cap="none" dirty="0"/>
              <a:t>Who is Southern Star?</a:t>
            </a:r>
          </a:p>
        </p:txBody>
      </p:sp>
      <p:pic>
        <p:nvPicPr>
          <p:cNvPr id="11" name="Picture 10" descr="A black and white logo&#10;&#10;Description automatically generated with medium confidence">
            <a:extLst>
              <a:ext uri="{FF2B5EF4-FFF2-40B4-BE49-F238E27FC236}">
                <a16:creationId xmlns:a16="http://schemas.microsoft.com/office/drawing/2014/main" id="{3ED2100D-D209-5B28-4425-90E4693B2FE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6000"/>
          </a:blip>
          <a:stretch>
            <a:fillRect/>
          </a:stretch>
        </p:blipFill>
        <p:spPr>
          <a:xfrm>
            <a:off x="1701711" y="584200"/>
            <a:ext cx="5824607" cy="56896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1D3DA70-9232-A602-20D9-BDA872CDF265}"/>
              </a:ext>
            </a:extLst>
          </p:cNvPr>
          <p:cNvSpPr txBox="1"/>
          <p:nvPr/>
        </p:nvSpPr>
        <p:spPr>
          <a:xfrm>
            <a:off x="1990165" y="2022438"/>
            <a:ext cx="9219303" cy="42043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dirty="0">
                <a:solidFill>
                  <a:schemeClr val="bg1"/>
                </a:solidFill>
              </a:rPr>
              <a:t>Southern Star's corporate heritage dates back to 1904.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dirty="0">
                <a:solidFill>
                  <a:schemeClr val="bg1"/>
                </a:solidFill>
              </a:rPr>
              <a:t>Much of today's Southern Star was formed from parts of various local distribution companies. In 2003, our company adopted its current name of Southern Star Central Gas Pipeline Inc.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dirty="0">
                <a:solidFill>
                  <a:schemeClr val="bg1"/>
                </a:solidFill>
              </a:rPr>
              <a:t>Today, Southern Star is a leading transporter of natural gas to America's heartland, with approximately 5,800 miles of natural gas transmission pipeline in the Midwest and Mid-Continent regions of the United States.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dirty="0">
                <a:solidFill>
                  <a:schemeClr val="bg1"/>
                </a:solidFill>
              </a:rPr>
              <a:t>Headquartered in Kentucky, our pipeline operates in Kansas, Oklahoma, Missouri, Wyoming, Colorado, Texas, and Nebraska.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dirty="0">
                <a:solidFill>
                  <a:schemeClr val="bg1"/>
                </a:solidFill>
              </a:rPr>
              <a:t>Our company has grown to more than 600 team members.</a:t>
            </a:r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22557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0" name="Straight Connector 41">
            <a:extLst>
              <a:ext uri="{FF2B5EF4-FFF2-40B4-BE49-F238E27FC236}">
                <a16:creationId xmlns:a16="http://schemas.microsoft.com/office/drawing/2014/main" id="{63FED537-3AF1-4C36-9904-77B6A54D27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978660" y="5462458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050E78D6-F072-48E7-8270-20EFBDD26F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09980" y="3762475"/>
            <a:ext cx="9966960" cy="1427125"/>
          </a:xfrm>
        </p:spPr>
        <p:txBody>
          <a:bodyPr>
            <a:normAutofit/>
          </a:bodyPr>
          <a:lstStyle/>
          <a:p>
            <a:r>
              <a:rPr lang="en-US" sz="6600" cap="none" dirty="0"/>
              <a:t>EAM Journey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339D519F-C2CA-0A65-1EB2-9FDA029EC813}"/>
              </a:ext>
            </a:extLst>
          </p:cNvPr>
          <p:cNvSpPr txBox="1">
            <a:spLocks/>
          </p:cNvSpPr>
          <p:nvPr/>
        </p:nvSpPr>
        <p:spPr>
          <a:xfrm>
            <a:off x="5016821" y="5033381"/>
            <a:ext cx="2421631" cy="376081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5000" lnSpcReduction="20000"/>
          </a:bodyPr>
          <a:lstStyle>
            <a:lvl1pPr algn="ctr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7200" b="1" kern="1200" cap="all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2800" b="0" cap="none" dirty="0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24423D93-13F5-40EE-ED3C-FAB84CFBBC76}"/>
              </a:ext>
            </a:extLst>
          </p:cNvPr>
          <p:cNvSpPr/>
          <p:nvPr/>
        </p:nvSpPr>
        <p:spPr>
          <a:xfrm>
            <a:off x="685977" y="431800"/>
            <a:ext cx="11248006" cy="3479800"/>
          </a:xfrm>
          <a:custGeom>
            <a:avLst/>
            <a:gdLst>
              <a:gd name="connsiteX0" fmla="*/ 10982265 w 11248006"/>
              <a:gd name="connsiteY0" fmla="*/ 0 h 3640694"/>
              <a:gd name="connsiteX1" fmla="*/ 11248006 w 11248006"/>
              <a:gd name="connsiteY1" fmla="*/ 0 h 3640694"/>
              <a:gd name="connsiteX2" fmla="*/ 11248006 w 11248006"/>
              <a:gd name="connsiteY2" fmla="*/ 3640694 h 3640694"/>
              <a:gd name="connsiteX3" fmla="*/ 101459 w 11248006"/>
              <a:gd name="connsiteY3" fmla="*/ 3640694 h 3640694"/>
              <a:gd name="connsiteX4" fmla="*/ 77879 w 11248006"/>
              <a:gd name="connsiteY4" fmla="*/ 3581513 h 3640694"/>
              <a:gd name="connsiteX5" fmla="*/ 5346523 w 11248006"/>
              <a:gd name="connsiteY5" fmla="*/ 3581513 h 3640694"/>
              <a:gd name="connsiteX6" fmla="*/ 5346523 w 11248006"/>
              <a:gd name="connsiteY6" fmla="*/ 3563309 h 3640694"/>
              <a:gd name="connsiteX7" fmla="*/ 70626 w 11248006"/>
              <a:gd name="connsiteY7" fmla="*/ 3563309 h 3640694"/>
              <a:gd name="connsiteX8" fmla="*/ 39127 w 11248006"/>
              <a:gd name="connsiteY8" fmla="*/ 3484255 h 3640694"/>
              <a:gd name="connsiteX9" fmla="*/ 3085923 w 11248006"/>
              <a:gd name="connsiteY9" fmla="*/ 3484255 h 3640694"/>
              <a:gd name="connsiteX10" fmla="*/ 3085923 w 11248006"/>
              <a:gd name="connsiteY10" fmla="*/ 3466051 h 3640694"/>
              <a:gd name="connsiteX11" fmla="*/ 31874 w 11248006"/>
              <a:gd name="connsiteY11" fmla="*/ 3466051 h 3640694"/>
              <a:gd name="connsiteX12" fmla="*/ 0 w 11248006"/>
              <a:gd name="connsiteY12" fmla="*/ 3386053 h 3640694"/>
              <a:gd name="connsiteX13" fmla="*/ 10982265 w 11248006"/>
              <a:gd name="connsiteY13" fmla="*/ 3386053 h 36406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1248006" h="3640694">
                <a:moveTo>
                  <a:pt x="10982265" y="0"/>
                </a:moveTo>
                <a:lnTo>
                  <a:pt x="11248006" y="0"/>
                </a:lnTo>
                <a:lnTo>
                  <a:pt x="11248006" y="3640694"/>
                </a:lnTo>
                <a:lnTo>
                  <a:pt x="101459" y="3640694"/>
                </a:lnTo>
                <a:lnTo>
                  <a:pt x="77879" y="3581513"/>
                </a:lnTo>
                <a:lnTo>
                  <a:pt x="5346523" y="3581513"/>
                </a:lnTo>
                <a:lnTo>
                  <a:pt x="5346523" y="3563309"/>
                </a:lnTo>
                <a:lnTo>
                  <a:pt x="70626" y="3563309"/>
                </a:lnTo>
                <a:lnTo>
                  <a:pt x="39127" y="3484255"/>
                </a:lnTo>
                <a:lnTo>
                  <a:pt x="3085923" y="3484255"/>
                </a:lnTo>
                <a:lnTo>
                  <a:pt x="3085923" y="3466051"/>
                </a:lnTo>
                <a:lnTo>
                  <a:pt x="31874" y="3466051"/>
                </a:lnTo>
                <a:lnTo>
                  <a:pt x="0" y="3386053"/>
                </a:lnTo>
                <a:lnTo>
                  <a:pt x="10982265" y="3386053"/>
                </a:lnTo>
                <a:close/>
              </a:path>
            </a:pathLst>
          </a:custGeom>
          <a:gradFill flip="none" rotWithShape="1">
            <a:gsLst>
              <a:gs pos="0">
                <a:schemeClr val="accent2">
                  <a:lumMod val="67000"/>
                </a:schemeClr>
              </a:gs>
              <a:gs pos="48000">
                <a:schemeClr val="accent2">
                  <a:lumMod val="97000"/>
                  <a:lumOff val="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F5A187C-7B5A-D0B6-A728-5DEC87127DF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94" t="3198"/>
          <a:stretch>
            <a:fillRect/>
          </a:stretch>
        </p:blipFill>
        <p:spPr>
          <a:xfrm>
            <a:off x="358383" y="353640"/>
            <a:ext cx="11161702" cy="3285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27365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5E662CA-5882-2B25-7C6B-FFF619232D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EAM Journey Timeline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7F335D2-5405-2AC6-4BC4-D8C16BC037E1}"/>
              </a:ext>
            </a:extLst>
          </p:cNvPr>
          <p:cNvSpPr txBox="1"/>
          <p:nvPr/>
        </p:nvSpPr>
        <p:spPr>
          <a:xfrm>
            <a:off x="1143000" y="1681018"/>
            <a:ext cx="1029161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2400" dirty="0">
                <a:solidFill>
                  <a:schemeClr val="bg1"/>
                </a:solidFill>
              </a:rPr>
              <a:t>EAM product selected- Spring 2018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en-US" sz="2400" dirty="0">
              <a:solidFill>
                <a:schemeClr val="bg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2400" dirty="0">
                <a:solidFill>
                  <a:schemeClr val="bg1"/>
                </a:solidFill>
              </a:rPr>
              <a:t>September 2018- EAM Staff hired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en-US" sz="2400" dirty="0">
              <a:solidFill>
                <a:schemeClr val="bg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2400" dirty="0">
                <a:solidFill>
                  <a:schemeClr val="bg1"/>
                </a:solidFill>
              </a:rPr>
              <a:t>Transitional work from legacy system to EAM platform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en-US" sz="2400" dirty="0">
              <a:solidFill>
                <a:schemeClr val="bg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2400" dirty="0">
                <a:solidFill>
                  <a:schemeClr val="bg1"/>
                </a:solidFill>
              </a:rPr>
              <a:t>Spring 2019- Optimo Route partnership begins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en-US" sz="2400" dirty="0">
              <a:solidFill>
                <a:schemeClr val="bg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2400" dirty="0">
                <a:solidFill>
                  <a:schemeClr val="bg1"/>
                </a:solidFill>
              </a:rPr>
              <a:t>June 2019- Go LIVE!</a:t>
            </a:r>
          </a:p>
        </p:txBody>
      </p:sp>
    </p:spTree>
    <p:extLst>
      <p:ext uri="{BB962C8B-B14F-4D97-AF65-F5344CB8AC3E}">
        <p14:creationId xmlns:p14="http://schemas.microsoft.com/office/powerpoint/2010/main" val="9353732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393EA0-BF5C-6631-0264-3119082CE0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EAM Journey- navigating change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58F812-E46D-F3AD-E6FF-94E1F33C8C74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45720" indent="0">
              <a:buNone/>
            </a:pPr>
            <a:r>
              <a:rPr lang="en-US" sz="2400" u="sng" dirty="0"/>
              <a:t>Obstacles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dirty="0"/>
              <a:t>Assets spread across 8 states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dirty="0"/>
              <a:t>Need to account for drive time to/from locations for work orders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dirty="0"/>
              <a:t>Driving instructions/Optimize driving routes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dirty="0"/>
              <a:t>Group work orders by geolocation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dirty="0"/>
              <a:t>Schedule multiple employees to the same location at the same time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615FB67-5A06-5D44-0DE7-E477700C36D7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45720" indent="0">
              <a:buNone/>
            </a:pPr>
            <a:r>
              <a:rPr lang="en-US" sz="2400" u="sng" dirty="0"/>
              <a:t>Advantages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dirty="0"/>
              <a:t>Company locations/regions already established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dirty="0"/>
              <a:t>Qualifications already established in EAM	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dirty="0"/>
              <a:t>Oracle to EAM integration for  Employee time off exceptions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dirty="0"/>
              <a:t> Work Order status, priority, start/end dates, trade and estimated time established in EAM</a:t>
            </a:r>
          </a:p>
        </p:txBody>
      </p:sp>
    </p:spTree>
    <p:extLst>
      <p:ext uri="{BB962C8B-B14F-4D97-AF65-F5344CB8AC3E}">
        <p14:creationId xmlns:p14="http://schemas.microsoft.com/office/powerpoint/2010/main" val="30974638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8FA8994-26C1-80FC-6CB5-9E29399F71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0" name="Straight Connector 41">
            <a:extLst>
              <a:ext uri="{FF2B5EF4-FFF2-40B4-BE49-F238E27FC236}">
                <a16:creationId xmlns:a16="http://schemas.microsoft.com/office/drawing/2014/main" id="{988AB3A9-151A-03B2-5385-E9CB16F16A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978660" y="5462458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3CA27893-4958-26AE-A039-5515F1C80B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09980" y="3762475"/>
            <a:ext cx="9966960" cy="1486559"/>
          </a:xfrm>
        </p:spPr>
        <p:txBody>
          <a:bodyPr>
            <a:noAutofit/>
          </a:bodyPr>
          <a:lstStyle/>
          <a:p>
            <a:r>
              <a:rPr lang="en-US" sz="4400" cap="none" dirty="0"/>
              <a:t>Optimo Route application for Work Order Scheduling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959AB07F-773F-B0CF-42A0-BA5F42FAD216}"/>
              </a:ext>
            </a:extLst>
          </p:cNvPr>
          <p:cNvSpPr txBox="1">
            <a:spLocks/>
          </p:cNvSpPr>
          <p:nvPr/>
        </p:nvSpPr>
        <p:spPr>
          <a:xfrm>
            <a:off x="5016821" y="5033381"/>
            <a:ext cx="2421631" cy="376081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5000" lnSpcReduction="20000"/>
          </a:bodyPr>
          <a:lstStyle>
            <a:lvl1pPr algn="ctr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7200" b="1" kern="1200" cap="all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2800" b="0" cap="none" dirty="0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C753C278-DE81-6A82-6487-A8AF0CD3A568}"/>
              </a:ext>
            </a:extLst>
          </p:cNvPr>
          <p:cNvSpPr/>
          <p:nvPr/>
        </p:nvSpPr>
        <p:spPr>
          <a:xfrm>
            <a:off x="685977" y="431800"/>
            <a:ext cx="11248006" cy="3479800"/>
          </a:xfrm>
          <a:custGeom>
            <a:avLst/>
            <a:gdLst>
              <a:gd name="connsiteX0" fmla="*/ 10982265 w 11248006"/>
              <a:gd name="connsiteY0" fmla="*/ 0 h 3640694"/>
              <a:gd name="connsiteX1" fmla="*/ 11248006 w 11248006"/>
              <a:gd name="connsiteY1" fmla="*/ 0 h 3640694"/>
              <a:gd name="connsiteX2" fmla="*/ 11248006 w 11248006"/>
              <a:gd name="connsiteY2" fmla="*/ 3640694 h 3640694"/>
              <a:gd name="connsiteX3" fmla="*/ 101459 w 11248006"/>
              <a:gd name="connsiteY3" fmla="*/ 3640694 h 3640694"/>
              <a:gd name="connsiteX4" fmla="*/ 77879 w 11248006"/>
              <a:gd name="connsiteY4" fmla="*/ 3581513 h 3640694"/>
              <a:gd name="connsiteX5" fmla="*/ 5346523 w 11248006"/>
              <a:gd name="connsiteY5" fmla="*/ 3581513 h 3640694"/>
              <a:gd name="connsiteX6" fmla="*/ 5346523 w 11248006"/>
              <a:gd name="connsiteY6" fmla="*/ 3563309 h 3640694"/>
              <a:gd name="connsiteX7" fmla="*/ 70626 w 11248006"/>
              <a:gd name="connsiteY7" fmla="*/ 3563309 h 3640694"/>
              <a:gd name="connsiteX8" fmla="*/ 39127 w 11248006"/>
              <a:gd name="connsiteY8" fmla="*/ 3484255 h 3640694"/>
              <a:gd name="connsiteX9" fmla="*/ 3085923 w 11248006"/>
              <a:gd name="connsiteY9" fmla="*/ 3484255 h 3640694"/>
              <a:gd name="connsiteX10" fmla="*/ 3085923 w 11248006"/>
              <a:gd name="connsiteY10" fmla="*/ 3466051 h 3640694"/>
              <a:gd name="connsiteX11" fmla="*/ 31874 w 11248006"/>
              <a:gd name="connsiteY11" fmla="*/ 3466051 h 3640694"/>
              <a:gd name="connsiteX12" fmla="*/ 0 w 11248006"/>
              <a:gd name="connsiteY12" fmla="*/ 3386053 h 3640694"/>
              <a:gd name="connsiteX13" fmla="*/ 10982265 w 11248006"/>
              <a:gd name="connsiteY13" fmla="*/ 3386053 h 36406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1248006" h="3640694">
                <a:moveTo>
                  <a:pt x="10982265" y="0"/>
                </a:moveTo>
                <a:lnTo>
                  <a:pt x="11248006" y="0"/>
                </a:lnTo>
                <a:lnTo>
                  <a:pt x="11248006" y="3640694"/>
                </a:lnTo>
                <a:lnTo>
                  <a:pt x="101459" y="3640694"/>
                </a:lnTo>
                <a:lnTo>
                  <a:pt x="77879" y="3581513"/>
                </a:lnTo>
                <a:lnTo>
                  <a:pt x="5346523" y="3581513"/>
                </a:lnTo>
                <a:lnTo>
                  <a:pt x="5346523" y="3563309"/>
                </a:lnTo>
                <a:lnTo>
                  <a:pt x="70626" y="3563309"/>
                </a:lnTo>
                <a:lnTo>
                  <a:pt x="39127" y="3484255"/>
                </a:lnTo>
                <a:lnTo>
                  <a:pt x="3085923" y="3484255"/>
                </a:lnTo>
                <a:lnTo>
                  <a:pt x="3085923" y="3466051"/>
                </a:lnTo>
                <a:lnTo>
                  <a:pt x="31874" y="3466051"/>
                </a:lnTo>
                <a:lnTo>
                  <a:pt x="0" y="3386053"/>
                </a:lnTo>
                <a:lnTo>
                  <a:pt x="10982265" y="3386053"/>
                </a:lnTo>
                <a:close/>
              </a:path>
            </a:pathLst>
          </a:custGeom>
          <a:gradFill flip="none" rotWithShape="1">
            <a:gsLst>
              <a:gs pos="0">
                <a:schemeClr val="accent2">
                  <a:lumMod val="67000"/>
                </a:schemeClr>
              </a:gs>
              <a:gs pos="48000">
                <a:schemeClr val="accent2">
                  <a:lumMod val="97000"/>
                  <a:lumOff val="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364E75F-DB6E-B8E0-7BF7-DB62E62FD28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034" t="31333" r="1111" b="630"/>
          <a:stretch>
            <a:fillRect/>
          </a:stretch>
        </p:blipFill>
        <p:spPr>
          <a:xfrm>
            <a:off x="386499" y="347426"/>
            <a:ext cx="11119525" cy="3244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57715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14AAC7-919E-17A4-5503-EEF8A094C0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6380D20-0691-9015-8DB6-3E5BEE6C5C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Optimo Route in Action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469A06-56D5-8492-DFFC-C24C0D2B16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" indent="0">
              <a:buNone/>
            </a:pPr>
            <a:r>
              <a:rPr lang="en-US" dirty="0"/>
              <a:t>Optimo Route provides an environment to view and plan out work orders based on asset, location, qualifications required, time restrictions, requested employee and priority.</a:t>
            </a:r>
          </a:p>
          <a:p>
            <a:pPr marL="45720" indent="0">
              <a:buNone/>
            </a:pPr>
            <a:r>
              <a:rPr lang="en-US" dirty="0"/>
              <a:t>Mapping layers are available to view </a:t>
            </a:r>
          </a:p>
          <a:p>
            <a:pPr marL="45720" indent="0">
              <a:buNone/>
            </a:pPr>
            <a:r>
              <a:rPr lang="en-US" dirty="0"/>
              <a:t>Employee details are available including scheduled hours, time off, qualifications and normal driving range</a:t>
            </a:r>
          </a:p>
          <a:p>
            <a:pPr marL="45720" indent="0">
              <a:buNone/>
            </a:pPr>
            <a:r>
              <a:rPr lang="en-US" dirty="0"/>
              <a:t>Work order details are available including work order/activity, asset, skills/trade required, GPS, priority, and timeframe. </a:t>
            </a:r>
          </a:p>
          <a:p>
            <a:pPr marL="45720" indent="0">
              <a:buNone/>
            </a:pPr>
            <a:r>
              <a:rPr lang="en-US" dirty="0"/>
              <a:t>Flexibility to balance routes among employees, plan all or selected work orders, coordinate multiple employees to one work order/GPS at the same time.</a:t>
            </a:r>
          </a:p>
        </p:txBody>
      </p:sp>
    </p:spTree>
    <p:extLst>
      <p:ext uri="{BB962C8B-B14F-4D97-AF65-F5344CB8AC3E}">
        <p14:creationId xmlns:p14="http://schemas.microsoft.com/office/powerpoint/2010/main" val="1692286058"/>
      </p:ext>
    </p:extLst>
  </p:cSld>
  <p:clrMapOvr>
    <a:masterClrMapping/>
  </p:clrMapOvr>
</p:sld>
</file>

<file path=ppt/theme/theme1.xml><?xml version="1.0" encoding="utf-8"?>
<a:theme xmlns:a="http://schemas.openxmlformats.org/drawingml/2006/main" name="Basis">
  <a:themeElements>
    <a:clrScheme name="Custom 1">
      <a:dk1>
        <a:sysClr val="windowText" lastClr="000000"/>
      </a:dk1>
      <a:lt1>
        <a:sysClr val="window" lastClr="FFFFFF"/>
      </a:lt1>
      <a:dk2>
        <a:srgbClr val="002060"/>
      </a:dk2>
      <a:lt2>
        <a:srgbClr val="C6D9F0"/>
      </a:lt2>
      <a:accent1>
        <a:srgbClr val="4F81BD"/>
      </a:accent1>
      <a:accent2>
        <a:srgbClr val="00B050"/>
      </a:accent2>
      <a:accent3>
        <a:srgbClr val="92D050"/>
      </a:accent3>
      <a:accent4>
        <a:srgbClr val="00B0F0"/>
      </a:accent4>
      <a:accent5>
        <a:srgbClr val="0000FF"/>
      </a:accent5>
      <a:accent6>
        <a:srgbClr val="7F7F7F"/>
      </a:accent6>
      <a:hlink>
        <a:srgbClr val="0000FF"/>
      </a:hlink>
      <a:folHlink>
        <a:srgbClr val="800080"/>
      </a:folHlink>
    </a:clrScheme>
    <a:fontScheme name="Basis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asis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B954E463-E614-408B-A2D1-DF1251407711}" vid="{1A8FFCA8-E0CC-4F4D-B771-8EBB1BE2194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9E0E1ED57D8F148A26DF3A7F6AEE78C" ma:contentTypeVersion="10" ma:contentTypeDescription="Create a new document." ma:contentTypeScope="" ma:versionID="2ef5fc3a1da57743eb2bd8fcfe730df2">
  <xsd:schema xmlns:xsd="http://www.w3.org/2001/XMLSchema" xmlns:xs="http://www.w3.org/2001/XMLSchema" xmlns:p="http://schemas.microsoft.com/office/2006/metadata/properties" xmlns:ns2="31ec0c9e-a015-4fad-bb0b-963cf99085d4" xmlns:ns3="86b2adf6-b113-41ce-b5e0-e93258f09f20" targetNamespace="http://schemas.microsoft.com/office/2006/metadata/properties" ma:root="true" ma:fieldsID="6ad91d15df031dc2d01627f5812596b1" ns2:_="" ns3:_="">
    <xsd:import namespace="31ec0c9e-a015-4fad-bb0b-963cf99085d4"/>
    <xsd:import namespace="86b2adf6-b113-41ce-b5e0-e93258f09f2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1ec0c9e-a015-4fad-bb0b-963cf99085d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7bde6242-716d-41e5-8e76-ae7804763f6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6b2adf6-b113-41ce-b5e0-e93258f09f20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665f57ca-1d91-4c93-97c8-5560add0728c}" ma:internalName="TaxCatchAll" ma:showField="CatchAllData" ma:web="86b2adf6-b113-41ce-b5e0-e93258f09f2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31ec0c9e-a015-4fad-bb0b-963cf99085d4">
      <Terms xmlns="http://schemas.microsoft.com/office/infopath/2007/PartnerControls"/>
    </lcf76f155ced4ddcb4097134ff3c332f>
    <TaxCatchAll xmlns="86b2adf6-b113-41ce-b5e0-e93258f09f20" xsi:nil="true"/>
  </documentManagement>
</p:properties>
</file>

<file path=customXml/itemProps1.xml><?xml version="1.0" encoding="utf-8"?>
<ds:datastoreItem xmlns:ds="http://schemas.openxmlformats.org/officeDocument/2006/customXml" ds:itemID="{C78ADAB2-5713-4CC8-B21C-AD74ED6A7DF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7927478-7046-4525-ACD7-79AA1F7BC11D}"/>
</file>

<file path=customXml/itemProps3.xml><?xml version="1.0" encoding="utf-8"?>
<ds:datastoreItem xmlns:ds="http://schemas.openxmlformats.org/officeDocument/2006/customXml" ds:itemID="{98D3DDD6-8E74-4DF3-A7C9-6234C7DB3E79}">
  <ds:schemaRefs>
    <ds:schemaRef ds:uri="http://schemas.microsoft.com/office/2006/documentManagement/types"/>
    <ds:schemaRef ds:uri="http://schemas.microsoft.com/office/infopath/2007/PartnerControls"/>
    <ds:schemaRef ds:uri="71af3243-3dd4-4a8d-8c0d-dd76da1f02a5"/>
    <ds:schemaRef ds:uri="http://schemas.microsoft.com/office/2006/metadata/properties"/>
    <ds:schemaRef ds:uri="http://purl.org/dc/elements/1.1/"/>
    <ds:schemaRef ds:uri="http://purl.org/dc/dcmitype/"/>
    <ds:schemaRef ds:uri="http://schemas.openxmlformats.org/package/2006/metadata/core-properties"/>
    <ds:schemaRef ds:uri="16c05727-aa75-4e4a-9b5f-8a80a1165891"/>
    <ds:schemaRef ds:uri="http://www.w3.org/XML/1998/namespace"/>
    <ds:schemaRef ds:uri="http://purl.org/dc/terms/"/>
    <ds:schemaRef ds:uri="3d2907ac-edf6-42bd-8f92-82d9272cfb0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Style G</Template>
  <TotalTime>4574</TotalTime>
  <Words>548</Words>
  <Application>Microsoft Office PowerPoint</Application>
  <PresentationFormat>Widescreen</PresentationFormat>
  <Paragraphs>73</Paragraphs>
  <Slides>22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9" baseType="lpstr">
      <vt:lpstr>Aptos</vt:lpstr>
      <vt:lpstr>Arial</vt:lpstr>
      <vt:lpstr>Calibri</vt:lpstr>
      <vt:lpstr>Corbel</vt:lpstr>
      <vt:lpstr>Myriad Pro</vt:lpstr>
      <vt:lpstr>Wingdings</vt:lpstr>
      <vt:lpstr>Basis</vt:lpstr>
      <vt:lpstr>PowerPoint Presentation</vt:lpstr>
      <vt:lpstr>A Case Study in Work Planning for Pipeline Operations </vt:lpstr>
      <vt:lpstr>PowerPoint Presentation</vt:lpstr>
      <vt:lpstr>Who is Southern Star?</vt:lpstr>
      <vt:lpstr>EAM Journey</vt:lpstr>
      <vt:lpstr>EAM Journey Timeline</vt:lpstr>
      <vt:lpstr>EAM Journey- navigating change </vt:lpstr>
      <vt:lpstr>Optimo Route application for Work Order Scheduling</vt:lpstr>
      <vt:lpstr>Optimo Route in Action</vt:lpstr>
      <vt:lpstr>Optimo Route in Action</vt:lpstr>
      <vt:lpstr>Optimo Route in Action</vt:lpstr>
      <vt:lpstr>Optimo Route in Action</vt:lpstr>
      <vt:lpstr>Optimo Route in Action</vt:lpstr>
      <vt:lpstr>Optimo Route in Action</vt:lpstr>
      <vt:lpstr>Optimo Route in Action</vt:lpstr>
      <vt:lpstr>Optimo Route in Action</vt:lpstr>
      <vt:lpstr>Optimo Route in Action</vt:lpstr>
      <vt:lpstr>Optimo Route in Action</vt:lpstr>
      <vt:lpstr>Optimo Route in Action</vt:lpstr>
      <vt:lpstr>Optimo Route in Action</vt:lpstr>
      <vt:lpstr>PowerPoint Presentation</vt:lpstr>
      <vt:lpstr>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Thompson, Jaime</dc:creator>
  <cp:lastModifiedBy>Thompson, Jaime</cp:lastModifiedBy>
  <cp:revision>33</cp:revision>
  <dcterms:created xsi:type="dcterms:W3CDTF">2025-11-12T15:15:45Z</dcterms:created>
  <dcterms:modified xsi:type="dcterms:W3CDTF">2026-01-27T02:59:09Z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0x01010009E0E1ED57D8F148A26DF3A7F6AEE78C</vt:lpwstr>
  </property>
</Properties>
</file>