
<file path=[Content_Types].xml><?xml version="1.0" encoding="utf-8"?>
<Types xmlns="http://schemas.openxmlformats.org/package/2006/content-types">
  <Default Extension="jpeg" ContentType="image/jpeg"/>
  <Default Extension="jpg" ContentType="image/jpeg"/>
  <Default Extension="jpg!s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71" r:id="rId5"/>
    <p:sldId id="262" r:id="rId6"/>
    <p:sldId id="275" r:id="rId7"/>
    <p:sldId id="274" r:id="rId8"/>
    <p:sldId id="276" r:id="rId9"/>
    <p:sldId id="284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92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6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A40F"/>
    <a:srgbClr val="1F600A"/>
    <a:srgbClr val="153C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424"/>
    <p:restoredTop sz="94848"/>
  </p:normalViewPr>
  <p:slideViewPr>
    <p:cSldViewPr snapToGrid="0">
      <p:cViewPr varScale="1">
        <p:scale>
          <a:sx n="109" d="100"/>
          <a:sy n="109" d="100"/>
        </p:scale>
        <p:origin x="216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1768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7ED5EB-8AC0-4E81-52A5-0B9835D5D3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086C61-A49A-B74E-536D-D24A4DE026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C7DE0-9006-BC48-B1C9-F842553CB5DD}" type="datetimeFigureOut">
              <a:rPr lang="en-US" smtClean="0"/>
              <a:t>1/26/26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6F803A-620C-25EA-717D-8954B07B69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482040-2078-8C3E-DFF3-FB95B8BF62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0AB84-DC3C-4545-A455-0FCC96281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51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4EE3A-C750-5044-A5FB-6440F894EC81}" type="datetimeFigureOut">
              <a:rPr lang="en-US" smtClean="0"/>
              <a:t>1/26/26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DB4F8-2C13-7345-8E95-4DC681F14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913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DB4F8-2C13-7345-8E95-4DC681F14F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74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FB69D-B886-EFA5-6C77-8A1C969DE1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4700" y="1341438"/>
            <a:ext cx="10642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Session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E93084-E1CB-1664-E8F3-F4B6ED86C3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9068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Name(s)</a:t>
            </a:r>
          </a:p>
          <a:p>
            <a:r>
              <a:rPr lang="en-US" dirty="0"/>
              <a:t>Speaker Title(s)</a:t>
            </a:r>
          </a:p>
          <a:p>
            <a:r>
              <a:rPr lang="en-US" dirty="0"/>
              <a:t>Speaker Company</a:t>
            </a:r>
          </a:p>
        </p:txBody>
      </p:sp>
    </p:spTree>
    <p:extLst>
      <p:ext uri="{BB962C8B-B14F-4D97-AF65-F5344CB8AC3E}">
        <p14:creationId xmlns:p14="http://schemas.microsoft.com/office/powerpoint/2010/main" val="3316615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06FA2-E487-7A09-F8BD-42D20CDD4B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Enter Header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74E7F1-AEBB-61BD-2DB7-099E2A519B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843B66-FF68-7B4F-C328-5BFA3FAFF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57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E5D48-7FFF-18DD-0965-E14A2DA2D4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084" y="197746"/>
            <a:ext cx="9383486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Enter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81B8B-6AFF-ED6D-638E-1E6EB09F4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083" y="1665505"/>
            <a:ext cx="9383487" cy="45720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0221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D044F-5673-0ED8-D9D4-16C6C55E49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770" y="242351"/>
            <a:ext cx="10890806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Enter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D1B20-D16A-6592-5C4D-BA650A38E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770" y="1690989"/>
            <a:ext cx="10890806" cy="457200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4456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bg>
      <p:bgPr>
        <a:blipFill dpi="0" rotWithShape="1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DAD65-F97D-0096-6A60-3D19CAA867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770" y="165088"/>
            <a:ext cx="10890806" cy="1325563"/>
          </a:xfrm>
        </p:spPr>
        <p:txBody>
          <a:bodyPr/>
          <a:lstStyle/>
          <a:p>
            <a:r>
              <a:rPr lang="en-US" dirty="0"/>
              <a:t>Enter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80B58-6F33-3882-58A3-FED323734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770" y="1690989"/>
            <a:ext cx="10890806" cy="457200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0124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D044F-5673-0ED8-D9D4-16C6C55E49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770" y="242351"/>
            <a:ext cx="10890806" cy="1325563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Enter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D1B20-D16A-6592-5C4D-BA650A38E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2964" y="1690989"/>
            <a:ext cx="10004611" cy="4572009"/>
          </a:xfrm>
        </p:spPr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1911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14B6E-93B9-6B11-CE53-6530FED492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8288"/>
            <a:ext cx="10515600" cy="1325563"/>
          </a:xfrm>
        </p:spPr>
        <p:txBody>
          <a:bodyPr/>
          <a:lstStyle/>
          <a:p>
            <a:r>
              <a:rPr lang="en-US" dirty="0"/>
              <a:t>Enter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DC390-E3B9-6005-5A66-859792C26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018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F12B3B-8002-9A7A-61E1-DDA85B505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018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755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i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D044F-5673-0ED8-D9D4-16C6C55E49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770" y="1077174"/>
            <a:ext cx="4097758" cy="2351826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en-US" dirty="0"/>
              <a:t>Enter Header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880540-6CB4-174C-909B-34AFEE03151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24498" y="3212054"/>
            <a:ext cx="5740399" cy="107605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description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4B928B4-D47D-5255-C730-C10770C7CABE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524498" y="1590914"/>
            <a:ext cx="5740399" cy="107605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description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E3EEA61-9290-0891-8867-52CC438AEF9E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524493" y="4858694"/>
            <a:ext cx="5740399" cy="107605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description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9AC5DF3-6498-FABC-629F-DED6A30852AA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524495" y="1137752"/>
            <a:ext cx="5740399" cy="420976"/>
          </a:xfrm>
        </p:spPr>
        <p:txBody>
          <a:bodyPr anchor="b">
            <a:normAutofit/>
          </a:bodyPr>
          <a:lstStyle>
            <a:lvl1pPr marL="0" indent="0" algn="l">
              <a:buNone/>
              <a:defRPr sz="2300"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3FA54C8-06B2-64AE-44FD-52184F5680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524494" y="2770482"/>
            <a:ext cx="5740399" cy="420976"/>
          </a:xfrm>
        </p:spPr>
        <p:txBody>
          <a:bodyPr anchor="b">
            <a:normAutofit/>
          </a:bodyPr>
          <a:lstStyle>
            <a:lvl1pPr marL="0" indent="0" algn="l">
              <a:buNone/>
              <a:defRPr sz="2300"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99BB8CBE-0775-D94C-D743-4C9CBDB70CCF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524493" y="4403212"/>
            <a:ext cx="5740399" cy="420976"/>
          </a:xfrm>
        </p:spPr>
        <p:txBody>
          <a:bodyPr anchor="b">
            <a:normAutofit/>
          </a:bodyPr>
          <a:lstStyle>
            <a:lvl1pPr marL="0" indent="0" algn="l">
              <a:buNone/>
              <a:defRPr sz="2300"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Text Here</a:t>
            </a:r>
          </a:p>
        </p:txBody>
      </p:sp>
    </p:spTree>
    <p:extLst>
      <p:ext uri="{BB962C8B-B14F-4D97-AF65-F5344CB8AC3E}">
        <p14:creationId xmlns:p14="http://schemas.microsoft.com/office/powerpoint/2010/main" val="3275430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2BA8D-6767-27C8-F4F7-FB7B5C2991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Enter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B8CD01-1551-1120-F476-3B8939830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57EDA3-6916-DED8-9390-74583B93FA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EE3D18-D1FA-38C8-6F4F-FC3F4B8776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DF8D30-EEB3-A951-A7C7-8C15367C2F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4915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E77A6-5EA0-5C54-15AF-C1EB8E6912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5172" y="457200"/>
            <a:ext cx="421685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Enter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F83BD-45E1-6B30-D5F0-A296F5D73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2937" y="457201"/>
            <a:ext cx="6172200" cy="5943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9CA35E-8665-9618-C785-C2A50C5D0A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5172" y="2057400"/>
            <a:ext cx="4216854" cy="4343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2959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F95082-BD06-9352-CB76-A0F3E7B7D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50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DE41F7-183F-19E2-6F33-6FC415ED5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681834"/>
            <a:ext cx="10515600" cy="3984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7330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4" r:id="rId4"/>
    <p:sldLayoutId id="2147483658" r:id="rId5"/>
    <p:sldLayoutId id="2147483652" r:id="rId6"/>
    <p:sldLayoutId id="2147483659" r:id="rId7"/>
    <p:sldLayoutId id="2147483653" r:id="rId8"/>
    <p:sldLayoutId id="2147483656" r:id="rId9"/>
    <p:sldLayoutId id="2147483657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chemeClr val="tx1"/>
          </a:solidFill>
          <a:latin typeface="Arial Nova" panose="020B0504020202020204" pitchFamily="34" charset="0"/>
          <a:ea typeface="+mj-ea"/>
          <a:cs typeface="+mj-cs"/>
        </a:defRPr>
      </a:lvl1pPr>
    </p:titleStyle>
    <p:bodyStyle>
      <a:lvl1pPr marL="18288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1pPr>
      <a:lvl2pPr marL="18288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2pPr>
      <a:lvl3pPr marL="18288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3pPr>
      <a:lvl4pPr marL="18288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4pPr>
      <a:lvl5pPr marL="18288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teveshank.com/cgi-bin/article.pl?aid=804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eadwriterespond.com/2014/07/assessment-and-teaching-of-21st-century-skills-collaborative-problem-solving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cmit.mit.edu/problem-solving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risk-engineering.org/risk-treatment-decisions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crum-master.org/en/kaizen-the-powerful-lean-philosophy-for-continuous-improvement-and-operational-excellence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accessgovernment.org/effective-information-governance-building-framework/154711/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calitytokens.info/roadmap/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alvaryga.com/i-pinky-promise/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myenglishcornerfor2eso.blogspot.com/2017/09/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566772" TargetMode="External"/><Relationship Id="rId2" Type="http://schemas.openxmlformats.org/officeDocument/2006/relationships/image" Target="../media/image8.jpg!s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psiocloud.com/in/knowledge-base/what-is-managed-service-operations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nextmove.org/vets/profile/summary/51-8021.00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69383258@N08/7797524972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pulse/asset-management-present-circumstance-abrighter?tl=en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0E65A-F18D-1EBA-7243-1A868ED299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Building the Backbone: How Foundational Processes and EAM Solutions Transform Facilities Management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C6ED03-4AB4-9B8C-BEE8-F78E097001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Bryan Decker</a:t>
            </a:r>
          </a:p>
          <a:p>
            <a:r>
              <a:rPr lang="en-US" dirty="0"/>
              <a:t>CEO</a:t>
            </a:r>
          </a:p>
          <a:p>
            <a:r>
              <a:rPr lang="en-US" dirty="0"/>
              <a:t>Steadfast Operations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DA44FD-0FBB-C832-81A6-A7F309803B5F}"/>
              </a:ext>
            </a:extLst>
          </p:cNvPr>
          <p:cNvSpPr/>
          <p:nvPr/>
        </p:nvSpPr>
        <p:spPr>
          <a:xfrm>
            <a:off x="2917743" y="273538"/>
            <a:ext cx="6245795" cy="1550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white rectangular sign with green text&#10;&#10;AI-generated content may be incorrect.">
            <a:extLst>
              <a:ext uri="{FF2B5EF4-FFF2-40B4-BE49-F238E27FC236}">
                <a16:creationId xmlns:a16="http://schemas.microsoft.com/office/drawing/2014/main" id="{F840F1F1-01DD-1E07-C93D-B6D14AEDF0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06" t="4" r="-1230" b="-180"/>
          <a:stretch>
            <a:fillRect/>
          </a:stretch>
        </p:blipFill>
        <p:spPr>
          <a:xfrm>
            <a:off x="2726662" y="-2150976"/>
            <a:ext cx="6730312" cy="575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89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D852BD-812D-BAE0-4A7E-C6FA1F02CB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2E536-EEBB-7B7B-E5A3-4CDEB7ACD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Planning &amp; Scheduling: What Separates Good From Great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11BBF-3951-51EE-FDB6-25029E150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1354" y="1693851"/>
            <a:ext cx="5738446" cy="455931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b="1" dirty="0"/>
              <a:t>Plan quality</a:t>
            </a:r>
            <a:r>
              <a:rPr lang="en-US" dirty="0"/>
              <a:t> drives execution quality: </a:t>
            </a:r>
          </a:p>
          <a:p>
            <a:pPr marL="361188" lvl="1" indent="-342900">
              <a:buFont typeface="Arial" panose="020B0604020202020204" pitchFamily="34" charset="0"/>
              <a:buChar char="•"/>
            </a:pPr>
            <a:r>
              <a:rPr lang="en-US" dirty="0"/>
              <a:t>clear scope, prerequisites, parts, tools, permits, steps, backout plan</a:t>
            </a:r>
          </a:p>
          <a:p>
            <a:pPr lvl="0"/>
            <a:r>
              <a:rPr lang="en-US" b="1" dirty="0"/>
              <a:t>Schedule discipline</a:t>
            </a:r>
            <a:r>
              <a:rPr lang="en-US" dirty="0"/>
              <a:t>: </a:t>
            </a:r>
          </a:p>
          <a:p>
            <a:pPr marL="361188" lvl="1" indent="-342900">
              <a:buFont typeface="Arial" panose="020B0604020202020204" pitchFamily="34" charset="0"/>
              <a:buChar char="•"/>
            </a:pPr>
            <a:r>
              <a:rPr lang="en-US" dirty="0"/>
              <a:t>protect the weekly schedule; define what qualifies as true break-in work</a:t>
            </a:r>
          </a:p>
          <a:p>
            <a:pPr lvl="0"/>
            <a:r>
              <a:rPr lang="en-US" b="1" dirty="0"/>
              <a:t>Coordination across teams</a:t>
            </a:r>
            <a:r>
              <a:rPr lang="en-US" dirty="0"/>
              <a:t>: </a:t>
            </a:r>
          </a:p>
          <a:p>
            <a:pPr marL="361188" lvl="1" indent="-342900">
              <a:buFont typeface="Arial" panose="020B0604020202020204" pitchFamily="34" charset="0"/>
              <a:buChar char="•"/>
            </a:pPr>
            <a:r>
              <a:rPr lang="en-US" dirty="0"/>
              <a:t>facilities, controls, IT/network, security, vendors—because misalignment creates risk</a:t>
            </a:r>
          </a:p>
          <a:p>
            <a:pPr lvl="0"/>
            <a:r>
              <a:rPr lang="en-US" b="1" dirty="0"/>
              <a:t>Closeout discipline</a:t>
            </a:r>
            <a:r>
              <a:rPr lang="en-US" dirty="0"/>
              <a:t>: </a:t>
            </a:r>
          </a:p>
          <a:p>
            <a:pPr marL="361188" lvl="1" indent="-342900">
              <a:buFont typeface="Arial" panose="020B0604020202020204" pitchFamily="34" charset="0"/>
              <a:buChar char="•"/>
            </a:pPr>
            <a:r>
              <a:rPr lang="en-US" dirty="0"/>
              <a:t>accurate labor/materials, completion notes, test results, condition readings, cause codes</a:t>
            </a:r>
          </a:p>
          <a:p>
            <a:pPr algn="ctr"/>
            <a:r>
              <a:rPr lang="en-US" dirty="0"/>
              <a:t>“If it’s not closed correctly, it didn’t happen—and it can’t protect us later.”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A157A-82FB-C4D2-28AC-7565BD00B37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Add text or image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CD0F0C-8E62-52BF-473C-C50870BC0B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6271846" y="1901825"/>
            <a:ext cx="4376570" cy="374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798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C8FA95-0AC7-0013-8EDD-974C6034F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D90B5-8B37-2588-C5EC-9AB53C92B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Work Management KPIs That Matter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3C602-A158-E72C-59B4-AC8446E4ED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1354" y="1693851"/>
            <a:ext cx="5738446" cy="455931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b="1" dirty="0"/>
              <a:t>Planned vs unplanned work</a:t>
            </a:r>
            <a:r>
              <a:rPr lang="en-US" dirty="0"/>
              <a:t> (% planned)</a:t>
            </a:r>
          </a:p>
          <a:p>
            <a:pPr lvl="0"/>
            <a:r>
              <a:rPr lang="en-US" b="1" dirty="0"/>
              <a:t>Schedule compliance</a:t>
            </a:r>
            <a:r>
              <a:rPr lang="en-US" dirty="0"/>
              <a:t> (and reasons for misses)</a:t>
            </a:r>
          </a:p>
          <a:p>
            <a:pPr lvl="0"/>
            <a:r>
              <a:rPr lang="en-US" b="1" dirty="0"/>
              <a:t>Work order aging</a:t>
            </a:r>
            <a:r>
              <a:rPr lang="en-US" dirty="0"/>
              <a:t> by priority and by criticality</a:t>
            </a:r>
          </a:p>
          <a:p>
            <a:pPr lvl="0"/>
            <a:r>
              <a:rPr lang="en-US" b="1" dirty="0"/>
              <a:t>PM compliance</a:t>
            </a:r>
            <a:r>
              <a:rPr lang="en-US" dirty="0"/>
              <a:t> on critical assets (including deferrals and approvals)</a:t>
            </a:r>
          </a:p>
          <a:p>
            <a:pPr lvl="0"/>
            <a:r>
              <a:rPr lang="en-US" b="1" dirty="0"/>
              <a:t>Maintenance window adherence</a:t>
            </a:r>
            <a:r>
              <a:rPr lang="en-US" dirty="0"/>
              <a:t> (started/ended on time; redundancy maintained)</a:t>
            </a:r>
          </a:p>
          <a:p>
            <a:pPr lvl="0"/>
            <a:r>
              <a:rPr lang="en-US" b="1" dirty="0"/>
              <a:t>Repeat corrective work</a:t>
            </a:r>
            <a:r>
              <a:rPr lang="en-US" dirty="0"/>
              <a:t> on the same asset/system</a:t>
            </a:r>
          </a:p>
          <a:p>
            <a:pPr lvl="0"/>
            <a:r>
              <a:rPr lang="en-US" b="1" dirty="0"/>
              <a:t>MTTR</a:t>
            </a:r>
            <a:r>
              <a:rPr lang="en-US" dirty="0"/>
              <a:t> for critical systems + restoration time trend</a:t>
            </a:r>
          </a:p>
          <a:p>
            <a:pPr algn="ctr"/>
            <a:r>
              <a:rPr lang="en-US" dirty="0"/>
              <a:t>“These KPIs are early warning signals for downtime risk.”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2AE350-F885-E3F1-81DE-E233F2EBD51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2B8300-20D9-C00F-EBA2-20D70ADFBD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948436" y="2342345"/>
            <a:ext cx="5629128" cy="326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063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738AE7-3090-53AC-BDF5-C772BBED91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458A8-3147-78C9-5614-257D136C5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Foundational Program 4: Incident Management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DCEB0-7C38-8DF4-B9D7-248F6AFD45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1354" y="1693851"/>
            <a:ext cx="5738446" cy="4559312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Define tiers clearly: </a:t>
            </a:r>
          </a:p>
          <a:p>
            <a:pPr marL="361188" lvl="1" indent="-342900">
              <a:buFont typeface="Arial" panose="020B0604020202020204" pitchFamily="34" charset="0"/>
              <a:buChar char="•"/>
            </a:pPr>
            <a:r>
              <a:rPr lang="en-US" b="1" dirty="0"/>
              <a:t>Alarm/Event</a:t>
            </a:r>
            <a:r>
              <a:rPr lang="en-US" dirty="0"/>
              <a:t> (signal) vs </a:t>
            </a:r>
            <a:r>
              <a:rPr lang="en-US" b="1" dirty="0"/>
              <a:t>Incident</a:t>
            </a:r>
            <a:r>
              <a:rPr lang="en-US" dirty="0"/>
              <a:t> (service impact or elevated risk) vs </a:t>
            </a:r>
            <a:r>
              <a:rPr lang="en-US" b="1" dirty="0"/>
              <a:t>Major Incident</a:t>
            </a:r>
            <a:r>
              <a:rPr lang="en-US" dirty="0"/>
              <a:t> (customer/SLA/redundancy breach)</a:t>
            </a:r>
          </a:p>
          <a:p>
            <a:pPr lvl="0"/>
            <a:r>
              <a:rPr lang="en-US" dirty="0"/>
              <a:t>Standardize: </a:t>
            </a:r>
          </a:p>
          <a:p>
            <a:pPr marL="361188" lvl="1" indent="-342900">
              <a:buFont typeface="Arial" panose="020B0604020202020204" pitchFamily="34" charset="0"/>
              <a:buChar char="•"/>
            </a:pPr>
            <a:r>
              <a:rPr lang="en-US" dirty="0"/>
              <a:t>severity levels, response targets, escalation paths, communications templates</a:t>
            </a:r>
          </a:p>
          <a:p>
            <a:pPr lvl="0"/>
            <a:r>
              <a:rPr lang="en-US" dirty="0"/>
              <a:t>Capture </a:t>
            </a:r>
            <a:r>
              <a:rPr lang="en-US" b="1" dirty="0"/>
              <a:t>near misses</a:t>
            </a:r>
            <a:r>
              <a:rPr lang="en-US" dirty="0"/>
              <a:t>: </a:t>
            </a:r>
          </a:p>
          <a:p>
            <a:pPr marL="361188" lvl="1" indent="-342900">
              <a:buFont typeface="Arial" panose="020B0604020202020204" pitchFamily="34" charset="0"/>
              <a:buChar char="•"/>
            </a:pPr>
            <a:r>
              <a:rPr lang="en-US" dirty="0"/>
              <a:t>loss of redundancy, abnormal readings, nuisance trips—these are free lessons</a:t>
            </a:r>
          </a:p>
          <a:p>
            <a:pPr algn="ctr"/>
            <a:r>
              <a:rPr lang="en-US" dirty="0"/>
              <a:t>“The best outage is the one you prevented because you treated a near miss seriously.”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4AD607-31B9-9047-A99F-B06F8643615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EE9124-8331-1B98-678F-159339D19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6018043" y="1901825"/>
            <a:ext cx="5620187" cy="400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153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8AA4D5-938D-C24B-1BB8-9305DD9A5B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1D3C5-C3AD-96D8-4716-DC923F1FD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Incident Output: Closing the Loop Into Work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8F001-0709-6360-661E-9848D5D8DE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1354" y="1693851"/>
            <a:ext cx="5738446" cy="4559312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Every significant incident produces: </a:t>
            </a:r>
          </a:p>
          <a:p>
            <a:pPr marL="361188" lvl="1" indent="-342900">
              <a:buFont typeface="Arial" panose="020B0604020202020204" pitchFamily="34" charset="0"/>
              <a:buChar char="•"/>
            </a:pPr>
            <a:r>
              <a:rPr lang="en-US" dirty="0"/>
              <a:t>immediate response record</a:t>
            </a:r>
          </a:p>
          <a:p>
            <a:pPr marL="361188" lvl="1" indent="-342900">
              <a:buFont typeface="Arial" panose="020B0604020202020204" pitchFamily="34" charset="0"/>
              <a:buChar char="•"/>
            </a:pPr>
            <a:r>
              <a:rPr lang="en-US" dirty="0"/>
              <a:t>follow-up corrective work orders</a:t>
            </a:r>
          </a:p>
          <a:p>
            <a:pPr marL="361188" lvl="1" indent="-342900">
              <a:buFont typeface="Arial" panose="020B0604020202020204" pitchFamily="34" charset="0"/>
              <a:buChar char="•"/>
            </a:pPr>
            <a:r>
              <a:rPr lang="en-US" dirty="0"/>
              <a:t>preventive actions (procedure update, training, inspection frequency changes, spares adjustments)</a:t>
            </a:r>
          </a:p>
          <a:p>
            <a:pPr lvl="0"/>
            <a:r>
              <a:rPr lang="en-US" dirty="0"/>
              <a:t>Right-size RCA: </a:t>
            </a:r>
          </a:p>
          <a:p>
            <a:pPr marL="361188" lvl="1" indent="-342900">
              <a:buFont typeface="Arial" panose="020B0604020202020204" pitchFamily="34" charset="0"/>
              <a:buChar char="•"/>
            </a:pPr>
            <a:r>
              <a:rPr lang="en-US" b="1" dirty="0"/>
              <a:t>major incidents</a:t>
            </a:r>
            <a:r>
              <a:rPr lang="en-US" dirty="0"/>
              <a:t> get structured RCA + tracked corrective actions</a:t>
            </a:r>
          </a:p>
          <a:p>
            <a:pPr marL="361188" lvl="1" indent="-342900">
              <a:buFont typeface="Arial" panose="020B0604020202020204" pitchFamily="34" charset="0"/>
              <a:buChar char="•"/>
            </a:pPr>
            <a:r>
              <a:rPr lang="en-US" dirty="0"/>
              <a:t>routine issues get fast causal coding and trend monitoring</a:t>
            </a:r>
          </a:p>
          <a:p>
            <a:pPr algn="ctr"/>
            <a:r>
              <a:rPr lang="en-US" dirty="0"/>
              <a:t>“Incident management isn’t reporting—it’s risk reduction”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508036-0C95-4D1D-2CA7-A103ADC8A0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803865-D269-3C6D-7F90-0FF460DE34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7446548" y="1901825"/>
            <a:ext cx="2763176" cy="400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068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476B2B-AE80-E75E-4F81-9C2A1F541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5DF77EC-C3E6-D137-B8AB-682F0433E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Hexagon EAM: Turning Execution into Control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25CB9B-5CC4-3328-4DE8-89010F5B5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text or image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54BC1A-AD8F-7745-CEC7-D2318FC6AB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34295" y="1690989"/>
            <a:ext cx="9426133" cy="432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89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955B80-320F-8967-EEC9-B05F790F6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0C545-3F92-44AB-CD50-7464D6896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Hexagon EAM’s Role (What “System of Record” Means Here)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6558B-608C-84E3-C1A3-916C854932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1354" y="1693851"/>
            <a:ext cx="5738446" cy="4559312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Hexagon EAM should be the authoritative record for: </a:t>
            </a:r>
          </a:p>
          <a:p>
            <a:pPr marL="361188" lvl="1" indent="-342900">
              <a:buFont typeface="Arial" panose="020B0604020202020204" pitchFamily="34" charset="0"/>
              <a:buChar char="•"/>
            </a:pPr>
            <a:r>
              <a:rPr lang="en-US" b="1" dirty="0"/>
              <a:t>assets and hierarchy</a:t>
            </a:r>
            <a:endParaRPr lang="en-US" dirty="0"/>
          </a:p>
          <a:p>
            <a:pPr marL="361188" lvl="1" indent="-342900">
              <a:buFont typeface="Arial" panose="020B0604020202020204" pitchFamily="34" charset="0"/>
              <a:buChar char="•"/>
            </a:pPr>
            <a:r>
              <a:rPr lang="en-US" b="1" dirty="0"/>
              <a:t>job plans / PMs / inspections</a:t>
            </a:r>
            <a:endParaRPr lang="en-US" dirty="0"/>
          </a:p>
          <a:p>
            <a:pPr marL="361188" lvl="1" indent="-342900">
              <a:buFont typeface="Arial" panose="020B0604020202020204" pitchFamily="34" charset="0"/>
              <a:buChar char="•"/>
            </a:pPr>
            <a:r>
              <a:rPr lang="en-US" b="1" dirty="0"/>
              <a:t>work order history and costs</a:t>
            </a:r>
            <a:endParaRPr lang="en-US" dirty="0"/>
          </a:p>
          <a:p>
            <a:pPr marL="361188" lvl="1" indent="-342900">
              <a:buFont typeface="Arial" panose="020B0604020202020204" pitchFamily="34" charset="0"/>
              <a:buChar char="•"/>
            </a:pPr>
            <a:r>
              <a:rPr lang="en-US" b="1" dirty="0"/>
              <a:t>failure and cause coding</a:t>
            </a:r>
            <a:endParaRPr lang="en-US" dirty="0"/>
          </a:p>
          <a:p>
            <a:pPr marL="361188" lvl="1" indent="-342900">
              <a:buFont typeface="Arial" panose="020B0604020202020204" pitchFamily="34" charset="0"/>
              <a:buChar char="•"/>
            </a:pPr>
            <a:r>
              <a:rPr lang="en-US" b="1" dirty="0"/>
              <a:t>compliance evidence</a:t>
            </a:r>
            <a:endParaRPr lang="en-US" dirty="0"/>
          </a:p>
          <a:p>
            <a:pPr marL="361188" lvl="1" indent="-342900">
              <a:buFont typeface="Arial" panose="020B0604020202020204" pitchFamily="34" charset="0"/>
              <a:buChar char="•"/>
            </a:pPr>
            <a:r>
              <a:rPr lang="en-US" b="1" dirty="0"/>
              <a:t>materials and critical spares</a:t>
            </a:r>
            <a:endParaRPr lang="en-US" dirty="0"/>
          </a:p>
          <a:p>
            <a:pPr lvl="0"/>
            <a:r>
              <a:rPr lang="en-US" dirty="0"/>
              <a:t>The objective: </a:t>
            </a:r>
            <a:r>
              <a:rPr lang="en-US" b="1" dirty="0"/>
              <a:t>standardization, traceability, and decisions based on reality</a:t>
            </a:r>
            <a:r>
              <a:rPr lang="en-US" dirty="0"/>
              <a:t>.</a:t>
            </a:r>
          </a:p>
          <a:p>
            <a:pPr algn="ctr"/>
            <a:r>
              <a:rPr lang="en-US" dirty="0"/>
              <a:t>“Software doesn’t create discipline—but it can enforce it and make it visible.”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2425FA-0A1C-FEF4-E6E3-69DAE560CFA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A5BA63-DFC5-7CB5-6DBF-7CED1676CA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019800" y="2157449"/>
            <a:ext cx="6149557" cy="339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934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DE6282-F452-354F-F323-F6E19199F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D50D4-6776-8FBD-CB61-7069EBB4D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Minimum Viable Data Model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B6858-73DC-C666-3801-953F536A29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1354" y="1693851"/>
            <a:ext cx="5738446" cy="455931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Asset attributes that matter: </a:t>
            </a:r>
          </a:p>
          <a:p>
            <a:pPr marL="361188" lvl="1" indent="-342900">
              <a:buFont typeface="Arial" panose="020B0604020202020204" pitchFamily="34" charset="0"/>
              <a:buChar char="•"/>
            </a:pPr>
            <a:r>
              <a:rPr lang="en-US" dirty="0"/>
              <a:t>redundancy group / system path</a:t>
            </a:r>
          </a:p>
          <a:p>
            <a:pPr marL="361188" lvl="1" indent="-342900">
              <a:buFont typeface="Arial" panose="020B0604020202020204" pitchFamily="34" charset="0"/>
              <a:buChar char="•"/>
            </a:pPr>
            <a:r>
              <a:rPr lang="en-US" dirty="0"/>
              <a:t>upstream/downstream dependency notes</a:t>
            </a:r>
          </a:p>
          <a:p>
            <a:pPr marL="361188" lvl="1" indent="-342900">
              <a:buFont typeface="Arial" panose="020B0604020202020204" pitchFamily="34" charset="0"/>
              <a:buChar char="•"/>
            </a:pPr>
            <a:r>
              <a:rPr lang="en-US" dirty="0"/>
              <a:t>criticality rating</a:t>
            </a:r>
          </a:p>
          <a:p>
            <a:pPr marL="361188" lvl="1" indent="-342900">
              <a:buFont typeface="Arial" panose="020B0604020202020204" pitchFamily="34" charset="0"/>
              <a:buChar char="•"/>
            </a:pPr>
            <a:r>
              <a:rPr lang="en-US" dirty="0"/>
              <a:t>warranty + vendor/service contract linkage</a:t>
            </a:r>
          </a:p>
          <a:p>
            <a:pPr lvl="0"/>
            <a:r>
              <a:rPr lang="en-US" dirty="0"/>
              <a:t>Work order fields that matter: </a:t>
            </a:r>
          </a:p>
          <a:p>
            <a:pPr marL="361188" lvl="1" indent="-342900">
              <a:buFont typeface="Arial" panose="020B0604020202020204" pitchFamily="34" charset="0"/>
              <a:buChar char="•"/>
            </a:pPr>
            <a:r>
              <a:rPr lang="en-US" dirty="0"/>
              <a:t>priority + risk category</a:t>
            </a:r>
          </a:p>
          <a:p>
            <a:pPr marL="361188" lvl="1" indent="-342900">
              <a:buFont typeface="Arial" panose="020B0604020202020204" pitchFamily="34" charset="0"/>
              <a:buChar char="•"/>
            </a:pPr>
            <a:r>
              <a:rPr lang="en-US" dirty="0"/>
              <a:t>planned steps / MOP reference</a:t>
            </a:r>
          </a:p>
          <a:p>
            <a:pPr marL="361188" lvl="1" indent="-342900">
              <a:buFont typeface="Arial" panose="020B0604020202020204" pitchFamily="34" charset="0"/>
              <a:buChar char="•"/>
            </a:pPr>
            <a:r>
              <a:rPr lang="en-US" dirty="0"/>
              <a:t>permits/LOTO indicators</a:t>
            </a:r>
          </a:p>
          <a:p>
            <a:pPr marL="361188" lvl="1" indent="-342900">
              <a:buFont typeface="Arial" panose="020B0604020202020204" pitchFamily="34" charset="0"/>
              <a:buChar char="•"/>
            </a:pPr>
            <a:r>
              <a:rPr lang="en-US" dirty="0"/>
              <a:t>test/verification results</a:t>
            </a:r>
          </a:p>
          <a:p>
            <a:pPr marL="361188" lvl="1" indent="-342900">
              <a:buFont typeface="Arial" panose="020B0604020202020204" pitchFamily="34" charset="0"/>
              <a:buChar char="•"/>
            </a:pPr>
            <a:r>
              <a:rPr lang="en-US" dirty="0"/>
              <a:t>downtime/redundancy impact flag</a:t>
            </a:r>
          </a:p>
          <a:p>
            <a:pPr lvl="0"/>
            <a:r>
              <a:rPr lang="en-US" dirty="0"/>
              <a:t>Failure data: </a:t>
            </a:r>
          </a:p>
          <a:p>
            <a:pPr marL="361188" lvl="1" indent="-342900">
              <a:buFont typeface="Arial" panose="020B0604020202020204" pitchFamily="34" charset="0"/>
              <a:buChar char="•"/>
            </a:pPr>
            <a:r>
              <a:rPr lang="en-US" dirty="0"/>
              <a:t>standardized problem/cause/remedy codes for trend analysis</a:t>
            </a:r>
          </a:p>
          <a:p>
            <a:pPr algn="ctr"/>
            <a:r>
              <a:rPr lang="en-US" b="1" dirty="0"/>
              <a:t>“</a:t>
            </a:r>
            <a:r>
              <a:rPr lang="en-US" dirty="0"/>
              <a:t>Data quality is a leadership expectation, not a side project”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AECA07-4BC7-849F-AFF0-FB7611700CD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A45568-274A-8B06-41F0-881014485A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165326" y="2180895"/>
            <a:ext cx="5188473" cy="339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574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2A4664-28A9-3E1B-671E-5F212BBB22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83FDA-9C6D-DD00-DF27-16259B4B2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Risk Reduction Use Cases (Powered by Hexagon EAM Data)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2AEC9-EA07-F692-020D-CBF67CFF92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1354" y="1693851"/>
            <a:ext cx="5738446" cy="4559312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b="1" dirty="0"/>
              <a:t>Critical PM deferral risk</a:t>
            </a:r>
            <a:r>
              <a:rPr lang="en-US" dirty="0"/>
              <a:t>: </a:t>
            </a:r>
          </a:p>
          <a:p>
            <a:pPr marL="361188" lvl="1" indent="-342900">
              <a:buFont typeface="Arial" panose="020B0604020202020204" pitchFamily="34" charset="0"/>
              <a:buChar char="•"/>
            </a:pPr>
            <a:r>
              <a:rPr lang="en-US" dirty="0"/>
              <a:t>show deferrals by redundancy group, required approvals, and cumulative exposure</a:t>
            </a:r>
          </a:p>
          <a:p>
            <a:pPr lvl="0"/>
            <a:r>
              <a:rPr lang="en-US" b="1" dirty="0"/>
              <a:t>Repeat failure elimination</a:t>
            </a:r>
            <a:r>
              <a:rPr lang="en-US" dirty="0"/>
              <a:t>: </a:t>
            </a:r>
          </a:p>
          <a:p>
            <a:pPr marL="361188" lvl="1" indent="-342900">
              <a:buFont typeface="Arial" panose="020B0604020202020204" pitchFamily="34" charset="0"/>
              <a:buChar char="•"/>
            </a:pPr>
            <a:r>
              <a:rPr lang="en-US" dirty="0"/>
              <a:t>identify chronic assets (same UPS/breaker/CRAH repeatedly) and drive permanent fixes</a:t>
            </a:r>
          </a:p>
          <a:p>
            <a:pPr lvl="0"/>
            <a:r>
              <a:rPr lang="en-US" b="1" dirty="0"/>
              <a:t>Compliance evidence on demand</a:t>
            </a:r>
            <a:r>
              <a:rPr lang="en-US" dirty="0"/>
              <a:t>: </a:t>
            </a:r>
          </a:p>
          <a:p>
            <a:pPr marL="361188" lvl="1" indent="-342900">
              <a:buFont typeface="Arial" panose="020B0604020202020204" pitchFamily="34" charset="0"/>
              <a:buChar char="•"/>
            </a:pPr>
            <a:r>
              <a:rPr lang="en-US" dirty="0"/>
              <a:t>inspection history, test results, certification records, calibration logs</a:t>
            </a:r>
          </a:p>
          <a:p>
            <a:pPr lvl="0"/>
            <a:r>
              <a:rPr lang="en-US" b="1" dirty="0"/>
              <a:t>Critical spares risk</a:t>
            </a:r>
            <a:r>
              <a:rPr lang="en-US" dirty="0"/>
              <a:t>: </a:t>
            </a:r>
          </a:p>
          <a:p>
            <a:pPr marL="361188" lvl="1" indent="-342900">
              <a:buFont typeface="Arial" panose="020B0604020202020204" pitchFamily="34" charset="0"/>
              <a:buChar char="•"/>
            </a:pPr>
            <a:r>
              <a:rPr lang="en-US" dirty="0"/>
              <a:t>stockouts, long lead times, consumption patterns tied to failure history</a:t>
            </a:r>
          </a:p>
          <a:p>
            <a:pPr lvl="0"/>
            <a:r>
              <a:rPr lang="en-US" b="1" dirty="0"/>
              <a:t>Vendor performance risk</a:t>
            </a:r>
            <a:r>
              <a:rPr lang="en-US" dirty="0"/>
              <a:t>: </a:t>
            </a:r>
          </a:p>
          <a:p>
            <a:pPr marL="361188" lvl="1" indent="-342900">
              <a:buFont typeface="Arial" panose="020B0604020202020204" pitchFamily="34" charset="0"/>
              <a:buChar char="•"/>
            </a:pPr>
            <a:r>
              <a:rPr lang="en-US" dirty="0"/>
              <a:t>response time, completion quality, rework rate, cost variance</a:t>
            </a:r>
          </a:p>
          <a:p>
            <a:pPr algn="ctr"/>
            <a:r>
              <a:rPr lang="en-US" dirty="0"/>
              <a:t>“We reduce risk by making it measurable, owned, and acted on”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534173-F9A3-06D7-93B7-9F2E2E928D2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5D6C2B-D0B0-70D2-18BF-119D48803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6199246" y="2180895"/>
            <a:ext cx="5120633" cy="339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265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4F9E92-8E44-4A73-FB2D-2D0D505B55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647F7-473D-A081-BC93-FB0A3283A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Operational Excellence Use Cases (Availability + Efficiency)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00BED-56FE-50A0-E101-D17217271D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1354" y="1693851"/>
            <a:ext cx="5738446" cy="4559312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b="1" dirty="0"/>
              <a:t>Shift-left from reactive to planned work</a:t>
            </a:r>
            <a:r>
              <a:rPr lang="en-US" dirty="0"/>
              <a:t>: </a:t>
            </a:r>
          </a:p>
          <a:p>
            <a:pPr marL="361188" lvl="1" indent="-342900">
              <a:buFont typeface="Arial" panose="020B0604020202020204" pitchFamily="34" charset="0"/>
              <a:buChar char="•"/>
            </a:pPr>
            <a:r>
              <a:rPr lang="en-US" dirty="0"/>
              <a:t>increase planned %, decrease emergency changes</a:t>
            </a:r>
          </a:p>
          <a:p>
            <a:pPr lvl="0"/>
            <a:r>
              <a:rPr lang="en-US" b="1" dirty="0"/>
              <a:t>Reliability improvement targeting</a:t>
            </a:r>
            <a:r>
              <a:rPr lang="en-US" dirty="0"/>
              <a:t>: </a:t>
            </a:r>
          </a:p>
          <a:p>
            <a:pPr marL="361188" lvl="1" indent="-342900">
              <a:buFont typeface="Arial" panose="020B0604020202020204" pitchFamily="34" charset="0"/>
              <a:buChar char="•"/>
            </a:pPr>
            <a:r>
              <a:rPr lang="en-US" dirty="0"/>
              <a:t>focus on the small set of assets driving most incidents and near misses</a:t>
            </a:r>
          </a:p>
          <a:p>
            <a:pPr lvl="0"/>
            <a:r>
              <a:rPr lang="en-US" b="1" dirty="0"/>
              <a:t>Better maintenance windows</a:t>
            </a:r>
            <a:r>
              <a:rPr lang="en-US" dirty="0"/>
              <a:t>: </a:t>
            </a:r>
          </a:p>
          <a:p>
            <a:pPr marL="361188" lvl="1" indent="-342900">
              <a:buFont typeface="Arial" panose="020B0604020202020204" pitchFamily="34" charset="0"/>
              <a:buChar char="•"/>
            </a:pPr>
            <a:r>
              <a:rPr lang="en-US" dirty="0"/>
              <a:t>fewer overruns, better coordination, less customer anxiety</a:t>
            </a:r>
          </a:p>
          <a:p>
            <a:pPr lvl="0"/>
            <a:r>
              <a:rPr lang="en-US" b="1" dirty="0"/>
              <a:t>CAPEX justification</a:t>
            </a:r>
            <a:r>
              <a:rPr lang="en-US" dirty="0"/>
              <a:t>: </a:t>
            </a:r>
          </a:p>
          <a:p>
            <a:pPr marL="361188" lvl="1" indent="-342900">
              <a:buFont typeface="Arial" panose="020B0604020202020204" pitchFamily="34" charset="0"/>
              <a:buChar char="•"/>
            </a:pPr>
            <a:r>
              <a:rPr lang="en-US" dirty="0"/>
              <a:t>replacements based on risk + lifecycle cost + incident history, not age alone</a:t>
            </a:r>
          </a:p>
          <a:p>
            <a:pPr lvl="0"/>
            <a:r>
              <a:rPr lang="en-US" b="1" dirty="0"/>
              <a:t>Performance transparency</a:t>
            </a:r>
            <a:r>
              <a:rPr lang="en-US" dirty="0"/>
              <a:t>: </a:t>
            </a:r>
          </a:p>
          <a:p>
            <a:pPr marL="361188" lvl="1" indent="-342900">
              <a:buFont typeface="Arial" panose="020B0604020202020204" pitchFamily="34" charset="0"/>
              <a:buChar char="•"/>
            </a:pPr>
            <a:r>
              <a:rPr lang="en-US" dirty="0"/>
              <a:t>dashboards by site/system (electrical vs mechanical), by redundancy group, by vendor</a:t>
            </a:r>
          </a:p>
          <a:p>
            <a:pPr algn="ctr"/>
            <a:r>
              <a:rPr lang="en-US" dirty="0"/>
              <a:t>“Excellence is repeatable outcomes—measured, managed, improved”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0E8345-62F1-F7B3-F97D-851CD32F09D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830107-9161-838D-8A1A-FA01509E64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6588370" y="1901825"/>
            <a:ext cx="3881744" cy="373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919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74415A-8349-4E21-7C0B-0651973A0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CE3F2-5AF5-A714-73E0-BB6F5522F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Governance + Operating Rhythm (The Non-Negotiables)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FFE45-0EA5-9C15-F2B6-F65575B409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1354" y="1693851"/>
            <a:ext cx="5738446" cy="455931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Define owners for: </a:t>
            </a:r>
          </a:p>
          <a:p>
            <a:pPr marL="361188" lvl="1" indent="-342900">
              <a:buFont typeface="Arial" panose="020B0604020202020204" pitchFamily="34" charset="0"/>
              <a:buChar char="•"/>
            </a:pPr>
            <a:r>
              <a:rPr lang="en-US" dirty="0"/>
              <a:t>asset master data</a:t>
            </a:r>
          </a:p>
          <a:p>
            <a:pPr marL="361188" lvl="1" indent="-342900">
              <a:buFont typeface="Arial" panose="020B0604020202020204" pitchFamily="34" charset="0"/>
              <a:buChar char="•"/>
            </a:pPr>
            <a:r>
              <a:rPr lang="en-US" dirty="0"/>
              <a:t>PM library / job plans / procedures</a:t>
            </a:r>
          </a:p>
          <a:p>
            <a:pPr marL="361188" lvl="1" indent="-342900">
              <a:buFont typeface="Arial" panose="020B0604020202020204" pitchFamily="34" charset="0"/>
              <a:buChar char="•"/>
            </a:pPr>
            <a:r>
              <a:rPr lang="en-US" dirty="0"/>
              <a:t>priority model and triage rules</a:t>
            </a:r>
          </a:p>
          <a:p>
            <a:pPr marL="361188" lvl="1" indent="-342900">
              <a:buFont typeface="Arial" panose="020B0604020202020204" pitchFamily="34" charset="0"/>
              <a:buChar char="•"/>
            </a:pPr>
            <a:r>
              <a:rPr lang="en-US" dirty="0"/>
              <a:t>reporting and KPI review cadence</a:t>
            </a:r>
          </a:p>
          <a:p>
            <a:pPr lvl="0"/>
            <a:r>
              <a:rPr lang="en-US" dirty="0"/>
              <a:t>Operating rhythm: </a:t>
            </a:r>
          </a:p>
          <a:p>
            <a:pPr marL="361188" lvl="1" indent="-342900">
              <a:buFont typeface="Arial" panose="020B0604020202020204" pitchFamily="34" charset="0"/>
              <a:buChar char="•"/>
            </a:pPr>
            <a:r>
              <a:rPr lang="en-US" dirty="0"/>
              <a:t>daily triage + event review</a:t>
            </a:r>
          </a:p>
          <a:p>
            <a:pPr marL="361188" lvl="1" indent="-342900">
              <a:buFont typeface="Arial" panose="020B0604020202020204" pitchFamily="34" charset="0"/>
              <a:buChar char="•"/>
            </a:pPr>
            <a:r>
              <a:rPr lang="en-US" dirty="0"/>
              <a:t>weekly scheduling + readiness for windows</a:t>
            </a:r>
          </a:p>
          <a:p>
            <a:pPr marL="361188" lvl="1" indent="-342900">
              <a:buFont typeface="Arial" panose="020B0604020202020204" pitchFamily="34" charset="0"/>
              <a:buChar char="•"/>
            </a:pPr>
            <a:r>
              <a:rPr lang="en-US" dirty="0"/>
              <a:t>monthly reliability review (bad actors, PM effectiveness, repeat incidents)</a:t>
            </a:r>
          </a:p>
          <a:p>
            <a:pPr marL="361188" lvl="1" indent="-342900">
              <a:buFont typeface="Arial" panose="020B0604020202020204" pitchFamily="34" charset="0"/>
              <a:buChar char="•"/>
            </a:pPr>
            <a:r>
              <a:rPr lang="en-US" dirty="0"/>
              <a:t>quarterly risk/capex review (critical asset condition + exposure)</a:t>
            </a:r>
          </a:p>
          <a:p>
            <a:pPr algn="ctr"/>
            <a:r>
              <a:rPr lang="en-US" dirty="0"/>
              <a:t>“If the standards aren’t owned, the operation will drift—and drift creates outages”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364FAD-A0AB-38EF-4A1C-20D1C782F22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6D2060-1DFD-D268-C2C5-07942969E2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6172200" y="2456084"/>
            <a:ext cx="5388399" cy="303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786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D77E1590-793B-20EA-EEFC-9BF1A5191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93" y="371112"/>
            <a:ext cx="9383486" cy="1325563"/>
          </a:xfrm>
        </p:spPr>
        <p:txBody>
          <a:bodyPr anchor="b">
            <a:normAutofit/>
          </a:bodyPr>
          <a:lstStyle/>
          <a:p>
            <a:r>
              <a:rPr lang="en-US" dirty="0">
                <a:cs typeface="Arial" panose="020B0604020202020204" pitchFamily="34" charset="0"/>
              </a:rPr>
              <a:t>Outline</a:t>
            </a:r>
            <a:endParaRPr lang="en-US" sz="4800" b="1" dirty="0"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46CFCBF-93AC-1CB0-E8C7-0443F75BB81F}"/>
              </a:ext>
            </a:extLst>
          </p:cNvPr>
          <p:cNvSpPr txBox="1"/>
          <p:nvPr/>
        </p:nvSpPr>
        <p:spPr>
          <a:xfrm>
            <a:off x="2594919" y="2008982"/>
            <a:ext cx="3949700" cy="615552"/>
          </a:xfrm>
          <a:prstGeom prst="rect">
            <a:avLst/>
          </a:prstGeom>
          <a:noFill/>
        </p:spPr>
        <p:txBody>
          <a:bodyPr wrap="square" lIns="182880" tIns="91440" rIns="182880" bIns="91440" rtlCol="0" anchor="ctr">
            <a:noAutofit/>
          </a:bodyPr>
          <a:lstStyle/>
          <a:p>
            <a:r>
              <a:rPr lang="en-US" sz="2000" dirty="0">
                <a:latin typeface="Arial Nova Light" panose="020B0304020202020204" pitchFamily="34" charset="0"/>
                <a:cs typeface="Arial Nova Cond" panose="020F0502020204030204" pitchFamily="34" charset="0"/>
              </a:rPr>
              <a:t>Setting up A Solid Foundation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4CA1BC0-DFE6-DB8F-25CA-8EEA37054854}"/>
              </a:ext>
            </a:extLst>
          </p:cNvPr>
          <p:cNvSpPr txBox="1"/>
          <p:nvPr/>
        </p:nvSpPr>
        <p:spPr>
          <a:xfrm>
            <a:off x="982019" y="2008981"/>
            <a:ext cx="1663700" cy="615553"/>
          </a:xfrm>
          <a:prstGeom prst="rect">
            <a:avLst/>
          </a:prstGeom>
          <a:noFill/>
        </p:spPr>
        <p:txBody>
          <a:bodyPr wrap="square" lIns="182880" tIns="182880" rIns="182880" bIns="182880" rtlCol="0">
            <a:noAutofit/>
          </a:bodyPr>
          <a:lstStyle/>
          <a:p>
            <a:r>
              <a:rPr lang="en-US" sz="1400" b="1" dirty="0">
                <a:latin typeface="Arial Nova Light" panose="020B0304020202020204" pitchFamily="34" charset="0"/>
                <a:cs typeface="Arial Nova Cond" panose="020F0502020204030204" pitchFamily="34" charset="0"/>
              </a:rPr>
              <a:t>SECTION 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3A98054-FF4A-79DC-2D95-C455F21DB1C9}"/>
              </a:ext>
            </a:extLst>
          </p:cNvPr>
          <p:cNvSpPr txBox="1"/>
          <p:nvPr/>
        </p:nvSpPr>
        <p:spPr>
          <a:xfrm>
            <a:off x="2594919" y="2718992"/>
            <a:ext cx="5389752" cy="615552"/>
          </a:xfrm>
          <a:prstGeom prst="rect">
            <a:avLst/>
          </a:prstGeom>
          <a:noFill/>
        </p:spPr>
        <p:txBody>
          <a:bodyPr wrap="square" lIns="182880" tIns="91440" rIns="182880" bIns="91440" rtlCol="0" anchor="ctr">
            <a:noAutofit/>
          </a:bodyPr>
          <a:lstStyle/>
          <a:p>
            <a:r>
              <a:rPr lang="en-US" sz="2000" dirty="0">
                <a:latin typeface="Arial Nova Light" panose="020B0304020202020204" pitchFamily="34" charset="0"/>
                <a:cs typeface="Arial Nova Cond" panose="020F0502020204030204" pitchFamily="34" charset="0"/>
              </a:rPr>
              <a:t>Hexagon EAM: Turning Execution Into Control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5B07CC0-5A76-C06C-BFAD-3A21214ADE8C}"/>
              </a:ext>
            </a:extLst>
          </p:cNvPr>
          <p:cNvSpPr txBox="1"/>
          <p:nvPr/>
        </p:nvSpPr>
        <p:spPr>
          <a:xfrm>
            <a:off x="982019" y="2718991"/>
            <a:ext cx="1663700" cy="615553"/>
          </a:xfrm>
          <a:prstGeom prst="rect">
            <a:avLst/>
          </a:prstGeom>
          <a:noFill/>
        </p:spPr>
        <p:txBody>
          <a:bodyPr wrap="square" lIns="182880" tIns="182880" rIns="182880" bIns="182880" rtlCol="0">
            <a:noAutofit/>
          </a:bodyPr>
          <a:lstStyle/>
          <a:p>
            <a:r>
              <a:rPr lang="en-US" sz="1400" b="1" dirty="0">
                <a:latin typeface="Arial Nova Light" panose="020B0304020202020204" pitchFamily="34" charset="0"/>
                <a:cs typeface="Arial Nova Cond" panose="020F0502020204030204" pitchFamily="34" charset="0"/>
              </a:rPr>
              <a:t>SECTION 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9037A58-38B6-AC5C-F393-E7854347266B}"/>
              </a:ext>
            </a:extLst>
          </p:cNvPr>
          <p:cNvSpPr txBox="1"/>
          <p:nvPr/>
        </p:nvSpPr>
        <p:spPr>
          <a:xfrm>
            <a:off x="2594918" y="3429001"/>
            <a:ext cx="4099795" cy="615552"/>
          </a:xfrm>
          <a:prstGeom prst="rect">
            <a:avLst/>
          </a:prstGeom>
          <a:noFill/>
        </p:spPr>
        <p:txBody>
          <a:bodyPr wrap="square" lIns="182880" tIns="91440" rIns="182880" bIns="91440" rtlCol="0" anchor="ctr">
            <a:noAutofit/>
          </a:bodyPr>
          <a:lstStyle/>
          <a:p>
            <a:r>
              <a:rPr lang="en-US" sz="2000" dirty="0">
                <a:latin typeface="Arial Nova Light" panose="020B0304020202020204" pitchFamily="34" charset="0"/>
                <a:cs typeface="Arial Nova Cond" panose="020F0502020204030204" pitchFamily="34" charset="0"/>
              </a:rPr>
              <a:t>Governance + Operating Rhythm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7D5CFF0-1EA1-1572-877B-86CD4AC97B62}"/>
              </a:ext>
            </a:extLst>
          </p:cNvPr>
          <p:cNvSpPr txBox="1"/>
          <p:nvPr/>
        </p:nvSpPr>
        <p:spPr>
          <a:xfrm>
            <a:off x="982019" y="3429000"/>
            <a:ext cx="1663700" cy="615553"/>
          </a:xfrm>
          <a:prstGeom prst="rect">
            <a:avLst/>
          </a:prstGeom>
          <a:noFill/>
        </p:spPr>
        <p:txBody>
          <a:bodyPr wrap="square" lIns="182880" tIns="182880" rIns="182880" bIns="182880" rtlCol="0">
            <a:noAutofit/>
          </a:bodyPr>
          <a:lstStyle/>
          <a:p>
            <a:r>
              <a:rPr lang="en-US" sz="1400" b="1" dirty="0">
                <a:latin typeface="Arial Nova Light" panose="020B0304020202020204" pitchFamily="34" charset="0"/>
                <a:cs typeface="Arial Nova Cond" panose="020F0502020204030204" pitchFamily="34" charset="0"/>
              </a:rPr>
              <a:t>SECTION 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D5D9C0D-F5CB-1FDF-4E06-F5834BE2C1A3}"/>
              </a:ext>
            </a:extLst>
          </p:cNvPr>
          <p:cNvSpPr txBox="1"/>
          <p:nvPr/>
        </p:nvSpPr>
        <p:spPr>
          <a:xfrm>
            <a:off x="2594919" y="4139008"/>
            <a:ext cx="3949700" cy="615552"/>
          </a:xfrm>
          <a:prstGeom prst="rect">
            <a:avLst/>
          </a:prstGeom>
          <a:noFill/>
        </p:spPr>
        <p:txBody>
          <a:bodyPr wrap="square" lIns="182880" tIns="91440" rIns="182880" bIns="91440" rtlCol="0" anchor="ctr">
            <a:noAutofit/>
          </a:bodyPr>
          <a:lstStyle/>
          <a:p>
            <a:r>
              <a:rPr lang="en-US" sz="2000" dirty="0">
                <a:latin typeface="Arial Nova Light" panose="020B0304020202020204" pitchFamily="34" charset="0"/>
                <a:cs typeface="Arial Nova Cond" panose="020F0502020204030204" pitchFamily="34" charset="0"/>
              </a:rPr>
              <a:t>A Practical Roadmap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326449A-2BC7-0BC4-6594-922F51997BF2}"/>
              </a:ext>
            </a:extLst>
          </p:cNvPr>
          <p:cNvSpPr txBox="1"/>
          <p:nvPr/>
        </p:nvSpPr>
        <p:spPr>
          <a:xfrm>
            <a:off x="982019" y="4139008"/>
            <a:ext cx="1663700" cy="615553"/>
          </a:xfrm>
          <a:prstGeom prst="rect">
            <a:avLst/>
          </a:prstGeom>
          <a:noFill/>
        </p:spPr>
        <p:txBody>
          <a:bodyPr wrap="square" lIns="182880" tIns="182880" rIns="182880" bIns="182880" rtlCol="0">
            <a:noAutofit/>
          </a:bodyPr>
          <a:lstStyle/>
          <a:p>
            <a:r>
              <a:rPr lang="en-US" sz="1400" b="1" dirty="0">
                <a:latin typeface="Arial Nova Light" panose="020B0304020202020204" pitchFamily="34" charset="0"/>
                <a:cs typeface="Arial Nova Cond" panose="020F0502020204030204" pitchFamily="34" charset="0"/>
              </a:rPr>
              <a:t>SECTION 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D7585BA-5F21-75D3-B4EA-F047C1834062}"/>
              </a:ext>
            </a:extLst>
          </p:cNvPr>
          <p:cNvSpPr txBox="1"/>
          <p:nvPr/>
        </p:nvSpPr>
        <p:spPr>
          <a:xfrm>
            <a:off x="2594919" y="4843982"/>
            <a:ext cx="3949700" cy="615552"/>
          </a:xfrm>
          <a:prstGeom prst="rect">
            <a:avLst/>
          </a:prstGeom>
          <a:noFill/>
        </p:spPr>
        <p:txBody>
          <a:bodyPr wrap="square" lIns="182880" tIns="91440" rIns="182880" bIns="91440" rtlCol="0" anchor="ctr">
            <a:noAutofit/>
          </a:bodyPr>
          <a:lstStyle/>
          <a:p>
            <a:r>
              <a:rPr lang="en-US" sz="2000" dirty="0">
                <a:latin typeface="Arial Nova Light" panose="020B0304020202020204" pitchFamily="34" charset="0"/>
                <a:cs typeface="Arial Nova Cond" panose="020F0502020204030204" pitchFamily="34" charset="0"/>
              </a:rPr>
              <a:t>The Backbone Promise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1E9AC55-B4AA-77AA-5B0A-5406F6AB961D}"/>
              </a:ext>
            </a:extLst>
          </p:cNvPr>
          <p:cNvSpPr txBox="1"/>
          <p:nvPr/>
        </p:nvSpPr>
        <p:spPr>
          <a:xfrm>
            <a:off x="982019" y="4843981"/>
            <a:ext cx="1663700" cy="615553"/>
          </a:xfrm>
          <a:prstGeom prst="rect">
            <a:avLst/>
          </a:prstGeom>
          <a:noFill/>
        </p:spPr>
        <p:txBody>
          <a:bodyPr wrap="square" lIns="182880" tIns="182880" rIns="182880" bIns="182880" rtlCol="0">
            <a:noAutofit/>
          </a:bodyPr>
          <a:lstStyle/>
          <a:p>
            <a:r>
              <a:rPr lang="en-US" sz="1400" b="1" dirty="0">
                <a:latin typeface="Arial Nova Light" panose="020B0304020202020204" pitchFamily="34" charset="0"/>
                <a:cs typeface="Arial Nova Cond" panose="020F0502020204030204" pitchFamily="34" charset="0"/>
              </a:rPr>
              <a:t>SECTION 5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88DA77E-F211-DAD2-B5CF-8E76799454C7}"/>
              </a:ext>
            </a:extLst>
          </p:cNvPr>
          <p:cNvCxnSpPr>
            <a:cxnSpLocks/>
          </p:cNvCxnSpPr>
          <p:nvPr/>
        </p:nvCxnSpPr>
        <p:spPr>
          <a:xfrm flipV="1">
            <a:off x="1123520" y="2624534"/>
            <a:ext cx="726948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2196A85-81F1-841B-DE94-C18646BCFACD}"/>
              </a:ext>
            </a:extLst>
          </p:cNvPr>
          <p:cNvCxnSpPr>
            <a:cxnSpLocks/>
          </p:cNvCxnSpPr>
          <p:nvPr/>
        </p:nvCxnSpPr>
        <p:spPr>
          <a:xfrm>
            <a:off x="1123520" y="3334543"/>
            <a:ext cx="726948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C71EE7C-2C06-944C-3C99-339ECD4EDAB5}"/>
              </a:ext>
            </a:extLst>
          </p:cNvPr>
          <p:cNvCxnSpPr>
            <a:cxnSpLocks/>
          </p:cNvCxnSpPr>
          <p:nvPr/>
        </p:nvCxnSpPr>
        <p:spPr>
          <a:xfrm>
            <a:off x="1123520" y="4044552"/>
            <a:ext cx="726948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369A447-4E07-871F-C2C6-3354C02D9186}"/>
              </a:ext>
            </a:extLst>
          </p:cNvPr>
          <p:cNvCxnSpPr>
            <a:cxnSpLocks/>
          </p:cNvCxnSpPr>
          <p:nvPr/>
        </p:nvCxnSpPr>
        <p:spPr>
          <a:xfrm>
            <a:off x="1123520" y="4754560"/>
            <a:ext cx="7270672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251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B0A9AC-8080-63D1-14FB-A350CC93BA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FBBB0-78B2-FD99-DD3D-306B990A2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Practical Roadmap (How You Implement Without Disrupting Ops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AB014-4677-C6EB-6F65-F7CA547881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1354" y="1693851"/>
            <a:ext cx="5738446" cy="4559312"/>
          </a:xfrm>
        </p:spPr>
        <p:txBody>
          <a:bodyPr>
            <a:normAutofit lnSpcReduction="10000"/>
          </a:bodyPr>
          <a:lstStyle/>
          <a:p>
            <a:pPr lvl="0"/>
            <a:r>
              <a:rPr lang="en-US" b="1" dirty="0"/>
              <a:t>Phase 1: Stabilize</a:t>
            </a:r>
            <a:r>
              <a:rPr lang="en-US" dirty="0"/>
              <a:t> </a:t>
            </a:r>
          </a:p>
          <a:p>
            <a:pPr marL="361188" lvl="1" indent="-342900">
              <a:buFont typeface="Arial" panose="020B0604020202020204" pitchFamily="34" charset="0"/>
              <a:buChar char="•"/>
            </a:pPr>
            <a:r>
              <a:rPr lang="en-US" dirty="0"/>
              <a:t>triage/priority definitions, backlog visibility, critical asset identification, closeout standards</a:t>
            </a:r>
          </a:p>
          <a:p>
            <a:pPr lvl="0"/>
            <a:r>
              <a:rPr lang="en-US" b="1" dirty="0"/>
              <a:t>Phase 2: Standardize</a:t>
            </a:r>
            <a:r>
              <a:rPr lang="en-US" dirty="0"/>
              <a:t> </a:t>
            </a:r>
          </a:p>
          <a:p>
            <a:pPr marL="361188" lvl="1" indent="-342900">
              <a:buFont typeface="Arial" panose="020B0604020202020204" pitchFamily="34" charset="0"/>
              <a:buChar char="•"/>
            </a:pPr>
            <a:r>
              <a:rPr lang="en-US" dirty="0"/>
              <a:t>asset hierarchy cleanup, PM/job plan standardization, planning/scheduling cadence, inspections structure</a:t>
            </a:r>
          </a:p>
          <a:p>
            <a:pPr lvl="0"/>
            <a:r>
              <a:rPr lang="en-US" b="1" dirty="0"/>
              <a:t>Phase 3: Optimize</a:t>
            </a:r>
            <a:r>
              <a:rPr lang="en-US" dirty="0"/>
              <a:t> </a:t>
            </a:r>
          </a:p>
          <a:p>
            <a:pPr marL="361188" lvl="1" indent="-342900">
              <a:buFont typeface="Arial" panose="020B0604020202020204" pitchFamily="34" charset="0"/>
              <a:buChar char="•"/>
            </a:pPr>
            <a:r>
              <a:rPr lang="en-US" dirty="0"/>
              <a:t>reliability initiatives (targeted RCA), spares optimization, risk dashboards, capital planning integration</a:t>
            </a:r>
          </a:p>
          <a:p>
            <a:pPr algn="ctr"/>
            <a:r>
              <a:rPr lang="en-US" dirty="0"/>
              <a:t>“We build momentum with measurable wins—without betting uptime on a big-bang change”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A5F9CD-E439-14BC-5453-2F622C48EA8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DDF0C5-9AC3-60E9-C317-2375BA069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6096000" y="2347404"/>
            <a:ext cx="5355637" cy="314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5114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6F28E-F831-E600-76C0-DAA192D1A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23651-DA63-0586-1E49-5B253D8B7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Backbone Promise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25F84-30B7-DD78-6BA4-EB2A7EB881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1354" y="1693851"/>
            <a:ext cx="5738446" cy="4559312"/>
          </a:xfrm>
        </p:spPr>
        <p:txBody>
          <a:bodyPr>
            <a:normAutofit lnSpcReduction="10000"/>
          </a:bodyPr>
          <a:lstStyle/>
          <a:p>
            <a:pPr lvl="0"/>
            <a:r>
              <a:rPr lang="en-US" b="1" dirty="0"/>
              <a:t>Less risk</a:t>
            </a:r>
            <a:r>
              <a:rPr lang="en-US" dirty="0"/>
              <a:t>: fewer loss-of-redundancy events, fewer major incidents, stronger audit posture</a:t>
            </a:r>
          </a:p>
          <a:p>
            <a:pPr lvl="0"/>
            <a:r>
              <a:rPr lang="en-US" b="1" dirty="0"/>
              <a:t>More reliability</a:t>
            </a:r>
            <a:r>
              <a:rPr lang="en-US" dirty="0"/>
              <a:t>: higher planned work, better schedule compliance, fewer repeats</a:t>
            </a:r>
          </a:p>
          <a:p>
            <a:pPr lvl="0"/>
            <a:r>
              <a:rPr lang="en-US" b="1" dirty="0"/>
              <a:t>More control</a:t>
            </a:r>
            <a:r>
              <a:rPr lang="en-US" dirty="0"/>
              <a:t>: defensible decisions on spares, vendors, and capital timing</a:t>
            </a:r>
          </a:p>
          <a:p>
            <a:pPr lvl="0"/>
            <a:r>
              <a:rPr lang="en-US" dirty="0"/>
              <a:t>Final message: </a:t>
            </a:r>
            <a:r>
              <a:rPr lang="en-US" b="1" dirty="0"/>
              <a:t>Foundations first. Hexagon EAM as the enabler. Operational excellence as the outcome.</a:t>
            </a:r>
            <a:endParaRPr lang="en-US" dirty="0"/>
          </a:p>
          <a:p>
            <a:pPr algn="ctr"/>
            <a:r>
              <a:rPr lang="en-US" dirty="0"/>
              <a:t>“When the backbone is strong, uptime stops being a slogan and becomes a managed result”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4C3424-1D71-49A2-6B29-42627C61212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6EA325-3154-92D5-4FC4-7DABE104F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6096000" y="2520461"/>
            <a:ext cx="5355637" cy="260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44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4C9FDC5-EC24-B1AC-BDA8-591A71768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654" y="152158"/>
            <a:ext cx="9948691" cy="847725"/>
          </a:xfrm>
        </p:spPr>
        <p:txBody>
          <a:bodyPr anchor="b">
            <a:normAutofit/>
          </a:bodyPr>
          <a:lstStyle/>
          <a:p>
            <a:pPr algn="ctr"/>
            <a:r>
              <a:rPr lang="en-US" sz="4800" dirty="0">
                <a:cs typeface="Arial" panose="020B0604020202020204" pitchFamily="34" charset="0"/>
              </a:rPr>
              <a:t>Questions</a:t>
            </a:r>
            <a:endParaRPr lang="en-US" sz="4800" b="1" dirty="0"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Placeholder 3" descr="A person holding a question mark&#10;&#10;AI-generated content may be incorrect.">
            <a:extLst>
              <a:ext uri="{FF2B5EF4-FFF2-40B4-BE49-F238E27FC236}">
                <a16:creationId xmlns:a16="http://schemas.microsoft.com/office/drawing/2014/main" id="{4D724F84-3041-FE87-D55C-2E039F72B8C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7711" b="7711"/>
          <a:stretch>
            <a:fillRect/>
          </a:stretch>
        </p:blipFill>
        <p:spPr>
          <a:xfrm>
            <a:off x="650875" y="1000125"/>
            <a:ext cx="10890250" cy="5176838"/>
          </a:xfrm>
          <a:solidFill>
            <a:srgbClr val="92D050">
              <a:alpha val="9782"/>
            </a:srgbClr>
          </a:solidFill>
        </p:spPr>
      </p:pic>
    </p:spTree>
    <p:extLst>
      <p:ext uri="{BB962C8B-B14F-4D97-AF65-F5344CB8AC3E}">
        <p14:creationId xmlns:p14="http://schemas.microsoft.com/office/powerpoint/2010/main" val="3740707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429C40-A540-350F-7BF0-3C2AD818F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Setting Up A Solid Foundation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E307A6-7C1D-28FA-9796-A7CEAF278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A few men working on a construction site&#10;&#10;AI-generated content may be incorrect.">
            <a:extLst>
              <a:ext uri="{FF2B5EF4-FFF2-40B4-BE49-F238E27FC236}">
                <a16:creationId xmlns:a16="http://schemas.microsoft.com/office/drawing/2014/main" id="{6BCD3B7C-8EBE-DF03-7635-D50195673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79106" y="1690989"/>
            <a:ext cx="9426133" cy="426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797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90F63-8F4D-35FD-7F4F-E540CA99A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This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288A1-FABC-4523-1089-C2BCC8E2D38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b="1" dirty="0"/>
              <a:t>Every outage has a story</a:t>
            </a:r>
            <a:r>
              <a:rPr lang="en-US" dirty="0"/>
              <a:t>: a missed inspection, weak turnover, poor change control, incomplete closeout, wrong part, unclear ownership.</a:t>
            </a:r>
          </a:p>
          <a:p>
            <a:pPr lvl="0"/>
            <a:r>
              <a:rPr lang="en-US" dirty="0"/>
              <a:t>Leaders care about: </a:t>
            </a:r>
          </a:p>
          <a:p>
            <a:pPr marL="361188" lvl="1" indent="-342900">
              <a:buFont typeface="Arial" panose="020B0604020202020204" pitchFamily="34" charset="0"/>
              <a:buChar char="•"/>
            </a:pPr>
            <a:r>
              <a:rPr lang="en-US" b="1" dirty="0"/>
              <a:t>availability / uptime risk</a:t>
            </a:r>
            <a:endParaRPr lang="en-US" dirty="0"/>
          </a:p>
          <a:p>
            <a:pPr marL="361188" lvl="1" indent="-342900">
              <a:buFont typeface="Arial" panose="020B0604020202020204" pitchFamily="34" charset="0"/>
              <a:buChar char="•"/>
            </a:pPr>
            <a:r>
              <a:rPr lang="en-US" b="1" dirty="0"/>
              <a:t>safety and regulatory exposure</a:t>
            </a:r>
            <a:endParaRPr lang="en-US" dirty="0"/>
          </a:p>
          <a:p>
            <a:pPr marL="361188" lvl="1" indent="-342900">
              <a:buFont typeface="Arial" panose="020B0604020202020204" pitchFamily="34" charset="0"/>
              <a:buChar char="•"/>
            </a:pPr>
            <a:r>
              <a:rPr lang="en-US" b="1" dirty="0"/>
              <a:t>customer/SLA impact</a:t>
            </a:r>
            <a:endParaRPr lang="en-US" dirty="0"/>
          </a:p>
          <a:p>
            <a:pPr marL="361188" lvl="1" indent="-342900">
              <a:buFont typeface="Arial" panose="020B0604020202020204" pitchFamily="34" charset="0"/>
              <a:buChar char="•"/>
            </a:pPr>
            <a:r>
              <a:rPr lang="en-US" b="1" dirty="0"/>
              <a:t>audit readiness</a:t>
            </a:r>
            <a:endParaRPr lang="en-US" dirty="0"/>
          </a:p>
          <a:p>
            <a:pPr marL="361188" lvl="1" indent="-342900">
              <a:buFont typeface="Arial" panose="020B0604020202020204" pitchFamily="34" charset="0"/>
              <a:buChar char="•"/>
            </a:pPr>
            <a:r>
              <a:rPr lang="en-US" b="1" dirty="0"/>
              <a:t>predictable OPEX and defensible CAPEX</a:t>
            </a:r>
            <a:endParaRPr lang="en-US" dirty="0"/>
          </a:p>
          <a:p>
            <a:pPr lvl="0"/>
            <a:r>
              <a:rPr lang="en-US" dirty="0"/>
              <a:t>Operators care about: </a:t>
            </a:r>
          </a:p>
          <a:p>
            <a:pPr marL="361188" lvl="1" indent="-342900">
              <a:buFont typeface="Arial" panose="020B0604020202020204" pitchFamily="34" charset="0"/>
              <a:buChar char="•"/>
            </a:pPr>
            <a:r>
              <a:rPr lang="en-US" b="1" dirty="0"/>
              <a:t>fewer emergencies</a:t>
            </a:r>
          </a:p>
          <a:p>
            <a:pPr marL="361188" lvl="1" indent="-342900">
              <a:buFont typeface="Arial" panose="020B0604020202020204" pitchFamily="34" charset="0"/>
              <a:buChar char="•"/>
            </a:pPr>
            <a:r>
              <a:rPr lang="en-US" b="1" dirty="0"/>
              <a:t>clearer priorities</a:t>
            </a:r>
          </a:p>
          <a:p>
            <a:pPr marL="361188" lvl="1" indent="-342900">
              <a:buFont typeface="Arial" panose="020B0604020202020204" pitchFamily="34" charset="0"/>
              <a:buChar char="•"/>
            </a:pPr>
            <a:r>
              <a:rPr lang="en-US" b="1" dirty="0"/>
              <a:t>better planning windows</a:t>
            </a:r>
          </a:p>
          <a:p>
            <a:pPr marL="361188" lvl="1" indent="-342900">
              <a:buFont typeface="Arial" panose="020B0604020202020204" pitchFamily="34" charset="0"/>
              <a:buChar char="•"/>
            </a:pPr>
            <a:r>
              <a:rPr lang="en-US" b="1" dirty="0"/>
              <a:t>faster restoration and fewer repeat events</a:t>
            </a:r>
          </a:p>
          <a:p>
            <a:endParaRPr lang="en-US" b="1" dirty="0"/>
          </a:p>
          <a:p>
            <a:pPr algn="ctr"/>
            <a:r>
              <a:rPr lang="en-US" dirty="0"/>
              <a:t>“We don’t ‘manage work’—we manage risk through work.”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90C295-D37F-CB4F-6522-ED1FD71918A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Add text or image</a:t>
            </a:r>
          </a:p>
        </p:txBody>
      </p:sp>
      <p:pic>
        <p:nvPicPr>
          <p:cNvPr id="6" name="Picture 5" descr="A group of people standing in a room with computers&#10;&#10;AI-generated content may be incorrect.">
            <a:extLst>
              <a:ext uri="{FF2B5EF4-FFF2-40B4-BE49-F238E27FC236}">
                <a16:creationId xmlns:a16="http://schemas.microsoft.com/office/drawing/2014/main" id="{D4C6805A-2AE5-8870-9A97-F420902424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86475" y="1901825"/>
            <a:ext cx="6105525" cy="389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229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CCEC18-A519-A504-7752-4453DAF52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3DFE4-CB3D-455C-09D2-B3020CA1F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Backbone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9BB33-A6F8-A4F8-4CB8-4A0626A7620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/>
              <a:t>Foundational programs</a:t>
            </a:r>
            <a:r>
              <a:rPr lang="en-US" dirty="0"/>
              <a:t> define </a:t>
            </a:r>
            <a:r>
              <a:rPr lang="en-US" b="1" i="1" dirty="0"/>
              <a:t>how</a:t>
            </a:r>
            <a:r>
              <a:rPr lang="en-US" dirty="0"/>
              <a:t> work is done.</a:t>
            </a:r>
          </a:p>
          <a:p>
            <a:pPr lvl="0"/>
            <a:r>
              <a:rPr lang="en-US" b="1" dirty="0"/>
              <a:t>Hexagon EAM</a:t>
            </a:r>
            <a:r>
              <a:rPr lang="en-US" dirty="0"/>
              <a:t> enforces standards and captures the evidence trail: </a:t>
            </a:r>
          </a:p>
          <a:p>
            <a:pPr marL="361188" lvl="1" indent="-342900">
              <a:buFont typeface="Arial" panose="020B0604020202020204" pitchFamily="34" charset="0"/>
              <a:buChar char="•"/>
            </a:pPr>
            <a:r>
              <a:rPr lang="en-US" dirty="0"/>
              <a:t>assets → work → parts → inspections → costs → history</a:t>
            </a:r>
          </a:p>
          <a:p>
            <a:pPr lvl="0"/>
            <a:r>
              <a:rPr lang="en-US" dirty="0"/>
              <a:t>Outcome: </a:t>
            </a:r>
            <a:r>
              <a:rPr lang="en-US" b="1" dirty="0"/>
              <a:t>risk-based decision-making</a:t>
            </a:r>
            <a:r>
              <a:rPr lang="en-US" dirty="0"/>
              <a:t> and </a:t>
            </a:r>
            <a:r>
              <a:rPr lang="en-US" b="1" dirty="0"/>
              <a:t>repeatable performance</a:t>
            </a:r>
            <a:r>
              <a:rPr lang="en-US" dirty="0"/>
              <a:t>.</a:t>
            </a:r>
          </a:p>
          <a:p>
            <a:endParaRPr lang="en-US" b="1" dirty="0"/>
          </a:p>
          <a:p>
            <a:pPr algn="ctr"/>
            <a:r>
              <a:rPr lang="en-US" dirty="0"/>
              <a:t>“No standards → no reliable data. No reliable data → no control.”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A02446-E73B-AD5F-2F9C-0F29E680F14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Add text or image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844646-D57D-5C2F-BCB3-E0D874B5A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6086475" y="1901825"/>
            <a:ext cx="6105525" cy="41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628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C923B-DB9E-C17D-3481-2BD19A294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54E43-072C-6AFE-91F8-A42117795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Foundational Program 1: Operations Readiness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91FC8-365B-6DB2-98D6-0899D3E5E6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1354" y="1693851"/>
            <a:ext cx="5738446" cy="4559312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Operations Readiness: The “Day-1 Reliability” Program</a:t>
            </a:r>
            <a:endParaRPr lang="en-US" dirty="0"/>
          </a:p>
          <a:p>
            <a:pPr lvl="0"/>
            <a:r>
              <a:rPr lang="en-US" dirty="0"/>
              <a:t>Applies to: </a:t>
            </a:r>
          </a:p>
          <a:p>
            <a:pPr marL="361188" lvl="1" indent="-342900">
              <a:buFont typeface="Arial" panose="020B0604020202020204" pitchFamily="34" charset="0"/>
              <a:buChar char="•"/>
            </a:pPr>
            <a:r>
              <a:rPr lang="en-US" dirty="0"/>
              <a:t>new builds, expansions, retrofit/refresh, major equipment replacements, vendor transitions</a:t>
            </a:r>
          </a:p>
          <a:p>
            <a:pPr lvl="0"/>
            <a:r>
              <a:rPr lang="en-US" dirty="0"/>
              <a:t>Readiness checklist categories: </a:t>
            </a:r>
          </a:p>
          <a:p>
            <a:pPr marL="361188" lvl="1" indent="-342900">
              <a:buFont typeface="Arial" panose="020B0604020202020204" pitchFamily="34" charset="0"/>
              <a:buChar char="•"/>
            </a:pPr>
            <a:r>
              <a:rPr lang="en-US" b="1" dirty="0"/>
              <a:t>people</a:t>
            </a:r>
            <a:r>
              <a:rPr lang="en-US" dirty="0"/>
              <a:t> (roles, coverage model, training/certification)</a:t>
            </a:r>
          </a:p>
          <a:p>
            <a:pPr marL="361188" lvl="1" indent="-342900">
              <a:buFont typeface="Arial" panose="020B0604020202020204" pitchFamily="34" charset="0"/>
              <a:buChar char="•"/>
            </a:pPr>
            <a:r>
              <a:rPr lang="en-US" b="1" dirty="0"/>
              <a:t>process</a:t>
            </a:r>
            <a:r>
              <a:rPr lang="en-US" dirty="0"/>
              <a:t> (SOP/MOP/EOP finalized; change control operational)</a:t>
            </a:r>
          </a:p>
          <a:p>
            <a:pPr marL="361188" lvl="1" indent="-342900">
              <a:buFont typeface="Arial" panose="020B0604020202020204" pitchFamily="34" charset="0"/>
              <a:buChar char="•"/>
            </a:pPr>
            <a:r>
              <a:rPr lang="en-US" b="1" dirty="0"/>
              <a:t>tools</a:t>
            </a:r>
            <a:r>
              <a:rPr lang="en-US" dirty="0"/>
              <a:t> (Hexagon EAM configured; mobile; reporting)</a:t>
            </a:r>
          </a:p>
          <a:p>
            <a:pPr marL="361188" lvl="1" indent="-342900">
              <a:buFont typeface="Arial" panose="020B0604020202020204" pitchFamily="34" charset="0"/>
              <a:buChar char="•"/>
            </a:pPr>
            <a:r>
              <a:rPr lang="en-US" b="1" dirty="0"/>
              <a:t>spares/vendors</a:t>
            </a:r>
            <a:r>
              <a:rPr lang="en-US" dirty="0"/>
              <a:t> (critical spares on hand; SLAs active; escalation contacts)</a:t>
            </a:r>
          </a:p>
          <a:p>
            <a:pPr marL="361188" lvl="1" indent="-342900">
              <a:buFont typeface="Arial" panose="020B0604020202020204" pitchFamily="34" charset="0"/>
              <a:buChar char="•"/>
            </a:pPr>
            <a:r>
              <a:rPr lang="en-US" b="1" dirty="0"/>
              <a:t>data</a:t>
            </a:r>
            <a:r>
              <a:rPr lang="en-US" dirty="0"/>
              <a:t> (assets loaded; PMs active; warranties; test reports; O&amp;M manuals; as-builts)</a:t>
            </a:r>
          </a:p>
          <a:p>
            <a:pPr algn="ctr"/>
            <a:r>
              <a:rPr lang="en-US" dirty="0"/>
              <a:t>“Readiness is where reliability is won—before the first real incident happens.”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065D2E-E7D4-C3CD-6977-81B06513D45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3667F7-2BEA-5377-920A-2238236DD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6019800" y="1930544"/>
            <a:ext cx="5521523" cy="408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413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BC7ACF-FCBD-7DAB-94B5-CA0CECF68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C4BAB-BFFB-C2D1-6BD0-CF8E300DD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Foundational Program 2: Asset Management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0C8AF-4DB5-B6CC-C7F4-09621F5F90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1354" y="1693851"/>
            <a:ext cx="5738446" cy="4559312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Asset Management: What “Good” Looks Like </a:t>
            </a:r>
            <a:endParaRPr lang="en-US" dirty="0"/>
          </a:p>
          <a:p>
            <a:pPr lvl="0"/>
            <a:r>
              <a:rPr lang="en-US" b="1" dirty="0"/>
              <a:t>Complete and accurate asset hierarchy</a:t>
            </a:r>
            <a:r>
              <a:rPr lang="en-US" dirty="0"/>
              <a:t> aligned to how you operate: </a:t>
            </a:r>
          </a:p>
          <a:p>
            <a:pPr marL="361188" lvl="1" indent="-342900">
              <a:buFont typeface="Arial" panose="020B0604020202020204" pitchFamily="34" charset="0"/>
              <a:buChar char="•"/>
            </a:pPr>
            <a:r>
              <a:rPr lang="en-US" dirty="0"/>
              <a:t>campus → building → rooms/whitespace → systems  → equipment → components</a:t>
            </a:r>
          </a:p>
          <a:p>
            <a:pPr lvl="0"/>
            <a:r>
              <a:rPr lang="en-US" b="1" dirty="0"/>
              <a:t>Criticality tied to consequence</a:t>
            </a:r>
            <a:r>
              <a:rPr lang="en-US" dirty="0"/>
              <a:t> (not replacement cost): </a:t>
            </a:r>
          </a:p>
          <a:p>
            <a:pPr marL="361188" lvl="1" indent="-342900">
              <a:buFont typeface="Arial" panose="020B0604020202020204" pitchFamily="34" charset="0"/>
              <a:buChar char="•"/>
            </a:pPr>
            <a:r>
              <a:rPr lang="en-US" dirty="0"/>
              <a:t>safety impact, redundancy impact, customer load impact, time-to-fail exposure</a:t>
            </a:r>
          </a:p>
          <a:p>
            <a:pPr lvl="0"/>
            <a:r>
              <a:rPr lang="en-US" b="1" dirty="0"/>
              <a:t>Configuration matters</a:t>
            </a:r>
            <a:r>
              <a:rPr lang="en-US" dirty="0"/>
              <a:t>: what’s installed, where, and how it’s configured (feeds change control and readiness).</a:t>
            </a:r>
          </a:p>
          <a:p>
            <a:pPr lvl="0"/>
            <a:r>
              <a:rPr lang="en-US" b="1" dirty="0"/>
              <a:t>Lifecycle visibility</a:t>
            </a:r>
            <a:r>
              <a:rPr lang="en-US" dirty="0"/>
              <a:t> for major risk assets: </a:t>
            </a:r>
          </a:p>
          <a:p>
            <a:pPr marL="361188" lvl="1" indent="-342900">
              <a:buFont typeface="Arial" panose="020B0604020202020204" pitchFamily="34" charset="0"/>
              <a:buChar char="•"/>
            </a:pPr>
            <a:r>
              <a:rPr lang="en-US" dirty="0"/>
              <a:t>UPS modules, batteries, switchgear, breakers, generators, ATS/STS, chillers</a:t>
            </a:r>
          </a:p>
          <a:p>
            <a:pPr algn="ctr"/>
            <a:r>
              <a:rPr lang="en-US" dirty="0"/>
              <a:t>“If we can’t trust the asset register, we can’t trust the operation.”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EE4EC4-11BD-DAB6-DDFD-B2D7A495442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Add text or image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E87470-94A3-092B-5F4C-2BA1C70AC2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086475" y="1901825"/>
            <a:ext cx="6105525" cy="394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124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4FB354-FADE-139F-A537-CBCFA3FB9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DCE3A-F24E-FA9D-0AA6-202E36B74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Asset Management Deliverables (What You Build)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8472A-6867-F706-FC32-86EFDF8B6C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1354" y="1693851"/>
            <a:ext cx="5738446" cy="4559312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b="1" dirty="0"/>
              <a:t>Golden asset register</a:t>
            </a:r>
            <a:r>
              <a:rPr lang="en-US" dirty="0"/>
              <a:t> in Hexagon EAM (ownership + governance defined)</a:t>
            </a:r>
          </a:p>
          <a:p>
            <a:pPr lvl="0"/>
            <a:r>
              <a:rPr lang="en-US" b="1" dirty="0"/>
              <a:t>Minimum data standards</a:t>
            </a:r>
            <a:r>
              <a:rPr lang="en-US" dirty="0"/>
              <a:t> for mission critical assets: </a:t>
            </a:r>
          </a:p>
          <a:p>
            <a:pPr marL="361188" lvl="1" indent="-342900">
              <a:buFont typeface="Arial" panose="020B0604020202020204" pitchFamily="34" charset="0"/>
              <a:buChar char="•"/>
            </a:pPr>
            <a:r>
              <a:rPr lang="en-US" dirty="0"/>
              <a:t>location, manufacturer/model/serial, redundancy group, upstream/downstream dependencies, warranty, PM strategy</a:t>
            </a:r>
          </a:p>
          <a:p>
            <a:pPr lvl="0"/>
            <a:r>
              <a:rPr lang="en-US" b="1" dirty="0"/>
              <a:t>Critical asset lists</a:t>
            </a:r>
            <a:r>
              <a:rPr lang="en-US" dirty="0"/>
              <a:t> by system and redundancy group (what truly threatens uptime)</a:t>
            </a:r>
          </a:p>
          <a:p>
            <a:pPr lvl="0"/>
            <a:r>
              <a:rPr lang="en-US" b="1" dirty="0"/>
              <a:t>Standard job plans / PM library</a:t>
            </a:r>
            <a:r>
              <a:rPr lang="en-US" dirty="0"/>
              <a:t> for critical systems</a:t>
            </a:r>
          </a:p>
          <a:p>
            <a:pPr lvl="0"/>
            <a:r>
              <a:rPr lang="en-US" b="1" dirty="0"/>
              <a:t>Spare parts classification</a:t>
            </a:r>
            <a:r>
              <a:rPr lang="en-US" dirty="0"/>
              <a:t>: </a:t>
            </a:r>
          </a:p>
          <a:p>
            <a:pPr marL="361188" lvl="1" indent="-342900">
              <a:buFont typeface="Arial" panose="020B0604020202020204" pitchFamily="34" charset="0"/>
              <a:buChar char="•"/>
            </a:pPr>
            <a:r>
              <a:rPr lang="en-US" b="1" dirty="0"/>
              <a:t>critical spares</a:t>
            </a:r>
            <a:r>
              <a:rPr lang="en-US" dirty="0"/>
              <a:t> (no-stockout tolerated), lead times, alternates, vendor agreements</a:t>
            </a:r>
          </a:p>
          <a:p>
            <a:pPr algn="ctr"/>
            <a:r>
              <a:rPr lang="en-US" dirty="0"/>
              <a:t>“This is the foundation for controlling uptime risk and capital surprises.”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7F8155-CA1C-FFEF-A24D-4CE3CBFFCA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Add text or image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AE4069-E134-1B5E-D505-9F64BBA392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6172200" y="1901825"/>
            <a:ext cx="5599030" cy="394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224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7B8CB-58A8-ACF0-DA6A-A4BA798D2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71904-EC6E-6733-8797-8B60DF677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Foundational Program 3: Work Management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6220E-B389-0EB4-1A7C-EB96DE0291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1354" y="1693851"/>
            <a:ext cx="5738446" cy="4559312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Standard workflow: </a:t>
            </a:r>
          </a:p>
          <a:p>
            <a:pPr marL="361188" lvl="1" indent="-342900">
              <a:buFont typeface="Arial" panose="020B0604020202020204" pitchFamily="34" charset="0"/>
              <a:buChar char="•"/>
            </a:pPr>
            <a:r>
              <a:rPr lang="en-US" b="1" dirty="0"/>
              <a:t>Initiation → Plan → Schedule → Prepare → Execute → Close → Learn</a:t>
            </a:r>
            <a:endParaRPr lang="en-US" dirty="0"/>
          </a:p>
          <a:p>
            <a:pPr lvl="0"/>
            <a:r>
              <a:rPr lang="en-US" dirty="0"/>
              <a:t>Mission critical additions: </a:t>
            </a:r>
          </a:p>
          <a:p>
            <a:pPr marL="361188" lvl="1" indent="-342900">
              <a:buFont typeface="Arial" panose="020B0604020202020204" pitchFamily="34" charset="0"/>
              <a:buChar char="•"/>
            </a:pPr>
            <a:r>
              <a:rPr lang="en-US" b="1" dirty="0"/>
              <a:t>risk assessment</a:t>
            </a:r>
            <a:r>
              <a:rPr lang="en-US" dirty="0"/>
              <a:t> for any work impacting redundancy</a:t>
            </a:r>
          </a:p>
          <a:p>
            <a:pPr marL="361188" lvl="1" indent="-342900">
              <a:buFont typeface="Arial" panose="020B0604020202020204" pitchFamily="34" charset="0"/>
              <a:buChar char="•"/>
            </a:pPr>
            <a:r>
              <a:rPr lang="en-US" b="1" dirty="0"/>
              <a:t>MOP/SOP/EOP linkage</a:t>
            </a:r>
            <a:r>
              <a:rPr lang="en-US" dirty="0"/>
              <a:t> (Method of Procedure / Standard Operating Procedure / Emergency Operating Procedure)</a:t>
            </a:r>
          </a:p>
          <a:p>
            <a:pPr marL="361188" lvl="1" indent="-342900">
              <a:buFont typeface="Arial" panose="020B0604020202020204" pitchFamily="34" charset="0"/>
              <a:buChar char="•"/>
            </a:pPr>
            <a:r>
              <a:rPr lang="en-US" b="1" dirty="0"/>
              <a:t>permit-to-work</a:t>
            </a:r>
            <a:r>
              <a:rPr lang="en-US" dirty="0"/>
              <a:t> / LOTO / access controls as applicable</a:t>
            </a:r>
          </a:p>
          <a:p>
            <a:pPr marL="361188" lvl="1" indent="-342900">
              <a:buFont typeface="Arial" panose="020B0604020202020204" pitchFamily="34" charset="0"/>
              <a:buChar char="•"/>
            </a:pPr>
            <a:r>
              <a:rPr lang="en-US" b="1" dirty="0"/>
              <a:t>maintenance window management</a:t>
            </a:r>
            <a:r>
              <a:rPr lang="en-US" dirty="0"/>
              <a:t> and stakeholder notification</a:t>
            </a:r>
          </a:p>
          <a:p>
            <a:pPr algn="ctr"/>
            <a:r>
              <a:rPr lang="en-US" dirty="0"/>
              <a:t>“Work management is change risk management.”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10FD7D-82A6-84FB-F746-1F12AEDDD5A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Add text or image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C84191-882D-D357-E078-9DF4ADB27EA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894614" y="1901825"/>
            <a:ext cx="5876616" cy="374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88303"/>
      </p:ext>
    </p:extLst>
  </p:cSld>
  <p:clrMapOvr>
    <a:masterClrMapping/>
  </p:clrMapOvr>
</p:sld>
</file>

<file path=ppt/theme/theme1.xml><?xml version="1.0" encoding="utf-8"?>
<a:theme xmlns:a="http://schemas.openxmlformats.org/drawingml/2006/main" name="Streamline 2024">
  <a:themeElements>
    <a:clrScheme name="Custom 7">
      <a:dk1>
        <a:srgbClr val="000000"/>
      </a:dk1>
      <a:lt1>
        <a:srgbClr val="FFFFFF"/>
      </a:lt1>
      <a:dk2>
        <a:srgbClr val="153C15"/>
      </a:dk2>
      <a:lt2>
        <a:srgbClr val="FCFFFF"/>
      </a:lt2>
      <a:accent1>
        <a:srgbClr val="153C15"/>
      </a:accent1>
      <a:accent2>
        <a:srgbClr val="1F600B"/>
      </a:accent2>
      <a:accent3>
        <a:srgbClr val="3BA30F"/>
      </a:accent3>
      <a:accent4>
        <a:srgbClr val="69CE40"/>
      </a:accent4>
      <a:accent5>
        <a:srgbClr val="D0E9CD"/>
      </a:accent5>
      <a:accent6>
        <a:srgbClr val="70AD47"/>
      </a:accent6>
      <a:hlink>
        <a:srgbClr val="3BA30F"/>
      </a:hlink>
      <a:folHlink>
        <a:srgbClr val="1F600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6b2adf6-b113-41ce-b5e0-e93258f09f20" xsi:nil="true"/>
    <lcf76f155ced4ddcb4097134ff3c332f xmlns="31ec0c9e-a015-4fad-bb0b-963cf99085d4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E0E1ED57D8F148A26DF3A7F6AEE78C" ma:contentTypeVersion="10" ma:contentTypeDescription="Create a new document." ma:contentTypeScope="" ma:versionID="2ef5fc3a1da57743eb2bd8fcfe730df2">
  <xsd:schema xmlns:xsd="http://www.w3.org/2001/XMLSchema" xmlns:xs="http://www.w3.org/2001/XMLSchema" xmlns:p="http://schemas.microsoft.com/office/2006/metadata/properties" xmlns:ns2="31ec0c9e-a015-4fad-bb0b-963cf99085d4" xmlns:ns3="86b2adf6-b113-41ce-b5e0-e93258f09f20" targetNamespace="http://schemas.microsoft.com/office/2006/metadata/properties" ma:root="true" ma:fieldsID="6ad91d15df031dc2d01627f5812596b1" ns2:_="" ns3:_="">
    <xsd:import namespace="31ec0c9e-a015-4fad-bb0b-963cf99085d4"/>
    <xsd:import namespace="86b2adf6-b113-41ce-b5e0-e93258f09f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ec0c9e-a015-4fad-bb0b-963cf99085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bde6242-716d-41e5-8e76-ae7804763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b2adf6-b113-41ce-b5e0-e93258f09f2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65f57ca-1d91-4c93-97c8-5560add0728c}" ma:internalName="TaxCatchAll" ma:showField="CatchAllData" ma:web="86b2adf6-b113-41ce-b5e0-e93258f09f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9271BB-DC71-4C3E-B145-9E548E46737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A8B816-AD11-479E-8E71-ED08DF024093}">
  <ds:schemaRefs>
    <ds:schemaRef ds:uri="http://schemas.microsoft.com/office/2006/metadata/properties"/>
    <ds:schemaRef ds:uri="http://schemas.microsoft.com/office/infopath/2007/PartnerControls"/>
    <ds:schemaRef ds:uri="c5311e81-96e1-4ec3-b070-67c9cac7b5da"/>
    <ds:schemaRef ds:uri="c82dabe8-4934-4051-8f9f-7f122b23e215"/>
  </ds:schemaRefs>
</ds:datastoreItem>
</file>

<file path=customXml/itemProps3.xml><?xml version="1.0" encoding="utf-8"?>
<ds:datastoreItem xmlns:ds="http://schemas.openxmlformats.org/officeDocument/2006/customXml" ds:itemID="{FCF9AF66-AB39-4F0E-9D7A-31DFF4CCAA5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4923</TotalTime>
  <Words>1593</Words>
  <Application>Microsoft Macintosh PowerPoint</Application>
  <PresentationFormat>Widescreen</PresentationFormat>
  <Paragraphs>198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Arial Nova</vt:lpstr>
      <vt:lpstr>Arial Nova Light</vt:lpstr>
      <vt:lpstr>Calibri</vt:lpstr>
      <vt:lpstr>Streamline 2024</vt:lpstr>
      <vt:lpstr>Building the Backbone: How Foundational Processes and EAM Solutions Transform Facilities Management</vt:lpstr>
      <vt:lpstr>Outline</vt:lpstr>
      <vt:lpstr>Setting Up A Solid Foundation</vt:lpstr>
      <vt:lpstr>Why This Matters</vt:lpstr>
      <vt:lpstr>The Backbone Model</vt:lpstr>
      <vt:lpstr>Foundational Program 1: Operations Readiness </vt:lpstr>
      <vt:lpstr>Foundational Program 2: Asset Management </vt:lpstr>
      <vt:lpstr>Asset Management Deliverables (What You Build) </vt:lpstr>
      <vt:lpstr>Foundational Program 3: Work Management </vt:lpstr>
      <vt:lpstr>Planning &amp; Scheduling: What Separates Good From Great </vt:lpstr>
      <vt:lpstr>Work Management KPIs That Matter </vt:lpstr>
      <vt:lpstr>Foundational Program 4: Incident Management </vt:lpstr>
      <vt:lpstr>Incident Output: Closing the Loop Into Work </vt:lpstr>
      <vt:lpstr>Hexagon EAM: Turning Execution into Control</vt:lpstr>
      <vt:lpstr>Hexagon EAM’s Role (What “System of Record” Means Here)</vt:lpstr>
      <vt:lpstr>Minimum Viable Data Model </vt:lpstr>
      <vt:lpstr>Risk Reduction Use Cases (Powered by Hexagon EAM Data) </vt:lpstr>
      <vt:lpstr>Operational Excellence Use Cases (Availability + Efficiency) </vt:lpstr>
      <vt:lpstr>Governance + Operating Rhythm (The Non-Negotiables) </vt:lpstr>
      <vt:lpstr>A Practical Roadmap (How You Implement Without Disrupting Ops </vt:lpstr>
      <vt:lpstr>The Backbone Promise 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Ashlynn Fowler</dc:creator>
  <cp:lastModifiedBy>Bryan Decker</cp:lastModifiedBy>
  <cp:revision>47</cp:revision>
  <dcterms:created xsi:type="dcterms:W3CDTF">2023-03-14T15:41:55Z</dcterms:created>
  <dcterms:modified xsi:type="dcterms:W3CDTF">2026-01-28T22:16:31Z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0x01010009E0E1ED57D8F148A26DF3A7F6AEE78C</vt:lpwstr>
  </property>
  <property fmtid="{D5CDD505-2E9C-101B-9397-08002B2CF9AE}" pid="3" name="MediaServiceImageTags">
    <vt:lpwstr/>
  </property>
</Properties>
</file>