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5"/>
    <p:sldMasterId id="2147483749" r:id="rId6"/>
    <p:sldMasterId id="2147483716" r:id="rId7"/>
    <p:sldMasterId id="2147483765" r:id="rId8"/>
    <p:sldMasterId id="2147483737" r:id="rId9"/>
    <p:sldMasterId id="2147483774" r:id="rId10"/>
  </p:sldMasterIdLst>
  <p:notesMasterIdLst>
    <p:notesMasterId r:id="rId39"/>
  </p:notesMasterIdLst>
  <p:handoutMasterIdLst>
    <p:handoutMasterId r:id="rId40"/>
  </p:handoutMasterIdLst>
  <p:sldIdLst>
    <p:sldId id="305" r:id="rId11"/>
    <p:sldId id="281" r:id="rId12"/>
    <p:sldId id="283" r:id="rId13"/>
    <p:sldId id="279" r:id="rId14"/>
    <p:sldId id="284" r:id="rId15"/>
    <p:sldId id="277" r:id="rId16"/>
    <p:sldId id="287" r:id="rId17"/>
    <p:sldId id="288" r:id="rId18"/>
    <p:sldId id="289" r:id="rId19"/>
    <p:sldId id="285" r:id="rId20"/>
    <p:sldId id="266" r:id="rId21"/>
    <p:sldId id="267" r:id="rId22"/>
    <p:sldId id="276" r:id="rId23"/>
    <p:sldId id="269" r:id="rId24"/>
    <p:sldId id="271" r:id="rId25"/>
    <p:sldId id="301" r:id="rId26"/>
    <p:sldId id="270" r:id="rId27"/>
    <p:sldId id="278" r:id="rId28"/>
    <p:sldId id="272" r:id="rId29"/>
    <p:sldId id="302" r:id="rId30"/>
    <p:sldId id="280" r:id="rId31"/>
    <p:sldId id="275" r:id="rId32"/>
    <p:sldId id="273" r:id="rId33"/>
    <p:sldId id="290" r:id="rId34"/>
    <p:sldId id="304" r:id="rId35"/>
    <p:sldId id="300" r:id="rId36"/>
    <p:sldId id="303" r:id="rId37"/>
    <p:sldId id="26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on Intro" id="{687946D4-85F9-4929-B97D-3E8027F38243}">
          <p14:sldIdLst>
            <p14:sldId id="305"/>
          </p14:sldIdLst>
        </p14:section>
        <p14:section name="Vivek's &amp; ITXH Intro" id="{2E8C29DF-3FFD-4ACB-9FDD-0F963E739195}">
          <p14:sldIdLst>
            <p14:sldId id="281"/>
            <p14:sldId id="283"/>
          </p14:sldIdLst>
        </p14:section>
        <p14:section name="Bobby Ray &amp; Transocean Intro" id="{9C4C0DF5-F146-411B-B54D-EF0B1FA3EE7F}">
          <p14:sldIdLst>
            <p14:sldId id="279"/>
            <p14:sldId id="284"/>
          </p14:sldIdLst>
        </p14:section>
        <p14:section name="About Session" id="{ADD15F26-CE9D-4E60-97B8-D5B1C87A6C9A}">
          <p14:sldIdLst>
            <p14:sldId id="277"/>
            <p14:sldId id="287"/>
            <p14:sldId id="288"/>
            <p14:sldId id="289"/>
            <p14:sldId id="285"/>
          </p14:sldIdLst>
        </p14:section>
        <p14:section name="Transocean Operational Info" id="{54A90774-E3C5-4A97-93ED-3D134906275A}">
          <p14:sldIdLst>
            <p14:sldId id="266"/>
            <p14:sldId id="267"/>
          </p14:sldIdLst>
        </p14:section>
        <p14:section name="Work Order Planner" id="{AF88C09B-FF15-425B-9735-1B4532E0F154}">
          <p14:sldIdLst>
            <p14:sldId id="276"/>
            <p14:sldId id="269"/>
            <p14:sldId id="271"/>
            <p14:sldId id="301"/>
            <p14:sldId id="270"/>
            <p14:sldId id="278"/>
            <p14:sldId id="272"/>
          </p14:sldIdLst>
        </p14:section>
        <p14:section name="Path to Clarity" id="{9FEF9965-C5B4-4D58-A10D-7F9F69E6107B}">
          <p14:sldIdLst>
            <p14:sldId id="302"/>
            <p14:sldId id="280"/>
            <p14:sldId id="275"/>
            <p14:sldId id="273"/>
          </p14:sldIdLst>
        </p14:section>
        <p14:section name="AMI" id="{1CB1F742-EBDD-4A1A-9AFE-AD5D5E659719}">
          <p14:sldIdLst>
            <p14:sldId id="290"/>
            <p14:sldId id="304"/>
            <p14:sldId id="300"/>
            <p14:sldId id="303"/>
            <p14:sldId id="264"/>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1FE552-C8C6-F2AD-145A-C9A0C519CA23}" name="Maulding, Robert (Houston)" initials="RM" userId="S::ROBERT.MAULDING@Deepwater.com::58aab48e-011d-4256-8431-b6bf58ff31b6" providerId="AD"/>
  <p188:author id="{6E6894A9-6E9A-C78B-5C20-1250D73B823B}" name="Vivek C" initials="VC" userId="3a95e8ee75d369f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B57"/>
    <a:srgbClr val="F6BE00"/>
    <a:srgbClr val="005670"/>
    <a:srgbClr val="DA291C"/>
    <a:srgbClr val="78D64B"/>
    <a:srgbClr val="4BADD6"/>
    <a:srgbClr val="5BAD82"/>
    <a:srgbClr val="966D0D"/>
    <a:srgbClr val="009697"/>
    <a:srgbClr val="923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20EF7-473C-4525-BCCC-E1F15B88FA7C}" v="113" dt="2026-01-30T23:33:57.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60"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ek C" userId="3a95e8ee75d369f8" providerId="LiveId" clId="{436D01A7-D971-409E-9399-DC74B0A2D93E}"/>
    <pc:docChg chg="undo custSel addSld delSld modSld sldOrd modSection">
      <pc:chgData name="Vivek C" userId="3a95e8ee75d369f8" providerId="LiveId" clId="{436D01A7-D971-409E-9399-DC74B0A2D93E}" dt="2026-01-30T23:34:09.528" v="719"/>
      <pc:docMkLst>
        <pc:docMk/>
      </pc:docMkLst>
      <pc:sldChg chg="del ord">
        <pc:chgData name="Vivek C" userId="3a95e8ee75d369f8" providerId="LiveId" clId="{436D01A7-D971-409E-9399-DC74B0A2D93E}" dt="2026-01-30T23:31:55.250" v="651" actId="47"/>
        <pc:sldMkLst>
          <pc:docMk/>
          <pc:sldMk cId="1274870718" sldId="257"/>
        </pc:sldMkLst>
      </pc:sldChg>
      <pc:sldChg chg="addSp delSp modSp add del mod addAnim delAnim modAnim">
        <pc:chgData name="Vivek C" userId="3a95e8ee75d369f8" providerId="LiveId" clId="{436D01A7-D971-409E-9399-DC74B0A2D93E}" dt="2026-01-30T23:34:09.528" v="719"/>
        <pc:sldMkLst>
          <pc:docMk/>
          <pc:sldMk cId="1969972138" sldId="264"/>
        </pc:sldMkLst>
        <pc:spChg chg="add mod">
          <ac:chgData name="Vivek C" userId="3a95e8ee75d369f8" providerId="LiveId" clId="{436D01A7-D971-409E-9399-DC74B0A2D93E}" dt="2026-01-30T23:32:27.699" v="711" actId="1035"/>
          <ac:spMkLst>
            <pc:docMk/>
            <pc:sldMk cId="1969972138" sldId="264"/>
            <ac:spMk id="2" creationId="{F29065B9-93A0-0C39-0CE5-384E274C6856}"/>
          </ac:spMkLst>
        </pc:spChg>
        <pc:spChg chg="add mod">
          <ac:chgData name="Vivek C" userId="3a95e8ee75d369f8" providerId="LiveId" clId="{436D01A7-D971-409E-9399-DC74B0A2D93E}" dt="2026-01-30T23:32:27.699" v="711" actId="1035"/>
          <ac:spMkLst>
            <pc:docMk/>
            <pc:sldMk cId="1969972138" sldId="264"/>
            <ac:spMk id="3" creationId="{995FB7B6-96DF-4604-2BBC-ADB6F53BFD5C}"/>
          </ac:spMkLst>
        </pc:spChg>
        <pc:spChg chg="del">
          <ac:chgData name="Vivek C" userId="3a95e8ee75d369f8" providerId="LiveId" clId="{436D01A7-D971-409E-9399-DC74B0A2D93E}" dt="2026-01-30T23:28:53.876" v="615" actId="478"/>
          <ac:spMkLst>
            <pc:docMk/>
            <pc:sldMk cId="1969972138" sldId="264"/>
            <ac:spMk id="21" creationId="{4FD731D8-72CF-1F69-097F-188C0FFB1D68}"/>
          </ac:spMkLst>
        </pc:spChg>
        <pc:spChg chg="del">
          <ac:chgData name="Vivek C" userId="3a95e8ee75d369f8" providerId="LiveId" clId="{436D01A7-D971-409E-9399-DC74B0A2D93E}" dt="2026-01-30T23:29:03.104" v="618" actId="478"/>
          <ac:spMkLst>
            <pc:docMk/>
            <pc:sldMk cId="1969972138" sldId="264"/>
            <ac:spMk id="22" creationId="{E026632F-24CE-AE04-C3A2-E512C3D7E426}"/>
          </ac:spMkLst>
        </pc:spChg>
        <pc:spChg chg="del">
          <ac:chgData name="Vivek C" userId="3a95e8ee75d369f8" providerId="LiveId" clId="{436D01A7-D971-409E-9399-DC74B0A2D93E}" dt="2026-01-30T23:28:38.533" v="614" actId="478"/>
          <ac:spMkLst>
            <pc:docMk/>
            <pc:sldMk cId="1969972138" sldId="264"/>
            <ac:spMk id="23" creationId="{1C1D1DF7-176A-B181-8371-FD2FC4388CB3}"/>
          </ac:spMkLst>
        </pc:spChg>
        <pc:spChg chg="del">
          <ac:chgData name="Vivek C" userId="3a95e8ee75d369f8" providerId="LiveId" clId="{436D01A7-D971-409E-9399-DC74B0A2D93E}" dt="2026-01-30T23:28:55.674" v="616" actId="478"/>
          <ac:spMkLst>
            <pc:docMk/>
            <pc:sldMk cId="1969972138" sldId="264"/>
            <ac:spMk id="24" creationId="{D490BEF1-0A45-337F-4B06-FB64F922E8FA}"/>
          </ac:spMkLst>
        </pc:spChg>
        <pc:spChg chg="del">
          <ac:chgData name="Vivek C" userId="3a95e8ee75d369f8" providerId="LiveId" clId="{436D01A7-D971-409E-9399-DC74B0A2D93E}" dt="2026-01-30T23:28:57.836" v="617" actId="478"/>
          <ac:spMkLst>
            <pc:docMk/>
            <pc:sldMk cId="1969972138" sldId="264"/>
            <ac:spMk id="25" creationId="{49ED0A67-44C9-15DC-ED68-7CEAB08D1EEF}"/>
          </ac:spMkLst>
        </pc:spChg>
        <pc:picChg chg="add mod">
          <ac:chgData name="Vivek C" userId="3a95e8ee75d369f8" providerId="LiveId" clId="{436D01A7-D971-409E-9399-DC74B0A2D93E}" dt="2026-01-30T23:32:12.755" v="652"/>
          <ac:picMkLst>
            <pc:docMk/>
            <pc:sldMk cId="1969972138" sldId="264"/>
            <ac:picMk id="4" creationId="{AF551A40-F3DC-43B6-2643-27366557A016}"/>
          </ac:picMkLst>
        </pc:picChg>
        <pc:picChg chg="add mod">
          <ac:chgData name="Vivek C" userId="3a95e8ee75d369f8" providerId="LiveId" clId="{436D01A7-D971-409E-9399-DC74B0A2D93E}" dt="2026-01-30T23:32:58.928" v="713" actId="1367"/>
          <ac:picMkLst>
            <pc:docMk/>
            <pc:sldMk cId="1969972138" sldId="264"/>
            <ac:picMk id="5" creationId="{47E614E2-F357-2F09-256B-8D9A8FE4AA66}"/>
          </ac:picMkLst>
        </pc:picChg>
      </pc:sldChg>
      <pc:sldChg chg="addAnim delAnim">
        <pc:chgData name="Vivek C" userId="3a95e8ee75d369f8" providerId="LiveId" clId="{436D01A7-D971-409E-9399-DC74B0A2D93E}" dt="2026-01-30T23:10:45.502" v="424"/>
        <pc:sldMkLst>
          <pc:docMk/>
          <pc:sldMk cId="3656920151" sldId="279"/>
        </pc:sldMkLst>
      </pc:sldChg>
      <pc:sldChg chg="del">
        <pc:chgData name="Vivek C" userId="3a95e8ee75d369f8" providerId="LiveId" clId="{436D01A7-D971-409E-9399-DC74B0A2D93E}" dt="2026-01-30T23:09:04.762" v="421" actId="47"/>
        <pc:sldMkLst>
          <pc:docMk/>
          <pc:sldMk cId="2389233491" sldId="299"/>
        </pc:sldMkLst>
      </pc:sldChg>
      <pc:sldChg chg="addSp delSp modSp mod addAnim delAnim modAnim">
        <pc:chgData name="Vivek C" userId="3a95e8ee75d369f8" providerId="LiveId" clId="{436D01A7-D971-409E-9399-DC74B0A2D93E}" dt="2026-01-30T21:35:33.458" v="158"/>
        <pc:sldMkLst>
          <pc:docMk/>
          <pc:sldMk cId="3360042119" sldId="300"/>
        </pc:sldMkLst>
        <pc:picChg chg="add mod">
          <ac:chgData name="Vivek C" userId="3a95e8ee75d369f8" providerId="LiveId" clId="{436D01A7-D971-409E-9399-DC74B0A2D93E}" dt="2026-01-30T21:08:40.420" v="4" actId="14100"/>
          <ac:picMkLst>
            <pc:docMk/>
            <pc:sldMk cId="3360042119" sldId="300"/>
            <ac:picMk id="5" creationId="{DAAD417F-752C-84E6-EC7D-6664263B7E1E}"/>
          </ac:picMkLst>
        </pc:picChg>
        <pc:picChg chg="add mod">
          <ac:chgData name="Vivek C" userId="3a95e8ee75d369f8" providerId="LiveId" clId="{436D01A7-D971-409E-9399-DC74B0A2D93E}" dt="2026-01-30T21:09:30.639" v="7" actId="1076"/>
          <ac:picMkLst>
            <pc:docMk/>
            <pc:sldMk cId="3360042119" sldId="300"/>
            <ac:picMk id="9" creationId="{099BEF6F-CF1A-D270-95D3-820E973BBED9}"/>
          </ac:picMkLst>
        </pc:picChg>
        <pc:picChg chg="add mod">
          <ac:chgData name="Vivek C" userId="3a95e8ee75d369f8" providerId="LiveId" clId="{436D01A7-D971-409E-9399-DC74B0A2D93E}" dt="2026-01-30T21:12:46.945" v="17" actId="14100"/>
          <ac:picMkLst>
            <pc:docMk/>
            <pc:sldMk cId="3360042119" sldId="300"/>
            <ac:picMk id="11" creationId="{5E8CD66E-C82E-2707-E950-462E643402DE}"/>
          </ac:picMkLst>
        </pc:picChg>
        <pc:picChg chg="del">
          <ac:chgData name="Vivek C" userId="3a95e8ee75d369f8" providerId="LiveId" clId="{436D01A7-D971-409E-9399-DC74B0A2D93E}" dt="2026-01-30T21:08:02.800" v="0" actId="478"/>
          <ac:picMkLst>
            <pc:docMk/>
            <pc:sldMk cId="3360042119" sldId="300"/>
            <ac:picMk id="12" creationId="{268DAA58-1F6B-C5EE-44DB-EEB3E01733AA}"/>
          </ac:picMkLst>
        </pc:picChg>
        <pc:picChg chg="del">
          <ac:chgData name="Vivek C" userId="3a95e8ee75d369f8" providerId="LiveId" clId="{436D01A7-D971-409E-9399-DC74B0A2D93E}" dt="2026-01-30T21:23:19.118" v="41" actId="478"/>
          <ac:picMkLst>
            <pc:docMk/>
            <pc:sldMk cId="3360042119" sldId="300"/>
            <ac:picMk id="13" creationId="{FC72E895-3CF3-0883-5105-992E3A1A14BC}"/>
          </ac:picMkLst>
        </pc:picChg>
        <pc:picChg chg="add mod">
          <ac:chgData name="Vivek C" userId="3a95e8ee75d369f8" providerId="LiveId" clId="{436D01A7-D971-409E-9399-DC74B0A2D93E}" dt="2026-01-30T21:18:19.574" v="29" actId="1036"/>
          <ac:picMkLst>
            <pc:docMk/>
            <pc:sldMk cId="3360042119" sldId="300"/>
            <ac:picMk id="17" creationId="{6DC9A0F0-7D8C-B734-5094-88C886D20458}"/>
          </ac:picMkLst>
        </pc:picChg>
        <pc:picChg chg="add mod">
          <ac:chgData name="Vivek C" userId="3a95e8ee75d369f8" providerId="LiveId" clId="{436D01A7-D971-409E-9399-DC74B0A2D93E}" dt="2026-01-30T21:19:54.958" v="37" actId="14100"/>
          <ac:picMkLst>
            <pc:docMk/>
            <pc:sldMk cId="3360042119" sldId="300"/>
            <ac:picMk id="19" creationId="{DB6ECD29-0B19-CC46-7B38-7CDD8787F971}"/>
          </ac:picMkLst>
        </pc:picChg>
        <pc:picChg chg="add mod">
          <ac:chgData name="Vivek C" userId="3a95e8ee75d369f8" providerId="LiveId" clId="{436D01A7-D971-409E-9399-DC74B0A2D93E}" dt="2026-01-30T21:24:05.212" v="48" actId="14100"/>
          <ac:picMkLst>
            <pc:docMk/>
            <pc:sldMk cId="3360042119" sldId="300"/>
            <ac:picMk id="21" creationId="{A6E9A35B-65CF-8F1C-7EE1-46CCD8BB0B99}"/>
          </ac:picMkLst>
        </pc:picChg>
        <pc:picChg chg="add mod">
          <ac:chgData name="Vivek C" userId="3a95e8ee75d369f8" providerId="LiveId" clId="{436D01A7-D971-409E-9399-DC74B0A2D93E}" dt="2026-01-30T21:28:17.791" v="75" actId="14100"/>
          <ac:picMkLst>
            <pc:docMk/>
            <pc:sldMk cId="3360042119" sldId="300"/>
            <ac:picMk id="23" creationId="{BBCFA37C-DD7C-C799-2BC4-864DE1B4BC11}"/>
          </ac:picMkLst>
        </pc:picChg>
        <pc:picChg chg="add mod">
          <ac:chgData name="Vivek C" userId="3a95e8ee75d369f8" providerId="LiveId" clId="{436D01A7-D971-409E-9399-DC74B0A2D93E}" dt="2026-01-30T21:29:57.153" v="85" actId="14100"/>
          <ac:picMkLst>
            <pc:docMk/>
            <pc:sldMk cId="3360042119" sldId="300"/>
            <ac:picMk id="25" creationId="{09C0F8FD-68E0-9684-32F0-9E173061286F}"/>
          </ac:picMkLst>
        </pc:picChg>
        <pc:picChg chg="add mod">
          <ac:chgData name="Vivek C" userId="3a95e8ee75d369f8" providerId="LiveId" clId="{436D01A7-D971-409E-9399-DC74B0A2D93E}" dt="2026-01-30T21:31:23.220" v="93" actId="14100"/>
          <ac:picMkLst>
            <pc:docMk/>
            <pc:sldMk cId="3360042119" sldId="300"/>
            <ac:picMk id="27" creationId="{CAB1ADCD-D842-4F38-8047-5206DAB57C65}"/>
          </ac:picMkLst>
        </pc:picChg>
      </pc:sldChg>
      <pc:sldChg chg="addSp delSp modSp add mod addAnim delAnim modAnim">
        <pc:chgData name="Vivek C" userId="3a95e8ee75d369f8" providerId="LiveId" clId="{436D01A7-D971-409E-9399-DC74B0A2D93E}" dt="2026-01-30T23:09:48.935" v="423" actId="14100"/>
        <pc:sldMkLst>
          <pc:docMk/>
          <pc:sldMk cId="3973213642" sldId="304"/>
        </pc:sldMkLst>
        <pc:picChg chg="del">
          <ac:chgData name="Vivek C" userId="3a95e8ee75d369f8" providerId="LiveId" clId="{436D01A7-D971-409E-9399-DC74B0A2D93E}" dt="2026-01-30T22:54:36.773" v="160" actId="478"/>
          <ac:picMkLst>
            <pc:docMk/>
            <pc:sldMk cId="3973213642" sldId="304"/>
            <ac:picMk id="5" creationId="{851E3187-8815-99C9-807C-8CCDDDADA8BC}"/>
          </ac:picMkLst>
        </pc:picChg>
        <pc:picChg chg="add mod">
          <ac:chgData name="Vivek C" userId="3a95e8ee75d369f8" providerId="LiveId" clId="{436D01A7-D971-409E-9399-DC74B0A2D93E}" dt="2026-01-30T22:57:30.629" v="174" actId="1038"/>
          <ac:picMkLst>
            <pc:docMk/>
            <pc:sldMk cId="3973213642" sldId="304"/>
            <ac:picMk id="11" creationId="{EBFBC1BE-97F3-95EA-93C5-B4CAEBB6057F}"/>
          </ac:picMkLst>
        </pc:picChg>
        <pc:picChg chg="add del">
          <ac:chgData name="Vivek C" userId="3a95e8ee75d369f8" providerId="LiveId" clId="{436D01A7-D971-409E-9399-DC74B0A2D93E}" dt="2026-01-30T22:59:00.353" v="182" actId="22"/>
          <ac:picMkLst>
            <pc:docMk/>
            <pc:sldMk cId="3973213642" sldId="304"/>
            <ac:picMk id="13" creationId="{914D0404-AB9B-CD39-7EA8-9AE6A053DBE4}"/>
          </ac:picMkLst>
        </pc:picChg>
        <pc:picChg chg="add mod">
          <ac:chgData name="Vivek C" userId="3a95e8ee75d369f8" providerId="LiveId" clId="{436D01A7-D971-409E-9399-DC74B0A2D93E}" dt="2026-01-30T22:59:38.390" v="188" actId="14100"/>
          <ac:picMkLst>
            <pc:docMk/>
            <pc:sldMk cId="3973213642" sldId="304"/>
            <ac:picMk id="15" creationId="{5A24B5DC-12A9-3587-1187-DFE2C91AF197}"/>
          </ac:picMkLst>
        </pc:picChg>
        <pc:picChg chg="add mod">
          <ac:chgData name="Vivek C" userId="3a95e8ee75d369f8" providerId="LiveId" clId="{436D01A7-D971-409E-9399-DC74B0A2D93E}" dt="2026-01-30T23:02:44.726" v="273" actId="14100"/>
          <ac:picMkLst>
            <pc:docMk/>
            <pc:sldMk cId="3973213642" sldId="304"/>
            <ac:picMk id="17" creationId="{90E695A6-AD17-4165-08B3-82E4497E8139}"/>
          </ac:picMkLst>
        </pc:picChg>
        <pc:picChg chg="add mod">
          <ac:chgData name="Vivek C" userId="3a95e8ee75d369f8" providerId="LiveId" clId="{436D01A7-D971-409E-9399-DC74B0A2D93E}" dt="2026-01-30T23:04:40.398" v="348" actId="14100"/>
          <ac:picMkLst>
            <pc:docMk/>
            <pc:sldMk cId="3973213642" sldId="304"/>
            <ac:picMk id="19" creationId="{A6D0151A-49B2-973D-4DC8-E523263FB820}"/>
          </ac:picMkLst>
        </pc:picChg>
        <pc:picChg chg="add mod">
          <ac:chgData name="Vivek C" userId="3a95e8ee75d369f8" providerId="LiveId" clId="{436D01A7-D971-409E-9399-DC74B0A2D93E}" dt="2026-01-30T23:09:48.935" v="423" actId="14100"/>
          <ac:picMkLst>
            <pc:docMk/>
            <pc:sldMk cId="3973213642" sldId="304"/>
            <ac:picMk id="21" creationId="{122D8067-AB0C-DF62-B278-B55BB58C1A69}"/>
          </ac:picMkLst>
        </pc:picChg>
      </pc:sldChg>
      <pc:sldChg chg="addSp modSp add mod addAnim delAnim modAnim">
        <pc:chgData name="Vivek C" userId="3a95e8ee75d369f8" providerId="LiveId" clId="{436D01A7-D971-409E-9399-DC74B0A2D93E}" dt="2026-01-30T23:28:00.342" v="611"/>
        <pc:sldMkLst>
          <pc:docMk/>
          <pc:sldMk cId="3138989344" sldId="305"/>
        </pc:sldMkLst>
        <pc:spChg chg="mod">
          <ac:chgData name="Vivek C" userId="3a95e8ee75d369f8" providerId="LiveId" clId="{436D01A7-D971-409E-9399-DC74B0A2D93E}" dt="2026-01-30T23:20:27.226" v="462" actId="6549"/>
          <ac:spMkLst>
            <pc:docMk/>
            <pc:sldMk cId="3138989344" sldId="305"/>
            <ac:spMk id="3" creationId="{5BC6ED03-4AB4-9B8C-BEE8-F78E097001A2}"/>
          </ac:spMkLst>
        </pc:spChg>
        <pc:spChg chg="add mod">
          <ac:chgData name="Vivek C" userId="3a95e8ee75d369f8" providerId="LiveId" clId="{436D01A7-D971-409E-9399-DC74B0A2D93E}" dt="2026-01-30T23:19:44.463" v="436" actId="113"/>
          <ac:spMkLst>
            <pc:docMk/>
            <pc:sldMk cId="3138989344" sldId="305"/>
            <ac:spMk id="8" creationId="{11A31753-9307-E5FC-43DA-397C68F8BC27}"/>
          </ac:spMkLst>
        </pc:spChg>
        <pc:spChg chg="add mod">
          <ac:chgData name="Vivek C" userId="3a95e8ee75d369f8" providerId="LiveId" clId="{436D01A7-D971-409E-9399-DC74B0A2D93E}" dt="2026-01-30T23:19:58.322" v="438" actId="113"/>
          <ac:spMkLst>
            <pc:docMk/>
            <pc:sldMk cId="3138989344" sldId="305"/>
            <ac:spMk id="9" creationId="{DFA3910C-A8D3-1D2A-48C1-023D2C679129}"/>
          </ac:spMkLst>
        </pc:spChg>
        <pc:spChg chg="add mod">
          <ac:chgData name="Vivek C" userId="3a95e8ee75d369f8" providerId="LiveId" clId="{436D01A7-D971-409E-9399-DC74B0A2D93E}" dt="2026-01-30T23:21:14.374" v="604" actId="20577"/>
          <ac:spMkLst>
            <pc:docMk/>
            <pc:sldMk cId="3138989344" sldId="305"/>
            <ac:spMk id="11" creationId="{ED75B64A-D8CB-E26C-82AF-3F8192C915C2}"/>
          </ac:spMkLst>
        </pc:spChg>
        <pc:picChg chg="add mod">
          <ac:chgData name="Vivek C" userId="3a95e8ee75d369f8" providerId="LiveId" clId="{436D01A7-D971-409E-9399-DC74B0A2D93E}" dt="2026-01-30T23:18:21.033" v="427" actId="1076"/>
          <ac:picMkLst>
            <pc:docMk/>
            <pc:sldMk cId="3138989344" sldId="305"/>
            <ac:picMk id="6" creationId="{780C6E63-2365-5B12-C335-057665EEAE1D}"/>
          </ac:picMkLst>
        </pc:picChg>
        <pc:picChg chg="add mod">
          <ac:chgData name="Vivek C" userId="3a95e8ee75d369f8" providerId="LiveId" clId="{436D01A7-D971-409E-9399-DC74B0A2D93E}" dt="2026-01-30T23:20:40.288" v="464" actId="1076"/>
          <ac:picMkLst>
            <pc:docMk/>
            <pc:sldMk cId="3138989344" sldId="305"/>
            <ac:picMk id="10" creationId="{92885718-9D6D-F439-F5FD-41275E6CEDE3}"/>
          </ac:picMkLst>
        </pc:picChg>
        <pc:picChg chg="add mod">
          <ac:chgData name="Vivek C" userId="3a95e8ee75d369f8" providerId="LiveId" clId="{436D01A7-D971-409E-9399-DC74B0A2D93E}" dt="2026-01-30T23:26:52.910" v="607" actId="1076"/>
          <ac:picMkLst>
            <pc:docMk/>
            <pc:sldMk cId="3138989344" sldId="305"/>
            <ac:picMk id="1026" creationId="{AD055544-15A8-3B9D-62A4-2BE9A72D5E02}"/>
          </ac:picMkLst>
        </pc:picChg>
      </pc:sldChg>
      <pc:sldChg chg="modSp add del mod">
        <pc:chgData name="Vivek C" userId="3a95e8ee75d369f8" providerId="LiveId" clId="{436D01A7-D971-409E-9399-DC74B0A2D93E}" dt="2026-01-30T23:31:46.455" v="650" actId="47"/>
        <pc:sldMkLst>
          <pc:docMk/>
          <pc:sldMk cId="589299522" sldId="306"/>
        </pc:sldMkLst>
        <pc:spChg chg="mod">
          <ac:chgData name="Vivek C" userId="3a95e8ee75d369f8" providerId="LiveId" clId="{436D01A7-D971-409E-9399-DC74B0A2D93E}" dt="2026-01-30T23:31:29.853" v="647" actId="1076"/>
          <ac:spMkLst>
            <pc:docMk/>
            <pc:sldMk cId="589299522" sldId="306"/>
            <ac:spMk id="2" creationId="{F89413F0-F9E6-DB6A-F486-7025EB93BBEE}"/>
          </ac:spMkLst>
        </pc:spChg>
      </pc:sldChg>
      <pc:sldChg chg="add del">
        <pc:chgData name="Vivek C" userId="3a95e8ee75d369f8" providerId="LiveId" clId="{436D01A7-D971-409E-9399-DC74B0A2D93E}" dt="2026-01-30T23:31:18.420" v="645"/>
        <pc:sldMkLst>
          <pc:docMk/>
          <pc:sldMk cId="4292450704" sldId="30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EC2D9-537D-3A9F-8994-340BB652D3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07C4C0-0ACF-162E-1BAC-E27B6616CE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509899-94E4-4B60-8B19-9D6BC85A0920}" type="datetimeFigureOut">
              <a:rPr lang="en-US" smtClean="0"/>
              <a:t>1/30/2026</a:t>
            </a:fld>
            <a:endParaRPr lang="en-US"/>
          </a:p>
        </p:txBody>
      </p:sp>
      <p:sp>
        <p:nvSpPr>
          <p:cNvPr id="4" name="Footer Placeholder 3">
            <a:extLst>
              <a:ext uri="{FF2B5EF4-FFF2-40B4-BE49-F238E27FC236}">
                <a16:creationId xmlns:a16="http://schemas.microsoft.com/office/drawing/2014/main" id="{475F7C15-4DBE-7C60-B740-3FB03B550A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57392520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90633-06EE-4740-8FAF-A74FBC6367A1}"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CFA37-E059-438C-8348-6BDA240E9769}" type="slidenum">
              <a:rPr lang="en-US" smtClean="0"/>
              <a:t>‹#›</a:t>
            </a:fld>
            <a:endParaRPr lang="en-US"/>
          </a:p>
        </p:txBody>
      </p:sp>
    </p:spTree>
    <p:extLst>
      <p:ext uri="{BB962C8B-B14F-4D97-AF65-F5344CB8AC3E}">
        <p14:creationId xmlns:p14="http://schemas.microsoft.com/office/powerpoint/2010/main" val="241518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ogle.com/search?sca_esv=e4930b54a8b6c4ed&amp;sxsrf=ANbL-n6b2XmBHrOawJbAp7DtEqUSO2Aq5w:1768598840903&amp;q=unpredictable&amp;si=AL3DRZGLJAOrp1pRHmnp3xTOQ8sD7mucdyrx79vWdzmhYmhSXRCLo149Ue3_PBZob9FyThwbU8q_FK7-qT1IfN57vO1zr7Qd4M2W10X7E-k71oDrQgaLb1Q%3D&amp;expnd=1&amp;sa=X&amp;ved=2ahUKEwiJ4qWNgJGSAxWvmSYFHRHiAbQQyecJegQILhBV"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google.com/search?sca_esv=e4930b54a8b6c4ed&amp;sxsrf=ANbL-n5tBt3JkNprGYu69MDG3Pk80Doo8A:1768598901495&amp;q=intelligible&amp;si=AL3DRZEMXBqaLXSV-mI4aprR_vyy2o9VwQEb_ArzzUDc1sn0ZLoaY0OiFpAjra3oYSJVe4MqRM8BvV-Z6UnwDaBpO3Pws9sn_yKKCo-ASbHaJweaTjc7ans%3D&amp;expnd=1&amp;sa=X&amp;ved=2ahUKEwilgZiqgJGSAxUikWoFHTpBETEQyecJegQILhAR" TargetMode="External"/><Relationship Id="rId5" Type="http://schemas.openxmlformats.org/officeDocument/2006/relationships/hyperlink" Target="https://www.google.com/search?sca_esv=e4930b54a8b6c4ed&amp;sxsrf=ANbL-n5tBt3JkNprGYu69MDG3Pk80Doo8A:1768598901495&amp;q=coherent&amp;si=AL3DRZGCrnAF0R35UNPJcgaBbCFalEVBtxzJUfEPdPwOupH0bj3-rh24LXywEWqQpdZ-q9NYyLAIZSzMJJuhOmZayqmd_082U_jrMXOa_zjUIJWFovF_kVE%3D&amp;expnd=1&amp;sa=X&amp;ved=2ahUKEwilgZiqgJGSAxUikWoFHTpBETEQyecJegQILhAQ" TargetMode="External"/><Relationship Id="rId4" Type="http://schemas.openxmlformats.org/officeDocument/2006/relationships/hyperlink" Target="https://www.google.com/search?sca_esv=e4930b54a8b6c4ed&amp;sxsrf=ANbL-n6b2XmBHrOawJbAp7DtEqUSO2Aq5w:1768598840903&amp;q=owing&amp;si=AL3DRZFqaT8R9btQMhSh8u4RA3l1YqmuYZKwJDf3Tfn6CVkP73na9FG6O6W7FdFd3RRdVMxC7aYgaewP6g_PSTgG5aqu9Stedg%3D%3D&amp;expnd=1&amp;sa=X&amp;ved=2ahUKEwiJ4qWNgJGSAxWvmSYFHRHiAbQQyecJegQILhB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FA37-E059-438C-8348-6BDA240E9769}" type="slidenum">
              <a:rPr lang="en-US" smtClean="0"/>
              <a:t>1</a:t>
            </a:fld>
            <a:endParaRPr lang="en-US"/>
          </a:p>
        </p:txBody>
      </p:sp>
    </p:spTree>
    <p:extLst>
      <p:ext uri="{BB962C8B-B14F-4D97-AF65-F5344CB8AC3E}">
        <p14:creationId xmlns:p14="http://schemas.microsoft.com/office/powerpoint/2010/main" val="2735747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B24BF-D1B9-A122-3352-A4F70533F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2A0AF-4A89-2ED3-CFA7-2741AFCC394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993ADAF-933A-498D-2D30-E19EA6673D3A}"/>
              </a:ext>
            </a:extLst>
          </p:cNvPr>
          <p:cNvSpPr>
            <a:spLocks noGrp="1"/>
          </p:cNvSpPr>
          <p:nvPr>
            <p:ph type="body" idx="1"/>
          </p:nvPr>
        </p:nvSpPr>
        <p:spPr/>
        <p:txBody>
          <a:bodyPr/>
          <a:lstStyle/>
          <a:p>
            <a:r>
              <a:rPr lang="en-US"/>
              <a:t>The Vision</a:t>
            </a:r>
          </a:p>
          <a:p>
            <a:pPr lvl="1"/>
            <a:r>
              <a:rPr lang="en-US"/>
              <a:t>The new module “Work Order Planner” is a more visual, Gantt-chart style, planner tool which allows drag-slide functionality when scheduling work and groups work by equipment and location. The purpose of this new planning tool is to anticipate any spikes in the workload, and allow end users to better plan ahead so that additional resources (parts and service personnel) can be mobilized onboard as and when necessary.</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5E45468F-91AA-001E-B3EB-308CF529F74A}"/>
              </a:ext>
            </a:extLst>
          </p:cNvPr>
          <p:cNvSpPr>
            <a:spLocks noGrp="1"/>
          </p:cNvSpPr>
          <p:nvPr>
            <p:ph type="sldNum" sz="quarter" idx="5"/>
          </p:nvPr>
        </p:nvSpPr>
        <p:spPr/>
        <p:txBody>
          <a:bodyPr/>
          <a:lstStyle/>
          <a:p>
            <a:fld id="{46BCFA37-E059-438C-8348-6BDA240E9769}" type="slidenum">
              <a:rPr lang="en-US" smtClean="0"/>
              <a:t>16</a:t>
            </a:fld>
            <a:endParaRPr lang="en-US"/>
          </a:p>
        </p:txBody>
      </p:sp>
    </p:spTree>
    <p:extLst>
      <p:ext uri="{BB962C8B-B14F-4D97-AF65-F5344CB8AC3E}">
        <p14:creationId xmlns:p14="http://schemas.microsoft.com/office/powerpoint/2010/main" val="411322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Visual, “Gantt” style planning tool with Drag &amp; Drop functionality</a:t>
            </a:r>
          </a:p>
          <a:p>
            <a:pPr marL="171450" indent="-171450">
              <a:lnSpc>
                <a:spcPct val="90000"/>
              </a:lnSpc>
              <a:spcBef>
                <a:spcPts val="1000"/>
              </a:spcBef>
              <a:buFont typeface="Arial"/>
              <a:buChar char="•"/>
            </a:pPr>
            <a:r>
              <a:rPr lang="en-US"/>
              <a:t>Need ability to see future Duplicate Work Orders, anticipate Usage WO</a:t>
            </a:r>
          </a:p>
          <a:p>
            <a:pPr marL="171450" indent="-171450">
              <a:lnSpc>
                <a:spcPct val="90000"/>
              </a:lnSpc>
              <a:spcBef>
                <a:spcPts val="1000"/>
              </a:spcBef>
              <a:buFont typeface="Arial"/>
              <a:buChar char="•"/>
            </a:pPr>
            <a:r>
              <a:rPr lang="en-US"/>
              <a:t>Ability to group by Equipment and/or Location</a:t>
            </a:r>
          </a:p>
          <a:p>
            <a:pPr marL="171450" indent="-171450">
              <a:lnSpc>
                <a:spcPct val="90000"/>
              </a:lnSpc>
              <a:spcBef>
                <a:spcPts val="1000"/>
              </a:spcBef>
              <a:buFont typeface="Arial"/>
              <a:buChar char="•"/>
            </a:pPr>
            <a:r>
              <a:rPr lang="en-US"/>
              <a:t>Increased ability to foresee upcoming Parts/Service requirements</a:t>
            </a:r>
          </a:p>
          <a:p>
            <a:pPr marL="171450" indent="-171450">
              <a:lnSpc>
                <a:spcPct val="90000"/>
              </a:lnSpc>
              <a:spcBef>
                <a:spcPts val="1000"/>
              </a:spcBef>
              <a:buFont typeface="Arial"/>
              <a:buChar char="•"/>
            </a:pPr>
            <a:r>
              <a:rPr lang="en-US"/>
              <a:t>Anticipate spikes in workload</a:t>
            </a:r>
          </a:p>
          <a:p>
            <a:pPr marL="171450" indent="-171450">
              <a:lnSpc>
                <a:spcPct val="90000"/>
              </a:lnSpc>
              <a:spcBef>
                <a:spcPts val="1000"/>
              </a:spcBef>
              <a:buFont typeface="Arial"/>
              <a:buChar char="•"/>
            </a:pPr>
            <a:r>
              <a:rPr lang="en-US"/>
              <a:t>Exportable</a:t>
            </a:r>
          </a:p>
        </p:txBody>
      </p:sp>
      <p:sp>
        <p:nvSpPr>
          <p:cNvPr id="4" name="Slide Number Placeholder 3"/>
          <p:cNvSpPr>
            <a:spLocks noGrp="1"/>
          </p:cNvSpPr>
          <p:nvPr>
            <p:ph type="sldNum" sz="quarter" idx="5"/>
          </p:nvPr>
        </p:nvSpPr>
        <p:spPr/>
        <p:txBody>
          <a:bodyPr/>
          <a:lstStyle/>
          <a:p>
            <a:fld id="{46BCFA37-E059-438C-8348-6BDA240E9769}" type="slidenum">
              <a:rPr lang="en-US" smtClean="0"/>
              <a:t>17</a:t>
            </a:fld>
            <a:endParaRPr lang="en-US"/>
          </a:p>
        </p:txBody>
      </p:sp>
    </p:spTree>
    <p:extLst>
      <p:ext uri="{BB962C8B-B14F-4D97-AF65-F5344CB8AC3E}">
        <p14:creationId xmlns:p14="http://schemas.microsoft.com/office/powerpoint/2010/main" val="3727243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1B6F-AD1D-1B61-C970-7DEF93ABC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4074F-DC8E-A244-2F83-E30AAC15F6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A80FE6-2AED-7BE4-D668-DC9CC8ACAD93}"/>
              </a:ext>
            </a:extLst>
          </p:cNvPr>
          <p:cNvSpPr>
            <a:spLocks noGrp="1"/>
          </p:cNvSpPr>
          <p:nvPr>
            <p:ph type="body" idx="1"/>
          </p:nvPr>
        </p:nvSpPr>
        <p:spPr/>
        <p:txBody>
          <a:bodyPr/>
          <a:lstStyle/>
          <a:p>
            <a:r>
              <a:rPr lang="en-US"/>
              <a:t>I found this screenshot from our initial round of testing back in 2022. </a:t>
            </a:r>
          </a:p>
          <a:p>
            <a:endParaRPr lang="en-US"/>
          </a:p>
          <a:p>
            <a:r>
              <a:rPr lang="en-US"/>
              <a:t>We had multiple filters at the top of the screen. </a:t>
            </a:r>
          </a:p>
          <a:p>
            <a:endParaRPr lang="en-US"/>
          </a:p>
          <a:p>
            <a:r>
              <a:rPr lang="en-US"/>
              <a:t>Not really a “Gannt” view as the dates were sorted properly</a:t>
            </a:r>
          </a:p>
        </p:txBody>
      </p:sp>
      <p:sp>
        <p:nvSpPr>
          <p:cNvPr id="4" name="Slide Number Placeholder 3">
            <a:extLst>
              <a:ext uri="{FF2B5EF4-FFF2-40B4-BE49-F238E27FC236}">
                <a16:creationId xmlns:a16="http://schemas.microsoft.com/office/drawing/2014/main" id="{1E8974A5-E942-E3E8-C29A-035F6EF72BC4}"/>
              </a:ext>
            </a:extLst>
          </p:cNvPr>
          <p:cNvSpPr>
            <a:spLocks noGrp="1"/>
          </p:cNvSpPr>
          <p:nvPr>
            <p:ph type="sldNum" sz="quarter" idx="5"/>
          </p:nvPr>
        </p:nvSpPr>
        <p:spPr/>
        <p:txBody>
          <a:bodyPr/>
          <a:lstStyle/>
          <a:p>
            <a:fld id="{46BCFA37-E059-438C-8348-6BDA240E9769}" type="slidenum">
              <a:rPr lang="en-US" smtClean="0"/>
              <a:t>18</a:t>
            </a:fld>
            <a:endParaRPr lang="en-US"/>
          </a:p>
        </p:txBody>
      </p:sp>
    </p:spTree>
    <p:extLst>
      <p:ext uri="{BB962C8B-B14F-4D97-AF65-F5344CB8AC3E}">
        <p14:creationId xmlns:p14="http://schemas.microsoft.com/office/powerpoint/2010/main" val="156486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Click to Release Future PM</a:t>
            </a:r>
          </a:p>
          <a:p>
            <a:pPr marL="628650" lvl="1" indent="-171450">
              <a:buFont typeface="Arial" panose="020B0604020202020204" pitchFamily="34" charset="0"/>
              <a:buChar char="•"/>
            </a:pPr>
            <a:r>
              <a:rPr lang="en-US"/>
              <a:t>Allows us to convert visibility into action, begin ordering long lead parts or arranging service personnel.</a:t>
            </a:r>
          </a:p>
          <a:p>
            <a:pPr marL="171450" indent="-171450">
              <a:buFont typeface="Arial" panose="020B0604020202020204" pitchFamily="34" charset="0"/>
              <a:buChar char="•"/>
            </a:pPr>
            <a:r>
              <a:rPr lang="en-US"/>
              <a:t>Implement Short/Medium/Long term lookaheads</a:t>
            </a:r>
          </a:p>
          <a:p>
            <a:pPr marL="628650" lvl="1" indent="-171450">
              <a:buFont typeface="Arial" panose="020B0604020202020204" pitchFamily="34" charset="0"/>
              <a:buChar char="•"/>
            </a:pPr>
            <a:r>
              <a:rPr lang="en-US"/>
              <a:t>Customized to align with Company policy</a:t>
            </a:r>
          </a:p>
          <a:p>
            <a:pPr marL="171450" indent="-171450">
              <a:buFont typeface="Arial" panose="020B0604020202020204" pitchFamily="34" charset="0"/>
              <a:buChar char="•"/>
            </a:pPr>
            <a:r>
              <a:rPr lang="en-US"/>
              <a:t>Bring filters onto column headers in Grid View</a:t>
            </a:r>
          </a:p>
          <a:p>
            <a:pPr marL="628650" lvl="1" indent="-171450">
              <a:buFont typeface="Arial" panose="020B0604020202020204" pitchFamily="34" charset="0"/>
              <a:buChar char="•"/>
            </a:pPr>
            <a:r>
              <a:rPr lang="en-US"/>
              <a:t>Consistent with EAM column filtering</a:t>
            </a:r>
          </a:p>
          <a:p>
            <a:pPr marL="171450" indent="-171450">
              <a:buFont typeface="Arial" panose="020B0604020202020204" pitchFamily="34" charset="0"/>
              <a:buChar char="•"/>
            </a:pPr>
            <a:r>
              <a:rPr lang="en-US"/>
              <a:t>Right Click and link to Schedule Event (Project)</a:t>
            </a:r>
          </a:p>
          <a:p>
            <a:pPr marL="628650" lvl="1" indent="-171450">
              <a:buFont typeface="Arial" panose="020B0604020202020204" pitchFamily="34" charset="0"/>
              <a:buChar char="•"/>
            </a:pPr>
            <a:r>
              <a:rPr lang="en-US"/>
              <a:t>Opportunity Maintenance – plan for short duration shutdowns</a:t>
            </a:r>
          </a:p>
          <a:p>
            <a:pPr marL="171450" indent="-171450">
              <a:buFont typeface="Arial" panose="020B0604020202020204" pitchFamily="34" charset="0"/>
              <a:buChar char="•"/>
            </a:pPr>
            <a:r>
              <a:rPr lang="en-US"/>
              <a:t>Ability to filter by Trade</a:t>
            </a:r>
          </a:p>
          <a:p>
            <a:pPr marL="628650" lvl="1" indent="-171450">
              <a:buFont typeface="Arial" panose="020B0604020202020204" pitchFamily="34" charset="0"/>
              <a:buChar char="•"/>
            </a:pPr>
            <a:r>
              <a:rPr lang="en-US"/>
              <a:t>Lack of a planner, helps show the Work for the individual trades</a:t>
            </a:r>
          </a:p>
          <a:p>
            <a:pPr marL="171450" lvl="0" indent="-171450">
              <a:buFont typeface="Arial" panose="020B0604020202020204" pitchFamily="34" charset="0"/>
              <a:buChar char="•"/>
            </a:pPr>
            <a:r>
              <a:rPr lang="en-US"/>
              <a:t>Usage based PM Forecasting</a:t>
            </a:r>
          </a:p>
          <a:p>
            <a:pPr marL="628650" lvl="1" indent="-171450">
              <a:buFont typeface="Arial" panose="020B0604020202020204" pitchFamily="34" charset="0"/>
              <a:buChar char="•"/>
            </a:pPr>
            <a:r>
              <a:rPr lang="en-US"/>
              <a:t>Approximate placeholder dates for PM that are driven by meters. </a:t>
            </a:r>
          </a:p>
          <a:p>
            <a:pPr marL="171450" indent="-171450">
              <a:buFont typeface="Arial" panose="020B0604020202020204" pitchFamily="34" charset="0"/>
              <a:buChar char="•"/>
            </a:pPr>
            <a:r>
              <a:rPr lang="en-US"/>
              <a:t>Dataspy for showing NDT requirements</a:t>
            </a:r>
          </a:p>
          <a:p>
            <a:pPr marL="628650" lvl="1" indent="-171450">
              <a:buFont typeface="Arial" panose="020B0604020202020204" pitchFamily="34" charset="0"/>
              <a:buChar char="•"/>
            </a:pPr>
            <a:r>
              <a:rPr lang="en-US"/>
              <a:t>NDT or Non Destructive Testing, need specialized personnel to come to the Rig. Identified with UDF Checkbox on Task Plans. Prevents multiple NDT Trips.</a:t>
            </a:r>
          </a:p>
          <a:p>
            <a:pPr marL="171450" indent="-171450">
              <a:buFont typeface="Arial" panose="020B0604020202020204" pitchFamily="34" charset="0"/>
              <a:buChar char="•"/>
            </a:pPr>
            <a:r>
              <a:rPr lang="en-US"/>
              <a:t>Checkbox to only show PM that require parts</a:t>
            </a:r>
          </a:p>
          <a:p>
            <a:pPr marL="628650" lvl="1" indent="-171450">
              <a:buFont typeface="Arial" panose="020B0604020202020204" pitchFamily="34" charset="0"/>
              <a:buChar char="•"/>
            </a:pPr>
            <a:r>
              <a:rPr lang="en-US"/>
              <a:t>Task Plans identified if requiring parts, so we can plan ahead and ensure items transferred or ordered. </a:t>
            </a:r>
          </a:p>
          <a:p>
            <a:pPr marL="171450" indent="-171450">
              <a:buFont typeface="Arial" panose="020B0604020202020204" pitchFamily="34" charset="0"/>
              <a:buChar char="•"/>
            </a:pPr>
            <a:r>
              <a:rPr lang="en-US"/>
              <a:t>Preview PM Work Order</a:t>
            </a:r>
          </a:p>
          <a:p>
            <a:pPr marL="628650" lvl="1" indent="-171450">
              <a:buFont typeface="Arial" panose="020B0604020202020204" pitchFamily="34" charset="0"/>
              <a:buChar char="•"/>
            </a:pPr>
            <a:r>
              <a:rPr lang="en-US"/>
              <a:t>Check to see if Parts or Services required. </a:t>
            </a:r>
          </a:p>
          <a:p>
            <a:pPr marL="171450" indent="-171450">
              <a:buFont typeface="Arial" panose="020B0604020202020204" pitchFamily="34" charset="0"/>
              <a:buChar char="•"/>
            </a:pPr>
            <a:r>
              <a:rPr lang="en-US"/>
              <a:t>Multi-select filters to see multiple results</a:t>
            </a:r>
          </a:p>
          <a:p>
            <a:pPr marL="628650" lvl="1" indent="-171450">
              <a:buFont typeface="Arial" panose="020B0604020202020204" pitchFamily="34" charset="0"/>
              <a:buChar char="•"/>
            </a:pPr>
            <a:r>
              <a:rPr lang="en-US"/>
              <a:t>For HQ Long term planning and coordinating with suppliers. We get asked from vendor how many overhauls in year next or year after. We can select multiple Org where equipment from that vendor exists and pick out that for example 3 rigs have the 900 day PM due in 2026, 5 rigs in 2027, </a:t>
            </a:r>
            <a:r>
              <a:rPr lang="en-US" err="1"/>
              <a:t>etc</a:t>
            </a:r>
            <a:r>
              <a:rPr lang="en-US"/>
              <a:t>…</a:t>
            </a:r>
          </a:p>
          <a:p>
            <a:endParaRPr lang="en-US"/>
          </a:p>
        </p:txBody>
      </p:sp>
      <p:sp>
        <p:nvSpPr>
          <p:cNvPr id="4" name="Slide Number Placeholder 3"/>
          <p:cNvSpPr>
            <a:spLocks noGrp="1"/>
          </p:cNvSpPr>
          <p:nvPr>
            <p:ph type="sldNum" sz="quarter" idx="5"/>
          </p:nvPr>
        </p:nvSpPr>
        <p:spPr/>
        <p:txBody>
          <a:bodyPr/>
          <a:lstStyle/>
          <a:p>
            <a:fld id="{46BCFA37-E059-438C-8348-6BDA240E9769}" type="slidenum">
              <a:rPr lang="en-US" smtClean="0"/>
              <a:t>19</a:t>
            </a:fld>
            <a:endParaRPr lang="en-US"/>
          </a:p>
        </p:txBody>
      </p:sp>
    </p:spTree>
    <p:extLst>
      <p:ext uri="{BB962C8B-B14F-4D97-AF65-F5344CB8AC3E}">
        <p14:creationId xmlns:p14="http://schemas.microsoft.com/office/powerpoint/2010/main" val="1070181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90D9C-BFD3-2CCC-7E63-5F55B335F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62B72-E0D0-E260-E86E-A3D465F80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97428-EC6F-8D6B-E08C-EC978D47C81C}"/>
              </a:ext>
            </a:extLst>
          </p:cNvPr>
          <p:cNvSpPr>
            <a:spLocks noGrp="1"/>
          </p:cNvSpPr>
          <p:nvPr>
            <p:ph type="body" idx="1"/>
          </p:nvPr>
        </p:nvSpPr>
        <p:spPr/>
        <p:txBody>
          <a:bodyPr/>
          <a:lstStyle/>
          <a:p>
            <a:r>
              <a:rPr lang="en-US">
                <a:ea typeface="Calibri"/>
                <a:cs typeface="Calibri"/>
              </a:rPr>
              <a:t>Intended for Management or Sr Maintenance Supervisor to do 5 year lookahead. </a:t>
            </a:r>
          </a:p>
          <a:p>
            <a:r>
              <a:rPr lang="en-US">
                <a:ea typeface="Calibri"/>
                <a:cs typeface="Calibri"/>
              </a:rPr>
              <a:t>Only shows PM WO &gt;360 Day intervals. </a:t>
            </a:r>
          </a:p>
          <a:p>
            <a:endParaRPr lang="en-US">
              <a:ea typeface="Calibri"/>
              <a:cs typeface="Calibri"/>
            </a:endParaRPr>
          </a:p>
          <a:p>
            <a:r>
              <a:rPr lang="en-US">
                <a:ea typeface="Calibri"/>
                <a:cs typeface="Calibri"/>
              </a:rPr>
              <a:t>Major benefit for budgeting major overhauls</a:t>
            </a:r>
          </a:p>
          <a:p>
            <a:endParaRPr lang="en-US">
              <a:ea typeface="Calibri"/>
              <a:cs typeface="Calibri"/>
            </a:endParaRPr>
          </a:p>
          <a:p>
            <a:r>
              <a:rPr lang="en-US">
                <a:ea typeface="Calibri"/>
                <a:cs typeface="Calibri"/>
              </a:rPr>
              <a:t>Option on future Work Order to easily preview and decide if it needs released, which is also an option. </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ED3AA22D-3BFD-033E-9E12-0E31E4AB71CE}"/>
              </a:ext>
            </a:extLst>
          </p:cNvPr>
          <p:cNvSpPr>
            <a:spLocks noGrp="1"/>
          </p:cNvSpPr>
          <p:nvPr>
            <p:ph type="sldNum" sz="quarter" idx="5"/>
          </p:nvPr>
        </p:nvSpPr>
        <p:spPr/>
        <p:txBody>
          <a:bodyPr/>
          <a:lstStyle/>
          <a:p>
            <a:fld id="{46BCFA37-E059-438C-8348-6BDA240E9769}" type="slidenum">
              <a:rPr lang="en-US" smtClean="0"/>
              <a:t>20</a:t>
            </a:fld>
            <a:endParaRPr lang="en-US"/>
          </a:p>
        </p:txBody>
      </p:sp>
    </p:spTree>
    <p:extLst>
      <p:ext uri="{BB962C8B-B14F-4D97-AF65-F5344CB8AC3E}">
        <p14:creationId xmlns:p14="http://schemas.microsoft.com/office/powerpoint/2010/main" val="420609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Medium shows 18 month lookahead </a:t>
            </a:r>
            <a:endParaRPr lang="en-US"/>
          </a:p>
          <a:p>
            <a:r>
              <a:rPr lang="en-US">
                <a:ea typeface="Calibri"/>
                <a:cs typeface="Calibri"/>
              </a:rPr>
              <a:t>Only shows WO with 90day or greater PM intervals. </a:t>
            </a:r>
            <a:endParaRPr lang="en-US"/>
          </a:p>
          <a:p>
            <a:endParaRPr lang="en-US">
              <a:ea typeface="Calibri"/>
              <a:cs typeface="Calibri"/>
            </a:endParaRPr>
          </a:p>
          <a:p>
            <a:r>
              <a:rPr lang="en-US">
                <a:ea typeface="Calibri"/>
                <a:cs typeface="Calibri"/>
              </a:rPr>
              <a:t>Useful for department supervisors to lookahead for Work Orders that may require ordering of parts with long lead times or arranging specialized service personnel to come to the Rig. </a:t>
            </a:r>
          </a:p>
        </p:txBody>
      </p:sp>
      <p:sp>
        <p:nvSpPr>
          <p:cNvPr id="4" name="Slide Number Placeholder 3"/>
          <p:cNvSpPr>
            <a:spLocks noGrp="1"/>
          </p:cNvSpPr>
          <p:nvPr>
            <p:ph type="sldNum" sz="quarter" idx="5"/>
          </p:nvPr>
        </p:nvSpPr>
        <p:spPr/>
        <p:txBody>
          <a:bodyPr/>
          <a:lstStyle/>
          <a:p>
            <a:fld id="{46BCFA37-E059-438C-8348-6BDA240E9769}" type="slidenum">
              <a:rPr lang="en-US" smtClean="0"/>
              <a:t>21</a:t>
            </a:fld>
            <a:endParaRPr lang="en-US"/>
          </a:p>
        </p:txBody>
      </p:sp>
    </p:spTree>
    <p:extLst>
      <p:ext uri="{BB962C8B-B14F-4D97-AF65-F5344CB8AC3E}">
        <p14:creationId xmlns:p14="http://schemas.microsoft.com/office/powerpoint/2010/main" val="4268454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Exportability for wider review or distribution. </a:t>
            </a:r>
          </a:p>
        </p:txBody>
      </p:sp>
      <p:sp>
        <p:nvSpPr>
          <p:cNvPr id="4" name="Slide Number Placeholder 3"/>
          <p:cNvSpPr>
            <a:spLocks noGrp="1"/>
          </p:cNvSpPr>
          <p:nvPr>
            <p:ph type="sldNum" sz="quarter" idx="5"/>
          </p:nvPr>
        </p:nvSpPr>
        <p:spPr/>
        <p:txBody>
          <a:bodyPr/>
          <a:lstStyle/>
          <a:p>
            <a:fld id="{46BCFA37-E059-438C-8348-6BDA240E9769}" type="slidenum">
              <a:rPr lang="en-US" smtClean="0"/>
              <a:t>22</a:t>
            </a:fld>
            <a:endParaRPr lang="en-US"/>
          </a:p>
        </p:txBody>
      </p:sp>
    </p:spTree>
    <p:extLst>
      <p:ext uri="{BB962C8B-B14F-4D97-AF65-F5344CB8AC3E}">
        <p14:creationId xmlns:p14="http://schemas.microsoft.com/office/powerpoint/2010/main" val="1557841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we go, we are arriving at Clarity. </a:t>
            </a:r>
          </a:p>
          <a:p>
            <a:endParaRPr lang="en-US">
              <a:ea typeface="Calibri"/>
              <a:cs typeface="Calibri"/>
            </a:endParaRPr>
          </a:p>
          <a:p>
            <a:r>
              <a:rPr lang="en-US">
                <a:ea typeface="Calibri"/>
                <a:cs typeface="Calibri"/>
              </a:rPr>
              <a:t>We've worked or way down the org chart, from  Management and Sr Supervisor, then to department heads, now we are at the Technician level. </a:t>
            </a:r>
          </a:p>
          <a:p>
            <a:r>
              <a:rPr lang="en-US">
                <a:ea typeface="Calibri"/>
                <a:cs typeface="Calibri"/>
              </a:rPr>
              <a:t>We are starting with Short Term work defined as a 2 week lookahead of all open work orders. </a:t>
            </a:r>
          </a:p>
          <a:p>
            <a:endParaRPr lang="en-US">
              <a:ea typeface="Calibri"/>
              <a:cs typeface="Calibri"/>
            </a:endParaRPr>
          </a:p>
          <a:p>
            <a:r>
              <a:rPr lang="en-US">
                <a:ea typeface="Calibri"/>
                <a:cs typeface="Calibri"/>
              </a:rPr>
              <a:t>***CLICK***</a:t>
            </a:r>
          </a:p>
          <a:p>
            <a:endParaRPr lang="en-US">
              <a:ea typeface="Calibri"/>
              <a:cs typeface="Calibri"/>
            </a:endParaRPr>
          </a:p>
          <a:p>
            <a:r>
              <a:rPr lang="en-US">
                <a:ea typeface="Calibri"/>
                <a:cs typeface="Calibri"/>
              </a:rPr>
              <a:t>This shows Short Term work, for the Mechanical Trade, specifically in the derrick. </a:t>
            </a:r>
          </a:p>
          <a:p>
            <a:r>
              <a:rPr lang="en-US">
                <a:ea typeface="Calibri"/>
                <a:cs typeface="Calibri"/>
              </a:rPr>
              <a:t>The derrick being an area with limited access, it's important to know all the things that need done.</a:t>
            </a:r>
          </a:p>
          <a:p>
            <a:r>
              <a:rPr lang="en-US">
                <a:ea typeface="Calibri"/>
                <a:cs typeface="Calibri"/>
              </a:rPr>
              <a:t>This is how are offshore teams, at all levels are working toward a clearer picture of current and upcoming work. </a:t>
            </a:r>
          </a:p>
          <a:p>
            <a:endParaRPr lang="en-US">
              <a:ea typeface="Calibri"/>
              <a:cs typeface="Calibri"/>
            </a:endParaRPr>
          </a:p>
          <a:p>
            <a:r>
              <a:rPr lang="en-US">
                <a:ea typeface="Calibri"/>
                <a:cs typeface="Calibri"/>
              </a:rPr>
              <a:t>Now I'll pass it back to Vivek for where we are going next with Asset Management Insights</a:t>
            </a:r>
          </a:p>
          <a:p>
            <a:r>
              <a:rPr lang="en-US">
                <a:ea typeface="Calibri"/>
                <a:cs typeface="Calibri"/>
              </a:rPr>
              <a:t>Transocean has been collaborating with Vivek and team for these insights as they will hopefully soon be guiding our teams to the right focus areas. </a:t>
            </a:r>
          </a:p>
        </p:txBody>
      </p:sp>
      <p:sp>
        <p:nvSpPr>
          <p:cNvPr id="4" name="Slide Number Placeholder 3"/>
          <p:cNvSpPr>
            <a:spLocks noGrp="1"/>
          </p:cNvSpPr>
          <p:nvPr>
            <p:ph type="sldNum" sz="quarter" idx="5"/>
          </p:nvPr>
        </p:nvSpPr>
        <p:spPr/>
        <p:txBody>
          <a:bodyPr/>
          <a:lstStyle/>
          <a:p>
            <a:fld id="{46BCFA37-E059-438C-8348-6BDA240E9769}" type="slidenum">
              <a:rPr lang="en-US" smtClean="0"/>
              <a:t>23</a:t>
            </a:fld>
            <a:endParaRPr lang="en-US"/>
          </a:p>
        </p:txBody>
      </p:sp>
    </p:spTree>
    <p:extLst>
      <p:ext uri="{BB962C8B-B14F-4D97-AF65-F5344CB8AC3E}">
        <p14:creationId xmlns:p14="http://schemas.microsoft.com/office/powerpoint/2010/main" val="17077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FE52A-DFE2-B626-03EE-10DEA2DA3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26103-DCE4-70AB-29E2-E00A220301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D0A88FF-1550-2197-29A0-3752150AF3B2}"/>
              </a:ext>
            </a:extLst>
          </p:cNvPr>
          <p:cNvSpPr>
            <a:spLocks noGrp="1"/>
          </p:cNvSpPr>
          <p:nvPr>
            <p:ph type="body" idx="1"/>
          </p:nvPr>
        </p:nvSpPr>
        <p:spPr/>
        <p:txBody>
          <a:bodyPr/>
          <a:lstStyle/>
          <a:p>
            <a:r>
              <a:rPr lang="en-US"/>
              <a:t>Background</a:t>
            </a:r>
          </a:p>
          <a:p>
            <a:pPr lvl="1"/>
            <a:r>
              <a:rPr lang="en-US"/>
              <a:t>Current process of work planning and scheduling in EAM is done through an excel like grid where supervisors review Work Orders through use of multiple filters. This method of planning is not very effective and takes significant time to ensure work schedule based on equipment or location is prioritized and grouped together for execution.</a:t>
            </a:r>
          </a:p>
          <a:p>
            <a:endParaRPr lang="en-US"/>
          </a:p>
          <a:p>
            <a:r>
              <a:rPr lang="en-US"/>
              <a:t>The Vision</a:t>
            </a:r>
          </a:p>
          <a:p>
            <a:pPr lvl="1"/>
            <a:r>
              <a:rPr lang="en-US"/>
              <a:t>The new module “Work Order Planner” is a more visual, Gantt-chart style, planner tool which allows drag-slide functionality when scheduling work and groups work by equipment and location. The purpose of this new planning tool is to anticipate any spikes in the workload, and allow end users to better plan ahead so that additional resources (parts and service personnel) can be mobilized onboard as and when necessary.</a:t>
            </a:r>
          </a:p>
          <a:p>
            <a:endParaRPr lang="en-US"/>
          </a:p>
        </p:txBody>
      </p:sp>
      <p:sp>
        <p:nvSpPr>
          <p:cNvPr id="4" name="Slide Number Placeholder 3">
            <a:extLst>
              <a:ext uri="{FF2B5EF4-FFF2-40B4-BE49-F238E27FC236}">
                <a16:creationId xmlns:a16="http://schemas.microsoft.com/office/drawing/2014/main" id="{C56BA5F4-82A8-2E36-553F-95C54D74722C}"/>
              </a:ext>
            </a:extLst>
          </p:cNvPr>
          <p:cNvSpPr>
            <a:spLocks noGrp="1"/>
          </p:cNvSpPr>
          <p:nvPr>
            <p:ph type="sldNum" sz="quarter" idx="5"/>
          </p:nvPr>
        </p:nvSpPr>
        <p:spPr/>
        <p:txBody>
          <a:bodyPr/>
          <a:lstStyle/>
          <a:p>
            <a:fld id="{46BCFA37-E059-438C-8348-6BDA240E9769}" type="slidenum">
              <a:rPr lang="en-US" smtClean="0"/>
              <a:t>24</a:t>
            </a:fld>
            <a:endParaRPr lang="en-US"/>
          </a:p>
        </p:txBody>
      </p:sp>
    </p:spTree>
    <p:extLst>
      <p:ext uri="{BB962C8B-B14F-4D97-AF65-F5344CB8AC3E}">
        <p14:creationId xmlns:p14="http://schemas.microsoft.com/office/powerpoint/2010/main" val="169655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3917A-48D4-F159-5C98-A55D65FCC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D033A-80DF-EA2B-B943-1121799EE6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2BE683-E7E8-6E97-31EA-E4E6D9500F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C3866E-F1E8-D1F0-2CC2-A44D615C794C}"/>
              </a:ext>
            </a:extLst>
          </p:cNvPr>
          <p:cNvSpPr>
            <a:spLocks noGrp="1"/>
          </p:cNvSpPr>
          <p:nvPr>
            <p:ph type="sldNum" sz="quarter" idx="5"/>
          </p:nvPr>
        </p:nvSpPr>
        <p:spPr/>
        <p:txBody>
          <a:bodyPr/>
          <a:lstStyle/>
          <a:p>
            <a:fld id="{46BCFA37-E059-438C-8348-6BDA240E9769}" type="slidenum">
              <a:rPr lang="en-US" smtClean="0"/>
              <a:t>25</a:t>
            </a:fld>
            <a:endParaRPr lang="en-US"/>
          </a:p>
        </p:txBody>
      </p:sp>
    </p:spTree>
    <p:extLst>
      <p:ext uri="{BB962C8B-B14F-4D97-AF65-F5344CB8AC3E}">
        <p14:creationId xmlns:p14="http://schemas.microsoft.com/office/powerpoint/2010/main" val="1022351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a:t>SharePoint Solutions: Our SharePoint and Power Platform Solutions team has extensive experience delivering Internal applications that are easy to use and manage. We delivered simple Employee Time tracking applications along with Leave Management, Expense Management and HRMS solutions using SharePoint.</a:t>
            </a:r>
            <a:br>
              <a:rPr lang="en-US"/>
            </a:br>
            <a:endParaRPr lang="en-US"/>
          </a:p>
          <a:p>
            <a:pPr marL="0" lvl="0" indent="0">
              <a:buFontTx/>
              <a:buNone/>
            </a:pPr>
            <a:r>
              <a:rPr lang="en-US"/>
              <a:t>Power Platform: Our Power Platform Solutions experts deliver no-code Power Apps solutions, process automation using Power Automate and extensive </a:t>
            </a:r>
            <a:r>
              <a:rPr lang="en-US" err="1"/>
              <a:t>PowerBI</a:t>
            </a:r>
            <a:r>
              <a:rPr lang="en-US"/>
              <a:t> dashboards. Organization Asset Management Dashboard part of AMI Suite is a product built on top of </a:t>
            </a:r>
            <a:r>
              <a:rPr lang="en-US" err="1"/>
              <a:t>PowerBI</a:t>
            </a:r>
            <a:r>
              <a:rPr lang="en-US"/>
              <a:t>.</a:t>
            </a:r>
          </a:p>
          <a:p>
            <a:pPr marL="0" lvl="0" indent="0">
              <a:buFontTx/>
              <a:buNone/>
            </a:pPr>
            <a:endParaRPr lang="en-US"/>
          </a:p>
          <a:p>
            <a:pPr marL="0" lvl="0" indent="0">
              <a:buFontTx/>
              <a:buNone/>
            </a:pPr>
            <a:r>
              <a:rPr lang="en-US"/>
              <a:t>Cloud Solutions: Cloud Migrations – focus on Lift &amp; Shift solutions for quicker cloud adoption and ROI. Further optimize Cloud Solution architecture to optimize infrastructure footprint, promote global footprint and cost optimization.</a:t>
            </a:r>
          </a:p>
          <a:p>
            <a:pPr marL="0" lvl="0" indent="0">
              <a:buFontTx/>
              <a:buNone/>
            </a:pPr>
            <a:endParaRPr lang="en-US"/>
          </a:p>
          <a:p>
            <a:pPr marL="0" lvl="0" indent="0">
              <a:buFontTx/>
              <a:buNone/>
            </a:pPr>
            <a:r>
              <a:rPr lang="en-US"/>
              <a:t>Automated Testing with RPA: We developed Testing as a Service (TaaS) portal empowering customers to streamline their testing processes and enhance efficiency with our automated testing. Our team automated 75 test cases for Base EAM processes for HxGN® EAM product. Allows customers to maintain their business process specific Test Iterations including Regression Test scenarios. Once adopted our automated testing, rest assured, you can initiate regression testing straight from our TaaS portal. Once the testing is complete, customers will receive an email with Test Results. Customer can access their test results on TaaS portal and generate detailed reports for compliance and audit purposes. Future expansion of TaaS portal includes integration with AI. Once integrated with AI, based on history and test case dependency, AI recommends Test Iteration(s) to use instead of testing the entire application, unless required for compliance.</a:t>
            </a:r>
          </a:p>
          <a:p>
            <a:pPr marL="0" lvl="0" indent="0">
              <a:buFontTx/>
              <a:buNone/>
            </a:pPr>
            <a:endParaRPr lang="en-US"/>
          </a:p>
          <a:p>
            <a:pPr marL="0" indent="0">
              <a:lnSpc>
                <a:spcPct val="100000"/>
              </a:lnSpc>
              <a:spcAft>
                <a:spcPts val="600"/>
              </a:spcAft>
              <a:buFont typeface="Wingdings" panose="05000000000000000000" pitchFamily="2" charset="2"/>
              <a:buNone/>
            </a:pPr>
            <a:r>
              <a:rPr lang="en-US" sz="1600" b="1"/>
              <a:t>Why Edge Solutions</a:t>
            </a:r>
          </a:p>
          <a:p>
            <a:pPr>
              <a:lnSpc>
                <a:spcPct val="100000"/>
              </a:lnSpc>
              <a:spcBef>
                <a:spcPts val="0"/>
              </a:spcBef>
              <a:spcAft>
                <a:spcPts val="600"/>
              </a:spcAft>
            </a:pPr>
            <a:r>
              <a:rPr lang="en-US" sz="1200"/>
              <a:t>Focus on productivity and important tasks</a:t>
            </a:r>
          </a:p>
          <a:p>
            <a:pPr>
              <a:lnSpc>
                <a:spcPct val="100000"/>
              </a:lnSpc>
              <a:spcBef>
                <a:spcPts val="0"/>
              </a:spcBef>
              <a:spcAft>
                <a:spcPts val="600"/>
              </a:spcAft>
            </a:pPr>
            <a:r>
              <a:rPr lang="en-US" sz="1200"/>
              <a:t>Empower users with key information to take preventative action based on history and predictions</a:t>
            </a:r>
          </a:p>
          <a:p>
            <a:pPr>
              <a:lnSpc>
                <a:spcPct val="100000"/>
              </a:lnSpc>
              <a:spcBef>
                <a:spcPts val="0"/>
              </a:spcBef>
              <a:spcAft>
                <a:spcPts val="600"/>
              </a:spcAft>
            </a:pPr>
            <a:r>
              <a:rPr lang="en-US" sz="1200"/>
              <a:t>All useful information is made accessible from a single screen.</a:t>
            </a:r>
          </a:p>
          <a:p>
            <a:pPr marL="0" lvl="0" indent="0">
              <a:buFontTx/>
              <a:buNone/>
            </a:pPr>
            <a:endParaRPr lang="en-US"/>
          </a:p>
          <a:p>
            <a:pPr marL="0" indent="0">
              <a:lnSpc>
                <a:spcPct val="100000"/>
              </a:lnSpc>
              <a:spcAft>
                <a:spcPts val="600"/>
              </a:spcAft>
              <a:buFont typeface="Wingdings" panose="05000000000000000000" pitchFamily="2" charset="2"/>
              <a:buNone/>
            </a:pPr>
            <a:r>
              <a:rPr lang="en-US" sz="1600" b="1"/>
              <a:t>Features of our Edge Solutions</a:t>
            </a:r>
          </a:p>
          <a:p>
            <a:pPr>
              <a:lnSpc>
                <a:spcPct val="100000"/>
              </a:lnSpc>
              <a:spcBef>
                <a:spcPts val="0"/>
              </a:spcBef>
              <a:spcAft>
                <a:spcPts val="600"/>
              </a:spcAft>
            </a:pPr>
            <a:r>
              <a:rPr lang="en-US" sz="1200"/>
              <a:t>Turnkey off the shelf advanced solutions targeting process and operational extensions to EAM</a:t>
            </a:r>
          </a:p>
          <a:p>
            <a:pPr>
              <a:lnSpc>
                <a:spcPct val="100000"/>
              </a:lnSpc>
              <a:spcBef>
                <a:spcPts val="0"/>
              </a:spcBef>
              <a:spcAft>
                <a:spcPts val="600"/>
              </a:spcAft>
            </a:pPr>
            <a:r>
              <a:rPr lang="en-US" sz="1200"/>
              <a:t>Native to EAM – built on top of EAM Components</a:t>
            </a:r>
          </a:p>
          <a:p>
            <a:pPr>
              <a:lnSpc>
                <a:spcPct val="100000"/>
              </a:lnSpc>
              <a:spcBef>
                <a:spcPts val="0"/>
              </a:spcBef>
              <a:spcAft>
                <a:spcPts val="600"/>
              </a:spcAft>
            </a:pPr>
            <a:r>
              <a:rPr lang="en-US" sz="1200"/>
              <a:t>Upgradeable</a:t>
            </a:r>
          </a:p>
          <a:p>
            <a:pPr>
              <a:lnSpc>
                <a:spcPct val="100000"/>
              </a:lnSpc>
              <a:spcBef>
                <a:spcPts val="0"/>
              </a:spcBef>
              <a:spcAft>
                <a:spcPts val="600"/>
              </a:spcAft>
            </a:pPr>
            <a:r>
              <a:rPr lang="en-US" sz="1200"/>
              <a:t>Hybrid – aligns with HxGN EAM SaaS platform and works with OnPrem</a:t>
            </a:r>
            <a:endParaRPr lang="en-US"/>
          </a:p>
          <a:p>
            <a:endParaRPr lang="en-US"/>
          </a:p>
        </p:txBody>
      </p:sp>
      <p:sp>
        <p:nvSpPr>
          <p:cNvPr id="4" name="Slide Number Placeholder 3"/>
          <p:cNvSpPr>
            <a:spLocks noGrp="1"/>
          </p:cNvSpPr>
          <p:nvPr>
            <p:ph type="sldNum" sz="quarter" idx="5"/>
          </p:nvPr>
        </p:nvSpPr>
        <p:spPr/>
        <p:txBody>
          <a:bodyPr/>
          <a:lstStyle/>
          <a:p>
            <a:fld id="{46BCFA37-E059-438C-8348-6BDA240E9769}" type="slidenum">
              <a:rPr lang="en-US" smtClean="0"/>
              <a:t>3</a:t>
            </a:fld>
            <a:endParaRPr lang="en-US"/>
          </a:p>
        </p:txBody>
      </p:sp>
    </p:spTree>
    <p:extLst>
      <p:ext uri="{BB962C8B-B14F-4D97-AF65-F5344CB8AC3E}">
        <p14:creationId xmlns:p14="http://schemas.microsoft.com/office/powerpoint/2010/main" val="4259382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3917A-48D4-F159-5C98-A55D65FCC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D033A-80DF-EA2B-B943-1121799EE6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2BE683-E7E8-6E97-31EA-E4E6D9500F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C3866E-F1E8-D1F0-2CC2-A44D615C794C}"/>
              </a:ext>
            </a:extLst>
          </p:cNvPr>
          <p:cNvSpPr>
            <a:spLocks noGrp="1"/>
          </p:cNvSpPr>
          <p:nvPr>
            <p:ph type="sldNum" sz="quarter" idx="5"/>
          </p:nvPr>
        </p:nvSpPr>
        <p:spPr/>
        <p:txBody>
          <a:bodyPr/>
          <a:lstStyle/>
          <a:p>
            <a:fld id="{46BCFA37-E059-438C-8348-6BDA240E9769}" type="slidenum">
              <a:rPr lang="en-US" smtClean="0"/>
              <a:t>26</a:t>
            </a:fld>
            <a:endParaRPr lang="en-US"/>
          </a:p>
        </p:txBody>
      </p:sp>
    </p:spTree>
    <p:extLst>
      <p:ext uri="{BB962C8B-B14F-4D97-AF65-F5344CB8AC3E}">
        <p14:creationId xmlns:p14="http://schemas.microsoft.com/office/powerpoint/2010/main" val="2364863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48F6C-9D9D-12CF-7A7E-301F7F9CE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9795F-30EA-5B2E-85A4-F13E0810F7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FA2D1E-0DF2-B577-359B-DB42AE4303B9}"/>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006FEFB-67CF-157F-3437-22F8DBE14193}"/>
              </a:ext>
            </a:extLst>
          </p:cNvPr>
          <p:cNvSpPr>
            <a:spLocks noGrp="1"/>
          </p:cNvSpPr>
          <p:nvPr>
            <p:ph type="sldNum" sz="quarter" idx="5"/>
          </p:nvPr>
        </p:nvSpPr>
        <p:spPr/>
        <p:txBody>
          <a:bodyPr/>
          <a:lstStyle/>
          <a:p>
            <a:fld id="{46BCFA37-E059-438C-8348-6BDA240E9769}" type="slidenum">
              <a:rPr lang="en-US" smtClean="0"/>
              <a:t>27</a:t>
            </a:fld>
            <a:endParaRPr lang="en-US"/>
          </a:p>
        </p:txBody>
      </p:sp>
    </p:spTree>
    <p:extLst>
      <p:ext uri="{BB962C8B-B14F-4D97-AF65-F5344CB8AC3E}">
        <p14:creationId xmlns:p14="http://schemas.microsoft.com/office/powerpoint/2010/main" val="2695161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96660-EE82-8DBD-5B91-2698DB33A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5D109-C6B7-B938-4A1B-DFF80A310A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6A19E20-4780-D1EC-0294-E56B9A98CD62}"/>
              </a:ext>
            </a:extLst>
          </p:cNvPr>
          <p:cNvSpPr>
            <a:spLocks noGrp="1"/>
          </p:cNvSpPr>
          <p:nvPr>
            <p:ph type="body" idx="1"/>
          </p:nvPr>
        </p:nvSpPr>
        <p:spPr/>
        <p:txBody>
          <a:bodyPr/>
          <a:lstStyle/>
          <a:p>
            <a:r>
              <a:rPr lang="en-US" sz="1200" b="1" kern="1200">
                <a:solidFill>
                  <a:schemeClr val="tx1"/>
                </a:solidFill>
                <a:effectLst/>
                <a:latin typeface="+mn-lt"/>
                <a:ea typeface="+mn-ea"/>
                <a:cs typeface="+mn-cs"/>
              </a:rPr>
              <a:t>About Transocean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Transocean is a leading international provider of offshore contract drilling services for oil and gas wells. The company specializes in technically demanding sectors of the global offshore drilling business with a particular focus on ultra-deepwater and harsh environment drilling services and operates the highest specification floating offshore drilling fleet in the world.</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Transocean owns or has partial ownership interests in and operates a fleet of 27 mobile offshore drilling units, consisting of 20 ultra-deepwater floaters and seven harsh environment floaters.</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currently operate across 4 major operating hubs (GOA, BRZ, NWE, AAA) and Rigs spread across 11 countries</a:t>
            </a:r>
            <a:endParaRPr lang="en-US">
              <a:ea typeface="Calibri"/>
              <a:cs typeface="Calibri"/>
            </a:endParaRPr>
          </a:p>
          <a:p>
            <a:endParaRPr lang="en-US">
              <a:ea typeface="Calibri"/>
              <a:cs typeface="Calibri"/>
            </a:endParaRPr>
          </a:p>
          <a:p>
            <a:r>
              <a:rPr lang="en-US">
                <a:ea typeface="Calibri"/>
                <a:cs typeface="Calibri"/>
              </a:rPr>
              <a:t>As you can see on the slide template in the lower right corner, we are celebrating out 100th year anniversary. </a:t>
            </a:r>
          </a:p>
          <a:p>
            <a:endParaRPr lang="en-US">
              <a:ea typeface="Calibri"/>
              <a:cs typeface="Calibri"/>
            </a:endParaRPr>
          </a:p>
        </p:txBody>
      </p:sp>
      <p:sp>
        <p:nvSpPr>
          <p:cNvPr id="4" name="Slide Number Placeholder 3">
            <a:extLst>
              <a:ext uri="{FF2B5EF4-FFF2-40B4-BE49-F238E27FC236}">
                <a16:creationId xmlns:a16="http://schemas.microsoft.com/office/drawing/2014/main" id="{84CF10F9-6D19-A2ED-DB99-E16A973980D9}"/>
              </a:ext>
            </a:extLst>
          </p:cNvPr>
          <p:cNvSpPr>
            <a:spLocks noGrp="1"/>
          </p:cNvSpPr>
          <p:nvPr>
            <p:ph type="sldNum" sz="quarter" idx="5"/>
          </p:nvPr>
        </p:nvSpPr>
        <p:spPr/>
        <p:txBody>
          <a:bodyPr/>
          <a:lstStyle/>
          <a:p>
            <a:fld id="{46BCFA37-E059-438C-8348-6BDA240E9769}" type="slidenum">
              <a:rPr lang="en-US" smtClean="0"/>
              <a:t>5</a:t>
            </a:fld>
            <a:endParaRPr lang="en-US"/>
          </a:p>
        </p:txBody>
      </p:sp>
    </p:spTree>
    <p:extLst>
      <p:ext uri="{BB962C8B-B14F-4D97-AF65-F5344CB8AC3E}">
        <p14:creationId xmlns:p14="http://schemas.microsoft.com/office/powerpoint/2010/main" val="125566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600"/>
              </a:spcAft>
              <a:buNone/>
            </a:pPr>
            <a:r>
              <a:rPr lang="en-US" sz="1200" b="0" i="0">
                <a:effectLst/>
                <a:highlight>
                  <a:srgbClr val="FFFFFF"/>
                </a:highlight>
                <a:latin typeface="-apple-system"/>
              </a:rPr>
              <a:t>Innovative dashboarding solution designed to revolutionize your asset management operations. Delivers focused insights across various aspects of asset management. It enables users to perform in-depth analysis of equipment, stores, and parts. With its advanced features, AMI provides valuable insights into equipment performance, failure rates, store inventory levels, and parts usage, complete with 12-month usage predictions.</a:t>
            </a:r>
          </a:p>
          <a:p>
            <a:pPr marL="0" indent="0">
              <a:lnSpc>
                <a:spcPct val="100000"/>
              </a:lnSpc>
              <a:spcBef>
                <a:spcPts val="0"/>
              </a:spcBef>
              <a:spcAft>
                <a:spcPts val="600"/>
              </a:spcAft>
              <a:buNone/>
            </a:pPr>
            <a:endParaRPr lang="en-US" sz="1400"/>
          </a:p>
          <a:p>
            <a:pPr marL="0" indent="0">
              <a:lnSpc>
                <a:spcPct val="100000"/>
              </a:lnSpc>
              <a:spcBef>
                <a:spcPts val="0"/>
              </a:spcBef>
              <a:spcAft>
                <a:spcPts val="600"/>
              </a:spcAft>
              <a:buNone/>
            </a:pPr>
            <a:r>
              <a:rPr lang="en-US" sz="1400" b="1"/>
              <a:t>Benefits:</a:t>
            </a:r>
          </a:p>
          <a:p>
            <a:pPr marL="0" indent="0">
              <a:lnSpc>
                <a:spcPct val="100000"/>
              </a:lnSpc>
              <a:spcBef>
                <a:spcPts val="0"/>
              </a:spcBef>
              <a:spcAft>
                <a:spcPts val="600"/>
              </a:spcAft>
              <a:buNone/>
            </a:pPr>
            <a:r>
              <a:rPr lang="en-US" sz="1200" b="0" i="0">
                <a:effectLst/>
                <a:highlight>
                  <a:srgbClr val="FFFFFF"/>
                </a:highlight>
                <a:latin typeface="-apple-system"/>
              </a:rPr>
              <a:t>🌟 Optimize Asset Utilization: Maximize the use of your assets to get the most out of your investments.</a:t>
            </a:r>
          </a:p>
          <a:p>
            <a:pPr marL="0" indent="0">
              <a:lnSpc>
                <a:spcPct val="100000"/>
              </a:lnSpc>
              <a:spcBef>
                <a:spcPts val="0"/>
              </a:spcBef>
              <a:spcAft>
                <a:spcPts val="600"/>
              </a:spcAft>
              <a:buNone/>
            </a:pPr>
            <a:br>
              <a:rPr lang="en-US" sz="1200" b="0" i="0">
                <a:effectLst/>
                <a:highlight>
                  <a:srgbClr val="FFFFFF"/>
                </a:highlight>
                <a:latin typeface="-apple-system"/>
              </a:rPr>
            </a:br>
            <a:r>
              <a:rPr lang="en-US" sz="1200" b="0" i="0">
                <a:effectLst/>
                <a:highlight>
                  <a:srgbClr val="FFFFFF"/>
                </a:highlight>
                <a:latin typeface="-apple-system"/>
              </a:rPr>
              <a:t>🌟 Minimize Downtime: Reduce downtime with predictive analytics that forecast potential failures and recommend preventive measures along with active and upcoming work opportunities to take preventative action to mitigate the failure.</a:t>
            </a:r>
          </a:p>
          <a:p>
            <a:pPr marL="0" indent="0">
              <a:lnSpc>
                <a:spcPct val="100000"/>
              </a:lnSpc>
              <a:spcBef>
                <a:spcPts val="0"/>
              </a:spcBef>
              <a:spcAft>
                <a:spcPts val="600"/>
              </a:spcAft>
              <a:buNone/>
            </a:pPr>
            <a:r>
              <a:rPr lang="en-US" sz="1200" b="0" i="0">
                <a:effectLst/>
                <a:highlight>
                  <a:srgbClr val="FFFFFF"/>
                </a:highlight>
                <a:latin typeface="-apple-system"/>
              </a:rPr>
              <a:t> </a:t>
            </a:r>
            <a:br>
              <a:rPr lang="en-US" sz="1200" b="0" i="0">
                <a:effectLst/>
                <a:highlight>
                  <a:srgbClr val="FFFFFF"/>
                </a:highlight>
                <a:latin typeface="-apple-system"/>
              </a:rPr>
            </a:br>
            <a:r>
              <a:rPr lang="en-US" sz="1200" b="0" i="0">
                <a:effectLst/>
                <a:highlight>
                  <a:srgbClr val="FFFFFF"/>
                </a:highlight>
                <a:latin typeface="-apple-system"/>
              </a:rPr>
              <a:t>🌟 Efficient Maintenance Management: Effectively manage maintenance schedules to ensure your operations run smoothly. </a:t>
            </a:r>
          </a:p>
          <a:p>
            <a:pPr marL="0" indent="0">
              <a:lnSpc>
                <a:spcPct val="100000"/>
              </a:lnSpc>
              <a:spcBef>
                <a:spcPts val="0"/>
              </a:spcBef>
              <a:spcAft>
                <a:spcPts val="600"/>
              </a:spcAft>
              <a:buNone/>
            </a:pPr>
            <a:br>
              <a:rPr lang="en-US" sz="1200" b="0" i="0">
                <a:effectLst/>
                <a:highlight>
                  <a:srgbClr val="FFFFFF"/>
                </a:highlight>
                <a:latin typeface="-apple-system"/>
              </a:rPr>
            </a:br>
            <a:r>
              <a:rPr lang="en-US" sz="1200" b="0" i="0">
                <a:effectLst/>
                <a:highlight>
                  <a:srgbClr val="FFFFFF"/>
                </a:highlight>
                <a:latin typeface="-apple-system"/>
              </a:rPr>
              <a:t>🌟 Stay Competitive: Leverage advanced data and predictive analytics to maintain a competitive edge in today’s fast-paced market , by managing assets and inventory effectively.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Key Features:</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Plan for the short, mid, and long term with a clear view of all scheduled work.</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Easily rearrange schedules by moving work blocks directly on the Gantt chart.</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⏰Instantly identify and manage overdue work with enhanced visibility.</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Empower planners and supervisors to update work details seamlessly without launching the full work order.</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Open and review work orders directly from the scheduler. Upon completion, seamlessly continue with the Smart Scheduler.</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Preview upcoming work details without releasing the actual work order from the PM Schedule.</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Release and schedule future work orders effortlessly with our intuitive tool.</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Save preferred scheduling views, and let the tool automatically launch them on your next visit for a seamless experience.</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Our versatile framework allows easy extension for Activity or Equipment-based scheduling.</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Revolutionize your work order and scheduling management with the IT Xperts Hub Smart Scheduler tool. Enhance efficiency, elevate collaboration, and embrace the future of streamlined operations!</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Our Smart Scheduler's integration capabilities allows it to be integrated with any enterprise solution or can be deployed standalone.</a:t>
            </a:r>
            <a:endParaRPr lang="en-US"/>
          </a:p>
          <a:p>
            <a:endParaRPr lang="en-US"/>
          </a:p>
        </p:txBody>
      </p:sp>
      <p:sp>
        <p:nvSpPr>
          <p:cNvPr id="4" name="Slide Number Placeholder 3"/>
          <p:cNvSpPr>
            <a:spLocks noGrp="1"/>
          </p:cNvSpPr>
          <p:nvPr>
            <p:ph type="sldNum" sz="quarter" idx="5"/>
          </p:nvPr>
        </p:nvSpPr>
        <p:spPr/>
        <p:txBody>
          <a:bodyPr/>
          <a:lstStyle/>
          <a:p>
            <a:fld id="{46BCFA37-E059-438C-8348-6BDA240E9769}" type="slidenum">
              <a:rPr lang="en-US" smtClean="0"/>
              <a:t>9</a:t>
            </a:fld>
            <a:endParaRPr lang="en-US"/>
          </a:p>
        </p:txBody>
      </p:sp>
    </p:spTree>
    <p:extLst>
      <p:ext uri="{BB962C8B-B14F-4D97-AF65-F5344CB8AC3E}">
        <p14:creationId xmlns:p14="http://schemas.microsoft.com/office/powerpoint/2010/main" val="3624041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Around the clock Operations</a:t>
            </a:r>
          </a:p>
          <a:p>
            <a:pPr marL="742950" lvl="1" indent="-285750">
              <a:buFont typeface="Arial" panose="020B0604020202020204" pitchFamily="34" charset="0"/>
              <a:buChar char="•"/>
            </a:pPr>
            <a:r>
              <a:rPr lang="en-US" sz="1200"/>
              <a:t>Transocean Rigs are rented out to Customers such as Major Oil Companies typically for a </a:t>
            </a:r>
            <a:r>
              <a:rPr lang="en-US" sz="1200" err="1"/>
              <a:t>dayrate</a:t>
            </a:r>
            <a:r>
              <a:rPr lang="en-US" sz="1200"/>
              <a:t> – as such they expect the rig available and working every day they are paying the </a:t>
            </a:r>
            <a:r>
              <a:rPr lang="en-US" sz="1200" err="1"/>
              <a:t>dayrate</a:t>
            </a:r>
            <a:endParaRPr lang="en-US" sz="1200"/>
          </a:p>
          <a:p>
            <a:pPr marL="285750" indent="-285750">
              <a:buFont typeface="Arial" panose="020B0604020202020204" pitchFamily="34" charset="0"/>
              <a:buChar char="•"/>
            </a:pPr>
            <a:r>
              <a:rPr lang="en-US" sz="1200"/>
              <a:t>Frequently changing personnel</a:t>
            </a:r>
          </a:p>
          <a:p>
            <a:pPr marL="742950" lvl="1" indent="-285750">
              <a:buFont typeface="Arial" panose="020B0604020202020204" pitchFamily="34" charset="0"/>
              <a:buChar char="•"/>
            </a:pPr>
            <a:r>
              <a:rPr lang="en-US" sz="1200"/>
              <a:t>Offshore life isn’t for everyone, high turnover exists. The industry can expand and contract quite rapidly as well. There can be times of lots of new folks who are inexperienced, or there can be times when we can’t find room for everyone. </a:t>
            </a:r>
          </a:p>
          <a:p>
            <a:pPr marL="285750" indent="-285750">
              <a:buFont typeface="Arial" panose="020B0604020202020204" pitchFamily="34" charset="0"/>
              <a:buChar char="•"/>
            </a:pPr>
            <a:r>
              <a:rPr lang="en-US" sz="1200"/>
              <a:t>Logistics of materials and third-party services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Parts come in once a week. </a:t>
            </a:r>
          </a:p>
          <a:p>
            <a:pPr marL="742950" lvl="1" indent="-285750">
              <a:buFont typeface="Arial" panose="020B0604020202020204" pitchFamily="34" charset="0"/>
              <a:buChar char="•"/>
            </a:pPr>
            <a:r>
              <a:rPr lang="en-US" sz="1200"/>
              <a:t>Some tasks are highly specialized and require specific people. NDT certified personnel, rope access for working at heights in the derrick, manufacturer overhaul. </a:t>
            </a:r>
          </a:p>
          <a:p>
            <a:pPr marL="285750" lvl="0" indent="-285750">
              <a:buFont typeface="Arial" panose="020B0604020202020204" pitchFamily="34" charset="0"/>
              <a:buChar char="•"/>
            </a:pPr>
            <a:r>
              <a:rPr lang="en-US" sz="1200"/>
              <a:t>Access to specialized equipment required for maintenance</a:t>
            </a:r>
          </a:p>
          <a:p>
            <a:pPr marL="742950" lvl="1" indent="-285750">
              <a:buFont typeface="Arial" panose="020B0604020202020204" pitchFamily="34" charset="0"/>
              <a:buChar char="•"/>
            </a:pPr>
            <a:r>
              <a:rPr lang="en-US" sz="1200"/>
              <a:t>Riser Torque wrenches, laser alignment tools</a:t>
            </a:r>
          </a:p>
          <a:p>
            <a:pPr marL="285750" indent="-285750">
              <a:buFont typeface="Arial" panose="020B0604020202020204" pitchFamily="34" charset="0"/>
              <a:buChar char="•"/>
            </a:pPr>
            <a:r>
              <a:rPr lang="en-US" sz="1200"/>
              <a:t>Lack of a dedicated planner</a:t>
            </a:r>
          </a:p>
          <a:p>
            <a:pPr marL="742950" lvl="1" indent="-285750">
              <a:buFont typeface="Arial" panose="020B0604020202020204" pitchFamily="34" charset="0"/>
              <a:buChar char="•"/>
            </a:pPr>
            <a:r>
              <a:rPr lang="en-US" sz="1200"/>
              <a:t>Most </a:t>
            </a:r>
            <a:r>
              <a:rPr lang="en-US" sz="1200" err="1"/>
              <a:t>Drillships</a:t>
            </a:r>
            <a:r>
              <a:rPr lang="en-US" sz="1200"/>
              <a:t> like shown have capacity for about 200 personnel onboard, semi submersibles perhaps only about 150. Space is limited so many folks wear multiple hats, as such there isn’t a dedicated planner/scheduler onboard. </a:t>
            </a:r>
          </a:p>
          <a:p>
            <a:endParaRPr lang="en-US"/>
          </a:p>
        </p:txBody>
      </p:sp>
      <p:sp>
        <p:nvSpPr>
          <p:cNvPr id="4" name="Slide Number Placeholder 3"/>
          <p:cNvSpPr>
            <a:spLocks noGrp="1"/>
          </p:cNvSpPr>
          <p:nvPr>
            <p:ph type="sldNum" sz="quarter" idx="5"/>
          </p:nvPr>
        </p:nvSpPr>
        <p:spPr/>
        <p:txBody>
          <a:bodyPr/>
          <a:lstStyle/>
          <a:p>
            <a:fld id="{46BCFA37-E059-438C-8348-6BDA240E9769}" type="slidenum">
              <a:rPr lang="en-US" smtClean="0"/>
              <a:t>11</a:t>
            </a:fld>
            <a:endParaRPr lang="en-US"/>
          </a:p>
        </p:txBody>
      </p:sp>
    </p:spTree>
    <p:extLst>
      <p:ext uri="{BB962C8B-B14F-4D97-AF65-F5344CB8AC3E}">
        <p14:creationId xmlns:p14="http://schemas.microsoft.com/office/powerpoint/2010/main" val="143704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Due to operations offshore, Transocean actually has about 26 on prem instances of EAM using SQL merge replication every 4 </a:t>
            </a:r>
            <a:r>
              <a:rPr lang="en-US" err="1"/>
              <a:t>hrs</a:t>
            </a:r>
            <a:r>
              <a:rPr lang="en-US"/>
              <a:t> to send data back and forth. </a:t>
            </a:r>
          </a:p>
          <a:p>
            <a:endParaRPr lang="en-US">
              <a:ea typeface="Calibri"/>
              <a:cs typeface="Calibri"/>
            </a:endParaRPr>
          </a:p>
          <a:p>
            <a:r>
              <a:rPr lang="en-US">
                <a:ea typeface="Calibri"/>
                <a:cs typeface="Calibri"/>
              </a:rPr>
              <a:t>Further, we have lots of hands in the cookie jar. Most positions on the Rig are manned by 4-6 or more people. </a:t>
            </a:r>
          </a:p>
        </p:txBody>
      </p:sp>
      <p:sp>
        <p:nvSpPr>
          <p:cNvPr id="4" name="Slide Number Placeholder 3"/>
          <p:cNvSpPr>
            <a:spLocks noGrp="1"/>
          </p:cNvSpPr>
          <p:nvPr>
            <p:ph type="sldNum" sz="quarter" idx="5"/>
          </p:nvPr>
        </p:nvSpPr>
        <p:spPr/>
        <p:txBody>
          <a:bodyPr/>
          <a:lstStyle/>
          <a:p>
            <a:fld id="{46BCFA37-E059-438C-8348-6BDA240E9769}" type="slidenum">
              <a:rPr lang="en-US" smtClean="0"/>
              <a:t>12</a:t>
            </a:fld>
            <a:endParaRPr lang="en-US"/>
          </a:p>
        </p:txBody>
      </p:sp>
    </p:spTree>
    <p:extLst>
      <p:ext uri="{BB962C8B-B14F-4D97-AF65-F5344CB8AC3E}">
        <p14:creationId xmlns:p14="http://schemas.microsoft.com/office/powerpoint/2010/main" val="2134320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Chaos definition : </a:t>
            </a:r>
            <a:r>
              <a:rPr lang="en-US"/>
              <a:t>complete disorder and confusion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physics </a:t>
            </a:r>
            <a:r>
              <a:rPr lang="en-US" sz="1200" b="0" i="0" kern="1200">
                <a:solidFill>
                  <a:schemeClr val="tx1"/>
                </a:solidFill>
                <a:effectLst/>
                <a:latin typeface="+mn-lt"/>
                <a:ea typeface="+mn-ea"/>
                <a:cs typeface="+mn-cs"/>
              </a:rPr>
              <a:t>behavior so </a:t>
            </a:r>
            <a:r>
              <a:rPr lang="en-US" sz="1200" b="0" i="0" u="none" strike="noStrike" kern="1200">
                <a:solidFill>
                  <a:schemeClr val="tx1"/>
                </a:solidFill>
                <a:effectLst/>
                <a:latin typeface="+mn-lt"/>
                <a:ea typeface="+mn-ea"/>
                <a:cs typeface="+mn-cs"/>
                <a:hlinkClick r:id="rId3"/>
              </a:rPr>
              <a:t>unpredictable</a:t>
            </a:r>
            <a:r>
              <a:rPr lang="en-US" sz="1200" b="0" i="0" kern="1200">
                <a:solidFill>
                  <a:schemeClr val="tx1"/>
                </a:solidFill>
                <a:effectLst/>
                <a:latin typeface="+mn-lt"/>
                <a:ea typeface="+mn-ea"/>
                <a:cs typeface="+mn-cs"/>
              </a:rPr>
              <a:t> as to appear random, </a:t>
            </a:r>
            <a:r>
              <a:rPr lang="en-US" sz="1200" b="0" i="0" u="none" strike="noStrike" kern="1200">
                <a:solidFill>
                  <a:schemeClr val="tx1"/>
                </a:solidFill>
                <a:effectLst/>
                <a:latin typeface="+mn-lt"/>
                <a:ea typeface="+mn-ea"/>
                <a:cs typeface="+mn-cs"/>
                <a:hlinkClick r:id="rId4"/>
              </a:rPr>
              <a:t>owing</a:t>
            </a:r>
            <a:r>
              <a:rPr lang="en-US" sz="1200" b="0" i="0" kern="1200">
                <a:solidFill>
                  <a:schemeClr val="tx1"/>
                </a:solidFill>
                <a:effectLst/>
                <a:latin typeface="+mn-lt"/>
                <a:ea typeface="+mn-ea"/>
                <a:cs typeface="+mn-cs"/>
              </a:rPr>
              <a:t> to great sensitivity to small changes in conditions.</a:t>
            </a:r>
            <a:endParaRPr lang="en-US">
              <a:ea typeface="Calibri"/>
              <a:cs typeface="Calibri"/>
            </a:endParaRPr>
          </a:p>
          <a:p>
            <a:pPr>
              <a:defRPr/>
            </a:pPr>
            <a:r>
              <a:rPr lang="en-US"/>
              <a:t>Ask everyone to close their eyes and picture chaos, what do you see?</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 parent, when I think chaos it’s my child’s room after a playdate. ***Click*** This picture looks like chaos, we got some chess pieces, checkers pieces, a domino, three dice, some cards, some battleship pegs.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Professionally though, what does chaos look like? A messy shop with tools strewn about?  Digging through the storeroom looking for parts? </a:t>
            </a:r>
            <a:endParaRPr lang="en-US">
              <a:ea typeface="Calibri"/>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Clarity definition : </a:t>
            </a:r>
            <a:r>
              <a:rPr lang="en-US" sz="1200" b="0" i="0" kern="1200">
                <a:solidFill>
                  <a:schemeClr val="tx1"/>
                </a:solidFill>
                <a:effectLst/>
                <a:latin typeface="+mn-lt"/>
                <a:ea typeface="+mn-ea"/>
                <a:cs typeface="+mn-cs"/>
              </a:rPr>
              <a:t>the quality of being </a:t>
            </a:r>
            <a:r>
              <a:rPr lang="en-US" sz="1200" b="0" i="0" u="none" strike="noStrike" kern="1200">
                <a:solidFill>
                  <a:schemeClr val="tx1"/>
                </a:solidFill>
                <a:effectLst/>
                <a:latin typeface="+mn-lt"/>
                <a:ea typeface="+mn-ea"/>
                <a:cs typeface="+mn-cs"/>
                <a:hlinkClick r:id="rId5"/>
              </a:rPr>
              <a:t>coherent</a:t>
            </a:r>
            <a:r>
              <a:rPr lang="en-US" sz="1200" b="0" i="0" kern="1200">
                <a:solidFill>
                  <a:schemeClr val="tx1"/>
                </a:solidFill>
                <a:effectLst/>
                <a:latin typeface="+mn-lt"/>
                <a:ea typeface="+mn-ea"/>
                <a:cs typeface="+mn-cs"/>
              </a:rPr>
              <a:t> and </a:t>
            </a:r>
            <a:r>
              <a:rPr lang="en-US" sz="1200" b="0" i="0" u="none" strike="noStrike" kern="1200">
                <a:solidFill>
                  <a:schemeClr val="tx1"/>
                </a:solidFill>
                <a:effectLst/>
                <a:latin typeface="+mn-lt"/>
                <a:ea typeface="+mn-ea"/>
                <a:cs typeface="+mn-cs"/>
                <a:hlinkClick r:id="rId6"/>
              </a:rPr>
              <a:t>intelligible</a:t>
            </a:r>
            <a:r>
              <a:rPr lang="en-US" sz="1200" b="0" i="0" kern="1200">
                <a:solidFill>
                  <a:schemeClr val="tx1"/>
                </a:solidFill>
                <a:effectLst/>
                <a:latin typeface="+mn-lt"/>
                <a:ea typeface="+mn-ea"/>
                <a:cs typeface="+mn-cs"/>
              </a:rPr>
              <a:t>. Or the quality of transparency or purity.</a:t>
            </a:r>
            <a:endParaRPr lang="en-US" sz="1200" b="0" i="0" kern="1200">
              <a:solidFill>
                <a:schemeClr val="tx1"/>
              </a:solidFill>
              <a:effectLst/>
              <a:latin typeface="+mn-lt"/>
              <a:ea typeface="Calibri"/>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picture Clarity, how does that look different? ***Click*** We’ve got some nice striped storage cubbies.</a:t>
            </a:r>
            <a:endParaRPr lang="en-US">
              <a:ea typeface="Calibri"/>
              <a:cs typeface="Calibri"/>
            </a:endParaRPr>
          </a:p>
          <a:p>
            <a:r>
              <a:rPr lang="en-US"/>
              <a:t>Perhaps now you can see the carpet again, everything is put away, the counter is clear</a:t>
            </a:r>
            <a:endParaRPr lang="en-US">
              <a:ea typeface="Calibri"/>
              <a:cs typeface="Calibri"/>
            </a:endParaRPr>
          </a:p>
          <a:p>
            <a:endParaRPr lang="en-US"/>
          </a:p>
          <a:p>
            <a:r>
              <a:rPr lang="en-US"/>
              <a:t>What does that look like on the shop floor though? I’m not taking the easy answer of a clear workbench and tools put away. Clarity for work is having the right, people/parts/tools where and when they need to be there to get the work done. </a:t>
            </a:r>
            <a:endParaRPr lang="en-US">
              <a:ea typeface="Calibri"/>
              <a:cs typeface="Calibri"/>
            </a:endParaRPr>
          </a:p>
          <a:p>
            <a:endParaRPr lang="en-US"/>
          </a:p>
          <a:p>
            <a:br>
              <a:rPr lang="en-US" sz="1200" b="0" i="0" kern="1200">
                <a:effectLst/>
                <a:cs typeface="+mn-lt"/>
              </a:rPr>
            </a:br>
            <a:r>
              <a:rPr lang="en-US" sz="1200" b="0" i="0" kern="1200">
                <a:solidFill>
                  <a:schemeClr val="tx1"/>
                </a:solidFill>
                <a:effectLst/>
                <a:latin typeface="+mn-lt"/>
                <a:ea typeface="+mn-ea"/>
                <a:cs typeface="+mn-cs"/>
              </a:rPr>
              <a:t>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46BCFA37-E059-438C-8348-6BDA240E9769}" type="slidenum">
              <a:rPr lang="en-US" smtClean="0"/>
              <a:t>13</a:t>
            </a:fld>
            <a:endParaRPr lang="en-US"/>
          </a:p>
        </p:txBody>
      </p:sp>
    </p:spTree>
    <p:extLst>
      <p:ext uri="{BB962C8B-B14F-4D97-AF65-F5344CB8AC3E}">
        <p14:creationId xmlns:p14="http://schemas.microsoft.com/office/powerpoint/2010/main" val="3648336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Background</a:t>
            </a:r>
          </a:p>
          <a:p>
            <a:pPr lvl="1"/>
            <a:r>
              <a:rPr lang="en-US"/>
              <a:t>Current process of work planning and scheduling in EAM is done through an excel like grid where supervisors review Work Orders through use of multiple filters. This method of planning is not very effective and takes significant time to ensure work schedule based on equipment or location is prioritized and grouped together for execution.</a:t>
            </a:r>
            <a:endParaRPr lang="en-US">
              <a:ea typeface="Calibri"/>
              <a:cs typeface="Calibri"/>
            </a:endParaRPr>
          </a:p>
          <a:p>
            <a:pPr lvl="1"/>
            <a:endParaRPr lang="en-US"/>
          </a:p>
        </p:txBody>
      </p:sp>
      <p:sp>
        <p:nvSpPr>
          <p:cNvPr id="4" name="Slide Number Placeholder 3"/>
          <p:cNvSpPr>
            <a:spLocks noGrp="1"/>
          </p:cNvSpPr>
          <p:nvPr>
            <p:ph type="sldNum" sz="quarter" idx="5"/>
          </p:nvPr>
        </p:nvSpPr>
        <p:spPr/>
        <p:txBody>
          <a:bodyPr/>
          <a:lstStyle/>
          <a:p>
            <a:fld id="{46BCFA37-E059-438C-8348-6BDA240E9769}" type="slidenum">
              <a:rPr lang="en-US" smtClean="0"/>
              <a:t>14</a:t>
            </a:fld>
            <a:endParaRPr lang="en-US"/>
          </a:p>
        </p:txBody>
      </p:sp>
    </p:spTree>
    <p:extLst>
      <p:ext uri="{BB962C8B-B14F-4D97-AF65-F5344CB8AC3E}">
        <p14:creationId xmlns:p14="http://schemas.microsoft.com/office/powerpoint/2010/main" val="9796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Chaos in action – the irony is it actually causes a lack of action due to information overload.</a:t>
            </a:r>
          </a:p>
          <a:p>
            <a:endParaRPr lang="en-US"/>
          </a:p>
          <a:p>
            <a:r>
              <a:rPr lang="en-US"/>
              <a:t>***Click***</a:t>
            </a:r>
          </a:p>
          <a:p>
            <a:r>
              <a:rPr lang="en-US"/>
              <a:t>It begins with a mega spreadsheet that takes minutes to download – in case you didn’t know, sitting on a rig, minutes feel like hours. </a:t>
            </a:r>
          </a:p>
          <a:p>
            <a:r>
              <a:rPr lang="en-US"/>
              <a:t>Further, since all the custom asks from the in town business team, the first sheet of the spreadsheet in instructions on how to use this particular spreadsheet. </a:t>
            </a:r>
          </a:p>
          <a:p>
            <a:endParaRPr lang="en-US"/>
          </a:p>
          <a:p>
            <a:r>
              <a:rPr lang="en-US"/>
              <a:t>***Click***</a:t>
            </a:r>
          </a:p>
          <a:p>
            <a:r>
              <a:rPr lang="en-US"/>
              <a:t>Keep in mind, this is the default 3 month, 90 day lookahead we were working with when users first got access to their “new and improved” maintenance system. </a:t>
            </a:r>
          </a:p>
          <a:p>
            <a:r>
              <a:rPr lang="en-US"/>
              <a:t>In this scenario</a:t>
            </a:r>
          </a:p>
          <a:p>
            <a:r>
              <a:rPr lang="en-US"/>
              <a:t>The first many rows display all overdue work, even administrative type tasks for ordering parts, old projects, </a:t>
            </a:r>
            <a:r>
              <a:rPr lang="en-US" err="1"/>
              <a:t>etc</a:t>
            </a:r>
            <a:r>
              <a:rPr lang="en-US"/>
              <a:t>… you had to scroll about 255 rows down to get to the current date since we requested all overdue WO show. </a:t>
            </a:r>
          </a:p>
          <a:p>
            <a:r>
              <a:rPr lang="en-US"/>
              <a:t>Additionally, we also show all MEC work here, so there isn’t necessarily 8k+ work orders overdue and within 3 months, but that many equipment will need addressed. </a:t>
            </a:r>
          </a:p>
          <a:p>
            <a:r>
              <a:rPr lang="en-US"/>
              <a:t>This spreadsheet goes from Column A through Column BS (didn’t plan that…) so it has 71 columns of information. </a:t>
            </a:r>
          </a:p>
          <a:p>
            <a:endParaRPr lang="en-US"/>
          </a:p>
          <a:p>
            <a:r>
              <a:rPr lang="en-US"/>
              <a:t>This is chaos…</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6BCFA37-E059-438C-8348-6BDA240E9769}" type="slidenum">
              <a:rPr lang="en-US" smtClean="0"/>
              <a:t>15</a:t>
            </a:fld>
            <a:endParaRPr lang="en-US"/>
          </a:p>
        </p:txBody>
      </p:sp>
    </p:spTree>
    <p:extLst>
      <p:ext uri="{BB962C8B-B14F-4D97-AF65-F5344CB8AC3E}">
        <p14:creationId xmlns:p14="http://schemas.microsoft.com/office/powerpoint/2010/main" val="3453743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ank Dar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49C1F-3336-AFA6-F09C-AC51C5DEF6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2000" cy="6858000"/>
          </a:xfrm>
          <a:prstGeom prst="rect">
            <a:avLst/>
          </a:prstGeom>
        </p:spPr>
      </p:pic>
      <p:sp>
        <p:nvSpPr>
          <p:cNvPr id="3" name="Rectangle 2">
            <a:extLst>
              <a:ext uri="{FF2B5EF4-FFF2-40B4-BE49-F238E27FC236}">
                <a16:creationId xmlns:a16="http://schemas.microsoft.com/office/drawing/2014/main" id="{96BEE927-1DC4-DFA5-EF78-BEBE93C213C5}"/>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2BB7D5C9-DD72-5CC6-7D98-AD1C2D14F7B8}"/>
              </a:ext>
            </a:extLst>
          </p:cNvPr>
          <p:cNvCxnSpPr>
            <a:cxnSpLocks/>
          </p:cNvCxnSpPr>
          <p:nvPr userDrawn="1"/>
        </p:nvCxnSpPr>
        <p:spPr>
          <a:xfrm flipV="1">
            <a:off x="188068" y="2122170"/>
            <a:ext cx="0" cy="2812846"/>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210227-D980-1130-5389-80C4EED38A5B}"/>
              </a:ext>
            </a:extLst>
          </p:cNvPr>
          <p:cNvCxnSpPr>
            <a:cxnSpLocks/>
          </p:cNvCxnSpPr>
          <p:nvPr userDrawn="1"/>
        </p:nvCxnSpPr>
        <p:spPr>
          <a:xfrm>
            <a:off x="9591675" y="6756468"/>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5B83F193-6BFB-AC32-4211-0F8F6D7742AF}"/>
              </a:ext>
            </a:extLst>
          </p:cNvPr>
          <p:cNvSpPr>
            <a:spLocks noGrp="1"/>
          </p:cNvSpPr>
          <p:nvPr>
            <p:ph type="body" sz="quarter" idx="10" hasCustomPrompt="1"/>
          </p:nvPr>
        </p:nvSpPr>
        <p:spPr>
          <a:xfrm>
            <a:off x="480231" y="2212655"/>
            <a:ext cx="10629900" cy="638175"/>
          </a:xfrm>
          <a:prstGeom prst="rect">
            <a:avLst/>
          </a:prstGeom>
        </p:spPr>
        <p:txBody>
          <a:bodyPr/>
          <a:lstStyle>
            <a:lvl1pPr marL="0" indent="0">
              <a:buNone/>
              <a:defRPr sz="4400" b="1">
                <a:solidFill>
                  <a:schemeClr val="bg1"/>
                </a:solidFill>
              </a:defRPr>
            </a:lvl1pPr>
            <a:lvl5pPr>
              <a:defRPr/>
            </a:lvl5pPr>
          </a:lstStyle>
          <a:p>
            <a:pPr lvl="0"/>
            <a:r>
              <a:rPr lang="en-US"/>
              <a:t>TITLE</a:t>
            </a:r>
          </a:p>
        </p:txBody>
      </p:sp>
      <p:sp>
        <p:nvSpPr>
          <p:cNvPr id="9" name="Text Placeholder 7">
            <a:extLst>
              <a:ext uri="{FF2B5EF4-FFF2-40B4-BE49-F238E27FC236}">
                <a16:creationId xmlns:a16="http://schemas.microsoft.com/office/drawing/2014/main" id="{EABC613A-7AE7-0327-E416-8F6E15C5F90A}"/>
              </a:ext>
            </a:extLst>
          </p:cNvPr>
          <p:cNvSpPr>
            <a:spLocks noGrp="1"/>
          </p:cNvSpPr>
          <p:nvPr>
            <p:ph type="body" sz="quarter" idx="11" hasCustomPrompt="1"/>
          </p:nvPr>
        </p:nvSpPr>
        <p:spPr>
          <a:xfrm>
            <a:off x="480230" y="3368996"/>
            <a:ext cx="10629899" cy="638175"/>
          </a:xfrm>
          <a:prstGeom prst="rect">
            <a:avLst/>
          </a:prstGeom>
        </p:spPr>
        <p:txBody>
          <a:bodyPr/>
          <a:lstStyle>
            <a:lvl1pPr marL="0" indent="0">
              <a:buNone/>
              <a:defRPr sz="2800" b="1">
                <a:solidFill>
                  <a:schemeClr val="bg1"/>
                </a:solidFill>
              </a:defRPr>
            </a:lvl1pPr>
            <a:lvl5pPr>
              <a:defRPr/>
            </a:lvl5pPr>
          </a:lstStyle>
          <a:p>
            <a:pPr lvl="0"/>
            <a:r>
              <a:rPr lang="en-US"/>
              <a:t>Subtitle</a:t>
            </a:r>
          </a:p>
        </p:txBody>
      </p:sp>
      <p:sp>
        <p:nvSpPr>
          <p:cNvPr id="13" name="Text Placeholder 7">
            <a:extLst>
              <a:ext uri="{FF2B5EF4-FFF2-40B4-BE49-F238E27FC236}">
                <a16:creationId xmlns:a16="http://schemas.microsoft.com/office/drawing/2014/main" id="{5577DB31-E4FB-8CFC-7B91-97C0CF7E948B}"/>
              </a:ext>
            </a:extLst>
          </p:cNvPr>
          <p:cNvSpPr>
            <a:spLocks noGrp="1"/>
          </p:cNvSpPr>
          <p:nvPr>
            <p:ph type="body" sz="quarter" idx="12" hasCustomPrompt="1"/>
          </p:nvPr>
        </p:nvSpPr>
        <p:spPr>
          <a:xfrm>
            <a:off x="480229" y="4212871"/>
            <a:ext cx="10629900" cy="638175"/>
          </a:xfrm>
          <a:prstGeom prst="rect">
            <a:avLst/>
          </a:prstGeom>
        </p:spPr>
        <p:txBody>
          <a:bodyPr/>
          <a:lstStyle>
            <a:lvl1pPr marL="0" indent="0">
              <a:buNone/>
              <a:defRPr sz="2400" b="0">
                <a:solidFill>
                  <a:schemeClr val="bg1"/>
                </a:solidFill>
              </a:defRPr>
            </a:lvl1pPr>
            <a:lvl5pPr>
              <a:defRPr/>
            </a:lvl5pPr>
          </a:lstStyle>
          <a:p>
            <a:pPr lvl="0"/>
            <a:r>
              <a:rPr lang="en-US"/>
              <a:t>Date</a:t>
            </a:r>
          </a:p>
        </p:txBody>
      </p:sp>
      <p:pic>
        <p:nvPicPr>
          <p:cNvPr id="16" name="Graphic 15">
            <a:extLst>
              <a:ext uri="{FF2B5EF4-FFF2-40B4-BE49-F238E27FC236}">
                <a16:creationId xmlns:a16="http://schemas.microsoft.com/office/drawing/2014/main" id="{5F9D9498-F039-B3E8-0151-9AAE9E426B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07433" y="6200012"/>
            <a:ext cx="2290200" cy="518465"/>
          </a:xfrm>
          <a:prstGeom prst="rect">
            <a:avLst/>
          </a:prstGeom>
        </p:spPr>
      </p:pic>
    </p:spTree>
    <p:extLst>
      <p:ext uri="{BB962C8B-B14F-4D97-AF65-F5344CB8AC3E}">
        <p14:creationId xmlns:p14="http://schemas.microsoft.com/office/powerpoint/2010/main" val="3996545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Aker Barents Bilder">
    <p:spTree>
      <p:nvGrpSpPr>
        <p:cNvPr id="1" name=""/>
        <p:cNvGrpSpPr/>
        <p:nvPr/>
      </p:nvGrpSpPr>
      <p:grpSpPr>
        <a:xfrm>
          <a:off x="0" y="0"/>
          <a:ext cx="0" cy="0"/>
          <a:chOff x="0" y="0"/>
          <a:chExt cx="0" cy="0"/>
        </a:xfrm>
      </p:grpSpPr>
      <p:pic>
        <p:nvPicPr>
          <p:cNvPr id="2" name="Picture 1" descr="A picture containing water, sky, outdoor, boat&#10;&#10;Description automatically generated">
            <a:extLst>
              <a:ext uri="{FF2B5EF4-FFF2-40B4-BE49-F238E27FC236}">
                <a16:creationId xmlns:a16="http://schemas.microsoft.com/office/drawing/2014/main" id="{75C1E21C-C457-A165-2F68-A811AD8CF4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10AF63F-89A0-4196-593A-A2B11AB83496}"/>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F0B2B90-2D1D-37FF-D7B9-FC501ADBC7B3}"/>
              </a:ext>
            </a:extLst>
          </p:cNvPr>
          <p:cNvCxnSpPr>
            <a:cxnSpLocks/>
          </p:cNvCxnSpPr>
          <p:nvPr userDrawn="1"/>
        </p:nvCxnSpPr>
        <p:spPr>
          <a:xfrm flipV="1">
            <a:off x="188068"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644C3916-A5B0-E746-944F-353AE90FF93A}"/>
              </a:ext>
            </a:extLst>
          </p:cNvPr>
          <p:cNvSpPr>
            <a:spLocks noGrp="1"/>
          </p:cNvSpPr>
          <p:nvPr>
            <p:ph type="body" sz="quarter" idx="10" hasCustomPrompt="1"/>
          </p:nvPr>
        </p:nvSpPr>
        <p:spPr>
          <a:xfrm>
            <a:off x="312424" y="4590764"/>
            <a:ext cx="10629901" cy="638175"/>
          </a:xfrm>
          <a:prstGeom prst="rect">
            <a:avLst/>
          </a:prstGeom>
        </p:spPr>
        <p:txBody>
          <a:bodyPr/>
          <a:lstStyle>
            <a:lvl1pPr marL="0" indent="0" algn="l">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E3919587-AA8D-54D0-58E5-E0E826FF17A9}"/>
              </a:ext>
            </a:extLst>
          </p:cNvPr>
          <p:cNvSpPr>
            <a:spLocks noGrp="1"/>
          </p:cNvSpPr>
          <p:nvPr>
            <p:ph type="body" sz="quarter" idx="11" hasCustomPrompt="1"/>
          </p:nvPr>
        </p:nvSpPr>
        <p:spPr>
          <a:xfrm>
            <a:off x="312424" y="5321358"/>
            <a:ext cx="10629901" cy="442065"/>
          </a:xfrm>
          <a:prstGeom prst="rect">
            <a:avLst/>
          </a:prstGeom>
        </p:spPr>
        <p:txBody>
          <a:bodyPr/>
          <a:lstStyle>
            <a:lvl1pPr marL="0" indent="0" algn="l">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8CB0DDFF-CCA6-A8BB-7C64-42A212B6AB77}"/>
              </a:ext>
            </a:extLst>
          </p:cNvPr>
          <p:cNvSpPr>
            <a:spLocks noGrp="1"/>
          </p:cNvSpPr>
          <p:nvPr>
            <p:ph type="body" sz="quarter" idx="12" hasCustomPrompt="1"/>
          </p:nvPr>
        </p:nvSpPr>
        <p:spPr>
          <a:xfrm>
            <a:off x="312424" y="5955138"/>
            <a:ext cx="10629900" cy="404044"/>
          </a:xfrm>
          <a:prstGeom prst="rect">
            <a:avLst/>
          </a:prstGeom>
        </p:spPr>
        <p:txBody>
          <a:bodyPr/>
          <a:lstStyle>
            <a:lvl1pPr marL="0" indent="0" algn="l">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F289BC08-DB7A-BED5-2F27-13C95AFAAFA9}"/>
              </a:ext>
            </a:extLst>
          </p:cNvPr>
          <p:cNvCxnSpPr>
            <a:cxnSpLocks/>
          </p:cNvCxnSpPr>
          <p:nvPr userDrawn="1"/>
        </p:nvCxnSpPr>
        <p:spPr>
          <a:xfrm>
            <a:off x="518784"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661C9493-F9D6-3215-EA38-6D27A485AA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929" y="159031"/>
            <a:ext cx="2290200" cy="518465"/>
          </a:xfrm>
          <a:prstGeom prst="rect">
            <a:avLst/>
          </a:prstGeom>
        </p:spPr>
      </p:pic>
    </p:spTree>
    <p:extLst>
      <p:ext uri="{BB962C8B-B14F-4D97-AF65-F5344CB8AC3E}">
        <p14:creationId xmlns:p14="http://schemas.microsoft.com/office/powerpoint/2010/main" val="174986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Enabler">
    <p:spTree>
      <p:nvGrpSpPr>
        <p:cNvPr id="1" name=""/>
        <p:cNvGrpSpPr/>
        <p:nvPr/>
      </p:nvGrpSpPr>
      <p:grpSpPr>
        <a:xfrm>
          <a:off x="0" y="0"/>
          <a:ext cx="0" cy="0"/>
          <a:chOff x="0" y="0"/>
          <a:chExt cx="0" cy="0"/>
        </a:xfrm>
      </p:grpSpPr>
      <p:pic>
        <p:nvPicPr>
          <p:cNvPr id="2" name="Picture 1" descr="A picture containing boat, outdoor, water, ship&#10;&#10;Description automatically generated">
            <a:extLst>
              <a:ext uri="{FF2B5EF4-FFF2-40B4-BE49-F238E27FC236}">
                <a16:creationId xmlns:a16="http://schemas.microsoft.com/office/drawing/2014/main" id="{41894AEA-6792-D601-4C33-CE4457F31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9B067CC2-13AA-AE53-916E-DCDCC921342F}"/>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FCDC183-B8E7-2E6C-DF82-8DA6BE382635}"/>
              </a:ext>
            </a:extLst>
          </p:cNvPr>
          <p:cNvCxnSpPr>
            <a:cxnSpLocks/>
          </p:cNvCxnSpPr>
          <p:nvPr userDrawn="1"/>
        </p:nvCxnSpPr>
        <p:spPr>
          <a:xfrm flipV="1">
            <a:off x="188068"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BE45CD46-ECB0-A659-DD09-D8EA9116983F}"/>
              </a:ext>
            </a:extLst>
          </p:cNvPr>
          <p:cNvSpPr>
            <a:spLocks noGrp="1"/>
          </p:cNvSpPr>
          <p:nvPr>
            <p:ph type="body" sz="quarter" idx="10" hasCustomPrompt="1"/>
          </p:nvPr>
        </p:nvSpPr>
        <p:spPr>
          <a:xfrm>
            <a:off x="312424" y="4590764"/>
            <a:ext cx="10629901" cy="638175"/>
          </a:xfrm>
          <a:prstGeom prst="rect">
            <a:avLst/>
          </a:prstGeom>
        </p:spPr>
        <p:txBody>
          <a:bodyPr/>
          <a:lstStyle>
            <a:lvl1pPr marL="0" indent="0" algn="l">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175C5A7F-8177-6A22-00D0-785307E58C78}"/>
              </a:ext>
            </a:extLst>
          </p:cNvPr>
          <p:cNvSpPr>
            <a:spLocks noGrp="1"/>
          </p:cNvSpPr>
          <p:nvPr>
            <p:ph type="body" sz="quarter" idx="11" hasCustomPrompt="1"/>
          </p:nvPr>
        </p:nvSpPr>
        <p:spPr>
          <a:xfrm>
            <a:off x="312424" y="5321358"/>
            <a:ext cx="10629901" cy="442065"/>
          </a:xfrm>
          <a:prstGeom prst="rect">
            <a:avLst/>
          </a:prstGeom>
        </p:spPr>
        <p:txBody>
          <a:bodyPr/>
          <a:lstStyle>
            <a:lvl1pPr marL="0" indent="0" algn="l">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E81101D1-40A2-D564-628B-9C5E32775F1D}"/>
              </a:ext>
            </a:extLst>
          </p:cNvPr>
          <p:cNvSpPr>
            <a:spLocks noGrp="1"/>
          </p:cNvSpPr>
          <p:nvPr>
            <p:ph type="body" sz="quarter" idx="12" hasCustomPrompt="1"/>
          </p:nvPr>
        </p:nvSpPr>
        <p:spPr>
          <a:xfrm>
            <a:off x="312424" y="5955138"/>
            <a:ext cx="10629900" cy="404044"/>
          </a:xfrm>
          <a:prstGeom prst="rect">
            <a:avLst/>
          </a:prstGeom>
        </p:spPr>
        <p:txBody>
          <a:bodyPr/>
          <a:lstStyle>
            <a:lvl1pPr marL="0" indent="0" algn="l">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9ABD6E2A-9242-763A-5305-C9080CB06D16}"/>
              </a:ext>
            </a:extLst>
          </p:cNvPr>
          <p:cNvCxnSpPr>
            <a:cxnSpLocks/>
          </p:cNvCxnSpPr>
          <p:nvPr userDrawn="1"/>
        </p:nvCxnSpPr>
        <p:spPr>
          <a:xfrm>
            <a:off x="518784"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40E5ECD6-B6D2-5187-4E8A-E5DC105C0C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929" y="159031"/>
            <a:ext cx="2290200" cy="518465"/>
          </a:xfrm>
          <a:prstGeom prst="rect">
            <a:avLst/>
          </a:prstGeom>
        </p:spPr>
      </p:pic>
    </p:spTree>
    <p:extLst>
      <p:ext uri="{BB962C8B-B14F-4D97-AF65-F5344CB8AC3E}">
        <p14:creationId xmlns:p14="http://schemas.microsoft.com/office/powerpoint/2010/main" val="3746270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Endurance">
    <p:spTree>
      <p:nvGrpSpPr>
        <p:cNvPr id="1" name=""/>
        <p:cNvGrpSpPr/>
        <p:nvPr/>
      </p:nvGrpSpPr>
      <p:grpSpPr>
        <a:xfrm>
          <a:off x="0" y="0"/>
          <a:ext cx="0" cy="0"/>
          <a:chOff x="0" y="0"/>
          <a:chExt cx="0" cy="0"/>
        </a:xfrm>
      </p:grpSpPr>
      <p:pic>
        <p:nvPicPr>
          <p:cNvPr id="2" name="Picture 1" descr="A large ship in the ocean&#10;&#10;Description automatically generated with low confidence">
            <a:extLst>
              <a:ext uri="{FF2B5EF4-FFF2-40B4-BE49-F238E27FC236}">
                <a16:creationId xmlns:a16="http://schemas.microsoft.com/office/drawing/2014/main" id="{883DC162-9557-2330-33B5-4FA34BEEB5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3BC699A-DA86-42C4-D29A-3C29F647410A}"/>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222B1C5-E2B6-CD98-06D7-221F394675E8}"/>
              </a:ext>
            </a:extLst>
          </p:cNvPr>
          <p:cNvCxnSpPr>
            <a:cxnSpLocks/>
          </p:cNvCxnSpPr>
          <p:nvPr userDrawn="1"/>
        </p:nvCxnSpPr>
        <p:spPr>
          <a:xfrm flipV="1">
            <a:off x="188068"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FED879BC-65A0-7846-7B70-ACCE939AD057}"/>
              </a:ext>
            </a:extLst>
          </p:cNvPr>
          <p:cNvSpPr>
            <a:spLocks noGrp="1"/>
          </p:cNvSpPr>
          <p:nvPr>
            <p:ph type="body" sz="quarter" idx="10" hasCustomPrompt="1"/>
          </p:nvPr>
        </p:nvSpPr>
        <p:spPr>
          <a:xfrm>
            <a:off x="312424" y="4590764"/>
            <a:ext cx="10629901" cy="638175"/>
          </a:xfrm>
          <a:prstGeom prst="rect">
            <a:avLst/>
          </a:prstGeom>
        </p:spPr>
        <p:txBody>
          <a:bodyPr/>
          <a:lstStyle>
            <a:lvl1pPr marL="0" indent="0" algn="l">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FF458DDF-3840-990C-CEF3-5026A7F8E99B}"/>
              </a:ext>
            </a:extLst>
          </p:cNvPr>
          <p:cNvSpPr>
            <a:spLocks noGrp="1"/>
          </p:cNvSpPr>
          <p:nvPr>
            <p:ph type="body" sz="quarter" idx="11" hasCustomPrompt="1"/>
          </p:nvPr>
        </p:nvSpPr>
        <p:spPr>
          <a:xfrm>
            <a:off x="312424" y="5321358"/>
            <a:ext cx="10629901" cy="442065"/>
          </a:xfrm>
          <a:prstGeom prst="rect">
            <a:avLst/>
          </a:prstGeom>
        </p:spPr>
        <p:txBody>
          <a:bodyPr/>
          <a:lstStyle>
            <a:lvl1pPr marL="0" indent="0" algn="l">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F786A774-9EC1-7933-4B29-A7F7D576AB83}"/>
              </a:ext>
            </a:extLst>
          </p:cNvPr>
          <p:cNvSpPr>
            <a:spLocks noGrp="1"/>
          </p:cNvSpPr>
          <p:nvPr>
            <p:ph type="body" sz="quarter" idx="12" hasCustomPrompt="1"/>
          </p:nvPr>
        </p:nvSpPr>
        <p:spPr>
          <a:xfrm>
            <a:off x="312424" y="5955138"/>
            <a:ext cx="10629900" cy="404044"/>
          </a:xfrm>
          <a:prstGeom prst="rect">
            <a:avLst/>
          </a:prstGeom>
        </p:spPr>
        <p:txBody>
          <a:bodyPr/>
          <a:lstStyle>
            <a:lvl1pPr marL="0" indent="0" algn="l">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F1D3A25B-0445-7693-5238-6C66C2ED53CC}"/>
              </a:ext>
            </a:extLst>
          </p:cNvPr>
          <p:cNvCxnSpPr>
            <a:cxnSpLocks/>
          </p:cNvCxnSpPr>
          <p:nvPr userDrawn="1"/>
        </p:nvCxnSpPr>
        <p:spPr>
          <a:xfrm>
            <a:off x="518784"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A2327EC-E118-C9BE-A2E7-403B9FE091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929" y="159031"/>
            <a:ext cx="2290200" cy="518465"/>
          </a:xfrm>
          <a:prstGeom prst="rect">
            <a:avLst/>
          </a:prstGeom>
        </p:spPr>
      </p:pic>
    </p:spTree>
    <p:extLst>
      <p:ext uri="{BB962C8B-B14F-4D97-AF65-F5344CB8AC3E}">
        <p14:creationId xmlns:p14="http://schemas.microsoft.com/office/powerpoint/2010/main" val="2732381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 Norge">
    <p:spTree>
      <p:nvGrpSpPr>
        <p:cNvPr id="1" name=""/>
        <p:cNvGrpSpPr/>
        <p:nvPr/>
      </p:nvGrpSpPr>
      <p:grpSpPr>
        <a:xfrm>
          <a:off x="0" y="0"/>
          <a:ext cx="0" cy="0"/>
          <a:chOff x="0" y="0"/>
          <a:chExt cx="0" cy="0"/>
        </a:xfrm>
      </p:grpSpPr>
      <p:pic>
        <p:nvPicPr>
          <p:cNvPr id="2" name="Picture 1" descr="An aerial view of a city&#10;&#10;Description automatically generated with medium confidence">
            <a:extLst>
              <a:ext uri="{FF2B5EF4-FFF2-40B4-BE49-F238E27FC236}">
                <a16:creationId xmlns:a16="http://schemas.microsoft.com/office/drawing/2014/main" id="{8F6F1F48-25C1-FE63-D3F8-955A9A9839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40948A4-7190-7A87-E629-231B8AFCC3C0}"/>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D639653-B0EA-8688-EDE1-BBB1D81EC367}"/>
              </a:ext>
            </a:extLst>
          </p:cNvPr>
          <p:cNvCxnSpPr>
            <a:cxnSpLocks/>
          </p:cNvCxnSpPr>
          <p:nvPr userDrawn="1"/>
        </p:nvCxnSpPr>
        <p:spPr>
          <a:xfrm flipV="1">
            <a:off x="12016901"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A0C0B512-FA94-06DB-451C-FA5F3FB805EC}"/>
              </a:ext>
            </a:extLst>
          </p:cNvPr>
          <p:cNvSpPr>
            <a:spLocks noGrp="1"/>
          </p:cNvSpPr>
          <p:nvPr>
            <p:ph type="body" sz="quarter" idx="10" hasCustomPrompt="1"/>
          </p:nvPr>
        </p:nvSpPr>
        <p:spPr>
          <a:xfrm>
            <a:off x="1179637" y="4596663"/>
            <a:ext cx="10629898" cy="638175"/>
          </a:xfrm>
          <a:prstGeom prst="rect">
            <a:avLst/>
          </a:prstGeom>
        </p:spPr>
        <p:txBody>
          <a:bodyPr/>
          <a:lstStyle>
            <a:lvl1pPr marL="0" indent="0" algn="r">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442AA1D2-2A92-BC4F-77E0-515D9325CC56}"/>
              </a:ext>
            </a:extLst>
          </p:cNvPr>
          <p:cNvSpPr>
            <a:spLocks noGrp="1"/>
          </p:cNvSpPr>
          <p:nvPr>
            <p:ph type="body" sz="quarter" idx="11" hasCustomPrompt="1"/>
          </p:nvPr>
        </p:nvSpPr>
        <p:spPr>
          <a:xfrm>
            <a:off x="1179639" y="5327257"/>
            <a:ext cx="10629896" cy="442065"/>
          </a:xfrm>
          <a:prstGeom prst="rect">
            <a:avLst/>
          </a:prstGeom>
        </p:spPr>
        <p:txBody>
          <a:bodyPr/>
          <a:lstStyle>
            <a:lvl1pPr marL="0" indent="0" algn="r">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5084BD8F-199E-8703-55DF-E68E53A53FBA}"/>
              </a:ext>
            </a:extLst>
          </p:cNvPr>
          <p:cNvSpPr>
            <a:spLocks noGrp="1"/>
          </p:cNvSpPr>
          <p:nvPr>
            <p:ph type="body" sz="quarter" idx="12" hasCustomPrompt="1"/>
          </p:nvPr>
        </p:nvSpPr>
        <p:spPr>
          <a:xfrm>
            <a:off x="1179638" y="5961037"/>
            <a:ext cx="10629896" cy="404044"/>
          </a:xfrm>
          <a:prstGeom prst="rect">
            <a:avLst/>
          </a:prstGeom>
        </p:spPr>
        <p:txBody>
          <a:bodyPr/>
          <a:lstStyle>
            <a:lvl1pPr marL="0" indent="0" algn="r">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FAF17ABB-D846-BA47-B933-38071AC0311B}"/>
              </a:ext>
            </a:extLst>
          </p:cNvPr>
          <p:cNvCxnSpPr>
            <a:cxnSpLocks/>
          </p:cNvCxnSpPr>
          <p:nvPr userDrawn="1"/>
        </p:nvCxnSpPr>
        <p:spPr>
          <a:xfrm>
            <a:off x="9591675"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B9C751FD-F001-5C52-C617-DE5733CEF9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6820" y="159031"/>
            <a:ext cx="2290200" cy="518465"/>
          </a:xfrm>
          <a:prstGeom prst="rect">
            <a:avLst/>
          </a:prstGeom>
        </p:spPr>
      </p:pic>
    </p:spTree>
    <p:extLst>
      <p:ext uri="{BB962C8B-B14F-4D97-AF65-F5344CB8AC3E}">
        <p14:creationId xmlns:p14="http://schemas.microsoft.com/office/powerpoint/2010/main" val="266388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Offshore Board">
    <p:spTree>
      <p:nvGrpSpPr>
        <p:cNvPr id="1" name=""/>
        <p:cNvGrpSpPr/>
        <p:nvPr/>
      </p:nvGrpSpPr>
      <p:grpSpPr>
        <a:xfrm>
          <a:off x="0" y="0"/>
          <a:ext cx="0" cy="0"/>
          <a:chOff x="0" y="0"/>
          <a:chExt cx="0" cy="0"/>
        </a:xfrm>
      </p:grpSpPr>
      <p:pic>
        <p:nvPicPr>
          <p:cNvPr id="2" name="Picture 1" descr="A picture containing circuit, electronics&#10;&#10;Description automatically generated">
            <a:extLst>
              <a:ext uri="{FF2B5EF4-FFF2-40B4-BE49-F238E27FC236}">
                <a16:creationId xmlns:a16="http://schemas.microsoft.com/office/drawing/2014/main" id="{2F56793A-931C-BF14-AC9A-71B9BACB3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7BA58D3-294A-7BD9-D121-894824102423}"/>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68CC7645-CD49-9FE8-F32C-3976107FCF00}"/>
              </a:ext>
            </a:extLst>
          </p:cNvPr>
          <p:cNvCxnSpPr>
            <a:cxnSpLocks/>
          </p:cNvCxnSpPr>
          <p:nvPr userDrawn="1"/>
        </p:nvCxnSpPr>
        <p:spPr>
          <a:xfrm flipV="1">
            <a:off x="188068"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A26EE66F-D33C-D026-5C78-479BEBA7079C}"/>
              </a:ext>
            </a:extLst>
          </p:cNvPr>
          <p:cNvSpPr>
            <a:spLocks noGrp="1"/>
          </p:cNvSpPr>
          <p:nvPr>
            <p:ph type="body" sz="quarter" idx="10" hasCustomPrompt="1"/>
          </p:nvPr>
        </p:nvSpPr>
        <p:spPr>
          <a:xfrm>
            <a:off x="312424" y="4590764"/>
            <a:ext cx="10629901" cy="638175"/>
          </a:xfrm>
          <a:prstGeom prst="rect">
            <a:avLst/>
          </a:prstGeom>
        </p:spPr>
        <p:txBody>
          <a:bodyPr/>
          <a:lstStyle>
            <a:lvl1pPr marL="0" indent="0" algn="l">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4FA34DE7-2D62-3940-29A6-102A5A9FD746}"/>
              </a:ext>
            </a:extLst>
          </p:cNvPr>
          <p:cNvSpPr>
            <a:spLocks noGrp="1"/>
          </p:cNvSpPr>
          <p:nvPr>
            <p:ph type="body" sz="quarter" idx="11" hasCustomPrompt="1"/>
          </p:nvPr>
        </p:nvSpPr>
        <p:spPr>
          <a:xfrm>
            <a:off x="312424" y="5321358"/>
            <a:ext cx="10629901" cy="442065"/>
          </a:xfrm>
          <a:prstGeom prst="rect">
            <a:avLst/>
          </a:prstGeom>
        </p:spPr>
        <p:txBody>
          <a:bodyPr/>
          <a:lstStyle>
            <a:lvl1pPr marL="0" indent="0" algn="l">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04DD4EFB-20E9-712B-A2B7-B7CF60A954CC}"/>
              </a:ext>
            </a:extLst>
          </p:cNvPr>
          <p:cNvSpPr>
            <a:spLocks noGrp="1"/>
          </p:cNvSpPr>
          <p:nvPr>
            <p:ph type="body" sz="quarter" idx="12" hasCustomPrompt="1"/>
          </p:nvPr>
        </p:nvSpPr>
        <p:spPr>
          <a:xfrm>
            <a:off x="312424" y="5955138"/>
            <a:ext cx="10629900" cy="404044"/>
          </a:xfrm>
          <a:prstGeom prst="rect">
            <a:avLst/>
          </a:prstGeom>
        </p:spPr>
        <p:txBody>
          <a:bodyPr/>
          <a:lstStyle>
            <a:lvl1pPr marL="0" indent="0" algn="l">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101D7783-9970-DE6E-9F46-6D27B48C91C2}"/>
              </a:ext>
            </a:extLst>
          </p:cNvPr>
          <p:cNvCxnSpPr>
            <a:cxnSpLocks/>
          </p:cNvCxnSpPr>
          <p:nvPr userDrawn="1"/>
        </p:nvCxnSpPr>
        <p:spPr>
          <a:xfrm>
            <a:off x="518784"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E581C19-4D2C-D815-5D34-D20C49AA65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929" y="159031"/>
            <a:ext cx="2290200" cy="518465"/>
          </a:xfrm>
          <a:prstGeom prst="rect">
            <a:avLst/>
          </a:prstGeom>
        </p:spPr>
      </p:pic>
    </p:spTree>
    <p:extLst>
      <p:ext uri="{BB962C8B-B14F-4D97-AF65-F5344CB8AC3E}">
        <p14:creationId xmlns:p14="http://schemas.microsoft.com/office/powerpoint/2010/main" val="122035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Offshore Drill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6793A-931C-BF14-AC9A-71B9BACB39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7BA58D3-294A-7BD9-D121-894824102423}"/>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68CC7645-CD49-9FE8-F32C-3976107FCF00}"/>
              </a:ext>
            </a:extLst>
          </p:cNvPr>
          <p:cNvCxnSpPr>
            <a:cxnSpLocks/>
          </p:cNvCxnSpPr>
          <p:nvPr userDrawn="1"/>
        </p:nvCxnSpPr>
        <p:spPr>
          <a:xfrm flipV="1">
            <a:off x="188068"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A26EE66F-D33C-D026-5C78-479BEBA7079C}"/>
              </a:ext>
            </a:extLst>
          </p:cNvPr>
          <p:cNvSpPr>
            <a:spLocks noGrp="1"/>
          </p:cNvSpPr>
          <p:nvPr>
            <p:ph type="body" sz="quarter" idx="10" hasCustomPrompt="1"/>
          </p:nvPr>
        </p:nvSpPr>
        <p:spPr>
          <a:xfrm>
            <a:off x="312424" y="4590764"/>
            <a:ext cx="10629901" cy="638175"/>
          </a:xfrm>
          <a:prstGeom prst="rect">
            <a:avLst/>
          </a:prstGeom>
        </p:spPr>
        <p:txBody>
          <a:bodyPr/>
          <a:lstStyle>
            <a:lvl1pPr marL="0" indent="0" algn="l">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4FA34DE7-2D62-3940-29A6-102A5A9FD746}"/>
              </a:ext>
            </a:extLst>
          </p:cNvPr>
          <p:cNvSpPr>
            <a:spLocks noGrp="1"/>
          </p:cNvSpPr>
          <p:nvPr>
            <p:ph type="body" sz="quarter" idx="11" hasCustomPrompt="1"/>
          </p:nvPr>
        </p:nvSpPr>
        <p:spPr>
          <a:xfrm>
            <a:off x="312424" y="5321358"/>
            <a:ext cx="10629901" cy="442065"/>
          </a:xfrm>
          <a:prstGeom prst="rect">
            <a:avLst/>
          </a:prstGeom>
        </p:spPr>
        <p:txBody>
          <a:bodyPr/>
          <a:lstStyle>
            <a:lvl1pPr marL="0" indent="0" algn="l">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04DD4EFB-20E9-712B-A2B7-B7CF60A954CC}"/>
              </a:ext>
            </a:extLst>
          </p:cNvPr>
          <p:cNvSpPr>
            <a:spLocks noGrp="1"/>
          </p:cNvSpPr>
          <p:nvPr>
            <p:ph type="body" sz="quarter" idx="12" hasCustomPrompt="1"/>
          </p:nvPr>
        </p:nvSpPr>
        <p:spPr>
          <a:xfrm>
            <a:off x="312424" y="5955138"/>
            <a:ext cx="10629900" cy="404044"/>
          </a:xfrm>
          <a:prstGeom prst="rect">
            <a:avLst/>
          </a:prstGeom>
        </p:spPr>
        <p:txBody>
          <a:bodyPr/>
          <a:lstStyle>
            <a:lvl1pPr marL="0" indent="0" algn="l">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6B279C24-6A88-7BBB-2FFF-894D832D1134}"/>
              </a:ext>
            </a:extLst>
          </p:cNvPr>
          <p:cNvCxnSpPr>
            <a:cxnSpLocks/>
          </p:cNvCxnSpPr>
          <p:nvPr userDrawn="1"/>
        </p:nvCxnSpPr>
        <p:spPr>
          <a:xfrm>
            <a:off x="518784"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9243719-CF52-431B-A6C7-0A52C3DC46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929" y="159031"/>
            <a:ext cx="2290200" cy="518465"/>
          </a:xfrm>
          <a:prstGeom prst="rect">
            <a:avLst/>
          </a:prstGeom>
        </p:spPr>
      </p:pic>
    </p:spTree>
    <p:extLst>
      <p:ext uri="{BB962C8B-B14F-4D97-AF65-F5344CB8AC3E}">
        <p14:creationId xmlns:p14="http://schemas.microsoft.com/office/powerpoint/2010/main" val="3425436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Nor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6F1F48-25C1-FE63-D3F8-955A9A9839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40948A4-7190-7A87-E629-231B8AFCC3C0}"/>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D639653-B0EA-8688-EDE1-BBB1D81EC367}"/>
              </a:ext>
            </a:extLst>
          </p:cNvPr>
          <p:cNvCxnSpPr>
            <a:cxnSpLocks/>
          </p:cNvCxnSpPr>
          <p:nvPr userDrawn="1"/>
        </p:nvCxnSpPr>
        <p:spPr>
          <a:xfrm flipV="1">
            <a:off x="12016901"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A0C0B512-FA94-06DB-451C-FA5F3FB805EC}"/>
              </a:ext>
            </a:extLst>
          </p:cNvPr>
          <p:cNvSpPr>
            <a:spLocks noGrp="1"/>
          </p:cNvSpPr>
          <p:nvPr>
            <p:ph type="body" sz="quarter" idx="10" hasCustomPrompt="1"/>
          </p:nvPr>
        </p:nvSpPr>
        <p:spPr>
          <a:xfrm>
            <a:off x="1179637" y="4596663"/>
            <a:ext cx="10629898" cy="638175"/>
          </a:xfrm>
          <a:prstGeom prst="rect">
            <a:avLst/>
          </a:prstGeom>
        </p:spPr>
        <p:txBody>
          <a:bodyPr/>
          <a:lstStyle>
            <a:lvl1pPr marL="0" indent="0" algn="r">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442AA1D2-2A92-BC4F-77E0-515D9325CC56}"/>
              </a:ext>
            </a:extLst>
          </p:cNvPr>
          <p:cNvSpPr>
            <a:spLocks noGrp="1"/>
          </p:cNvSpPr>
          <p:nvPr>
            <p:ph type="body" sz="quarter" idx="11" hasCustomPrompt="1"/>
          </p:nvPr>
        </p:nvSpPr>
        <p:spPr>
          <a:xfrm>
            <a:off x="1179639" y="5327257"/>
            <a:ext cx="10629896" cy="442065"/>
          </a:xfrm>
          <a:prstGeom prst="rect">
            <a:avLst/>
          </a:prstGeom>
        </p:spPr>
        <p:txBody>
          <a:bodyPr/>
          <a:lstStyle>
            <a:lvl1pPr marL="0" indent="0" algn="r">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5084BD8F-199E-8703-55DF-E68E53A53FBA}"/>
              </a:ext>
            </a:extLst>
          </p:cNvPr>
          <p:cNvSpPr>
            <a:spLocks noGrp="1"/>
          </p:cNvSpPr>
          <p:nvPr>
            <p:ph type="body" sz="quarter" idx="12" hasCustomPrompt="1"/>
          </p:nvPr>
        </p:nvSpPr>
        <p:spPr>
          <a:xfrm>
            <a:off x="1179638" y="5961037"/>
            <a:ext cx="10629896" cy="404044"/>
          </a:xfrm>
          <a:prstGeom prst="rect">
            <a:avLst/>
          </a:prstGeom>
        </p:spPr>
        <p:txBody>
          <a:bodyPr/>
          <a:lstStyle>
            <a:lvl1pPr marL="0" indent="0" algn="r">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F585B6A2-2D9F-C377-4D21-DB64C3E7B74A}"/>
              </a:ext>
            </a:extLst>
          </p:cNvPr>
          <p:cNvCxnSpPr>
            <a:cxnSpLocks/>
          </p:cNvCxnSpPr>
          <p:nvPr userDrawn="1"/>
        </p:nvCxnSpPr>
        <p:spPr>
          <a:xfrm>
            <a:off x="9591675"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6D3CB64-1129-2B21-6998-EEA64D6927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6820" y="159031"/>
            <a:ext cx="2290200" cy="518465"/>
          </a:xfrm>
          <a:prstGeom prst="rect">
            <a:avLst/>
          </a:prstGeom>
        </p:spPr>
      </p:pic>
    </p:spTree>
    <p:extLst>
      <p:ext uri="{BB962C8B-B14F-4D97-AF65-F5344CB8AC3E}">
        <p14:creationId xmlns:p14="http://schemas.microsoft.com/office/powerpoint/2010/main" val="2571637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Enclave Simulator">
    <p:spTree>
      <p:nvGrpSpPr>
        <p:cNvPr id="1" name=""/>
        <p:cNvGrpSpPr/>
        <p:nvPr/>
      </p:nvGrpSpPr>
      <p:grpSpPr>
        <a:xfrm>
          <a:off x="0" y="0"/>
          <a:ext cx="0" cy="0"/>
          <a:chOff x="0" y="0"/>
          <a:chExt cx="0" cy="0"/>
        </a:xfrm>
      </p:grpSpPr>
      <p:pic>
        <p:nvPicPr>
          <p:cNvPr id="2" name="Picture 1" descr="A picture containing text, indoor&#10;&#10;Description automatically generated">
            <a:extLst>
              <a:ext uri="{FF2B5EF4-FFF2-40B4-BE49-F238E27FC236}">
                <a16:creationId xmlns:a16="http://schemas.microsoft.com/office/drawing/2014/main" id="{CBC69589-0CF8-BE5B-F334-7F787FF710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33C10D5-6AAF-61C6-A79A-8C226B07EF53}"/>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91BFFE5-8B14-F9A2-3ED9-5E6C280E233A}"/>
              </a:ext>
            </a:extLst>
          </p:cNvPr>
          <p:cNvCxnSpPr>
            <a:cxnSpLocks/>
          </p:cNvCxnSpPr>
          <p:nvPr userDrawn="1"/>
        </p:nvCxnSpPr>
        <p:spPr>
          <a:xfrm flipV="1">
            <a:off x="12010417" y="3987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B96B3872-934F-E8B4-034E-1417C2CF007F}"/>
              </a:ext>
            </a:extLst>
          </p:cNvPr>
          <p:cNvSpPr>
            <a:spLocks noGrp="1"/>
          </p:cNvSpPr>
          <p:nvPr>
            <p:ph type="body" sz="quarter" idx="10" hasCustomPrompt="1"/>
          </p:nvPr>
        </p:nvSpPr>
        <p:spPr>
          <a:xfrm>
            <a:off x="1179637" y="443764"/>
            <a:ext cx="10629900" cy="638175"/>
          </a:xfrm>
          <a:prstGeom prst="rect">
            <a:avLst/>
          </a:prstGeom>
        </p:spPr>
        <p:txBody>
          <a:bodyPr/>
          <a:lstStyle>
            <a:lvl1pPr marL="0" indent="0" algn="r">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8435F880-2ECA-EB28-EC2F-C0BA56E06923}"/>
              </a:ext>
            </a:extLst>
          </p:cNvPr>
          <p:cNvSpPr>
            <a:spLocks noGrp="1"/>
          </p:cNvSpPr>
          <p:nvPr>
            <p:ph type="body" sz="quarter" idx="11" hasCustomPrompt="1"/>
          </p:nvPr>
        </p:nvSpPr>
        <p:spPr>
          <a:xfrm>
            <a:off x="1179638" y="1174358"/>
            <a:ext cx="10629899" cy="442065"/>
          </a:xfrm>
          <a:prstGeom prst="rect">
            <a:avLst/>
          </a:prstGeom>
        </p:spPr>
        <p:txBody>
          <a:bodyPr/>
          <a:lstStyle>
            <a:lvl1pPr marL="0" indent="0" algn="r">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FEB076F3-9E57-3C5F-9983-FC9B6D8018F0}"/>
              </a:ext>
            </a:extLst>
          </p:cNvPr>
          <p:cNvSpPr>
            <a:spLocks noGrp="1"/>
          </p:cNvSpPr>
          <p:nvPr>
            <p:ph type="body" sz="quarter" idx="12" hasCustomPrompt="1"/>
          </p:nvPr>
        </p:nvSpPr>
        <p:spPr>
          <a:xfrm>
            <a:off x="1179637" y="1808138"/>
            <a:ext cx="10629899" cy="404044"/>
          </a:xfrm>
          <a:prstGeom prst="rect">
            <a:avLst/>
          </a:prstGeom>
        </p:spPr>
        <p:txBody>
          <a:bodyPr/>
          <a:lstStyle>
            <a:lvl1pPr marL="0" indent="0" algn="r">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A030602B-6AA4-4107-63B2-4FFF948B99CB}"/>
              </a:ext>
            </a:extLst>
          </p:cNvPr>
          <p:cNvCxnSpPr>
            <a:cxnSpLocks/>
          </p:cNvCxnSpPr>
          <p:nvPr userDrawn="1"/>
        </p:nvCxnSpPr>
        <p:spPr>
          <a:xfrm>
            <a:off x="9591675" y="6756468"/>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0F6E336-FCE2-1956-5534-D644211FEE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07433" y="6200012"/>
            <a:ext cx="2290200" cy="518465"/>
          </a:xfrm>
          <a:prstGeom prst="rect">
            <a:avLst/>
          </a:prstGeom>
        </p:spPr>
      </p:pic>
    </p:spTree>
    <p:extLst>
      <p:ext uri="{BB962C8B-B14F-4D97-AF65-F5344CB8AC3E}">
        <p14:creationId xmlns:p14="http://schemas.microsoft.com/office/powerpoint/2010/main" val="82590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dirty="0"/>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a:t>
            </a:r>
          </a:p>
          <a:p>
            <a:r>
              <a:rPr lang="en-US" dirty="0"/>
              <a:t>Speaker Title(s)</a:t>
            </a:r>
          </a:p>
          <a:p>
            <a:r>
              <a:rPr lang="en-US" dirty="0"/>
              <a:t>Speaker Company</a:t>
            </a:r>
          </a:p>
        </p:txBody>
      </p:sp>
    </p:spTree>
    <p:extLst>
      <p:ext uri="{BB962C8B-B14F-4D97-AF65-F5344CB8AC3E}">
        <p14:creationId xmlns:p14="http://schemas.microsoft.com/office/powerpoint/2010/main" val="3793779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1 One-Line 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382167"/>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10945368" cy="51751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Content Placeholder 4" descr="A logo on a black background&#10;&#10;Description automatically generated">
            <a:extLst>
              <a:ext uri="{FF2B5EF4-FFF2-40B4-BE49-F238E27FC236}">
                <a16:creationId xmlns:a16="http://schemas.microsoft.com/office/drawing/2014/main" id="{B48191F4-2227-0F23-61BA-48A2DC4D742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8001" y="76783"/>
            <a:ext cx="914399" cy="914400"/>
          </a:xfrm>
          <a:prstGeom prst="rect">
            <a:avLst/>
          </a:prstGeom>
        </p:spPr>
      </p:pic>
    </p:spTree>
    <p:extLst>
      <p:ext uri="{BB962C8B-B14F-4D97-AF65-F5344CB8AC3E}">
        <p14:creationId xmlns:p14="http://schemas.microsoft.com/office/powerpoint/2010/main" val="873343272"/>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ank L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49C1F-3336-AFA6-F09C-AC51C5DEF6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C3E4437-64A1-4169-BC2E-C6618C4F6254}"/>
              </a:ext>
            </a:extLst>
          </p:cNvPr>
          <p:cNvSpPr/>
          <p:nvPr userDrawn="1"/>
        </p:nvSpPr>
        <p:spPr>
          <a:xfrm>
            <a:off x="188068" y="99259"/>
            <a:ext cx="11822349" cy="6659479"/>
          </a:xfrm>
          <a:prstGeom prst="rect">
            <a:avLst/>
          </a:prstGeom>
          <a:noFill/>
          <a:ln w="19050">
            <a:solidFill>
              <a:srgbClr val="005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2BB7D5C9-DD72-5CC6-7D98-AD1C2D14F7B8}"/>
              </a:ext>
            </a:extLst>
          </p:cNvPr>
          <p:cNvCxnSpPr>
            <a:cxnSpLocks/>
          </p:cNvCxnSpPr>
          <p:nvPr userDrawn="1"/>
        </p:nvCxnSpPr>
        <p:spPr>
          <a:xfrm flipV="1">
            <a:off x="188068" y="2122170"/>
            <a:ext cx="0" cy="2812846"/>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3" name="Text Placeholder 7">
            <a:extLst>
              <a:ext uri="{FF2B5EF4-FFF2-40B4-BE49-F238E27FC236}">
                <a16:creationId xmlns:a16="http://schemas.microsoft.com/office/drawing/2014/main" id="{6FA0EC99-4C5D-5DF0-D24F-81C586CAF290}"/>
              </a:ext>
            </a:extLst>
          </p:cNvPr>
          <p:cNvSpPr>
            <a:spLocks noGrp="1"/>
          </p:cNvSpPr>
          <p:nvPr>
            <p:ph type="body" sz="quarter" idx="10" hasCustomPrompt="1"/>
          </p:nvPr>
        </p:nvSpPr>
        <p:spPr>
          <a:xfrm>
            <a:off x="480231" y="2212655"/>
            <a:ext cx="10629900" cy="638175"/>
          </a:xfrm>
          <a:prstGeom prst="rect">
            <a:avLst/>
          </a:prstGeom>
        </p:spPr>
        <p:txBody>
          <a:bodyPr/>
          <a:lstStyle>
            <a:lvl1pPr marL="0" indent="0">
              <a:buNone/>
              <a:defRPr sz="4400" b="1">
                <a:solidFill>
                  <a:srgbClr val="005670"/>
                </a:solidFill>
              </a:defRPr>
            </a:lvl1pPr>
            <a:lvl5pPr>
              <a:defRPr/>
            </a:lvl5pPr>
          </a:lstStyle>
          <a:p>
            <a:pPr lvl="0"/>
            <a:r>
              <a:rPr lang="en-US"/>
              <a:t>TITLE</a:t>
            </a:r>
          </a:p>
        </p:txBody>
      </p:sp>
      <p:sp>
        <p:nvSpPr>
          <p:cNvPr id="4" name="Text Placeholder 7">
            <a:extLst>
              <a:ext uri="{FF2B5EF4-FFF2-40B4-BE49-F238E27FC236}">
                <a16:creationId xmlns:a16="http://schemas.microsoft.com/office/drawing/2014/main" id="{8D8C5C86-EADD-0A72-228F-F9950B4B4741}"/>
              </a:ext>
            </a:extLst>
          </p:cNvPr>
          <p:cNvSpPr>
            <a:spLocks noGrp="1"/>
          </p:cNvSpPr>
          <p:nvPr>
            <p:ph type="body" sz="quarter" idx="11" hasCustomPrompt="1"/>
          </p:nvPr>
        </p:nvSpPr>
        <p:spPr>
          <a:xfrm>
            <a:off x="480230" y="3368996"/>
            <a:ext cx="10629899" cy="638175"/>
          </a:xfrm>
          <a:prstGeom prst="rect">
            <a:avLst/>
          </a:prstGeom>
        </p:spPr>
        <p:txBody>
          <a:bodyPr/>
          <a:lstStyle>
            <a:lvl1pPr marL="0" indent="0">
              <a:buNone/>
              <a:defRPr sz="2800" b="1">
                <a:solidFill>
                  <a:schemeClr val="tx1"/>
                </a:solidFill>
              </a:defRPr>
            </a:lvl1pPr>
            <a:lvl5pPr>
              <a:defRPr/>
            </a:lvl5pPr>
          </a:lstStyle>
          <a:p>
            <a:pPr lvl="0"/>
            <a:r>
              <a:rPr lang="en-US"/>
              <a:t>Subtitle</a:t>
            </a:r>
          </a:p>
        </p:txBody>
      </p:sp>
      <p:sp>
        <p:nvSpPr>
          <p:cNvPr id="8" name="Text Placeholder 7">
            <a:extLst>
              <a:ext uri="{FF2B5EF4-FFF2-40B4-BE49-F238E27FC236}">
                <a16:creationId xmlns:a16="http://schemas.microsoft.com/office/drawing/2014/main" id="{43103D3C-93C3-5956-F7A4-9FACFBE2CAF9}"/>
              </a:ext>
            </a:extLst>
          </p:cNvPr>
          <p:cNvSpPr>
            <a:spLocks noGrp="1"/>
          </p:cNvSpPr>
          <p:nvPr>
            <p:ph type="body" sz="quarter" idx="12" hasCustomPrompt="1"/>
          </p:nvPr>
        </p:nvSpPr>
        <p:spPr>
          <a:xfrm>
            <a:off x="480229" y="4212871"/>
            <a:ext cx="10629900" cy="638175"/>
          </a:xfrm>
          <a:prstGeom prst="rect">
            <a:avLst/>
          </a:prstGeom>
        </p:spPr>
        <p:txBody>
          <a:bodyPr/>
          <a:lstStyle>
            <a:lvl1pPr marL="0" indent="0">
              <a:buNone/>
              <a:defRPr sz="2400" b="0">
                <a:solidFill>
                  <a:schemeClr val="tx1"/>
                </a:solidFill>
              </a:defRPr>
            </a:lvl1pPr>
            <a:lvl5pPr>
              <a:defRPr/>
            </a:lvl5pPr>
          </a:lstStyle>
          <a:p>
            <a:pPr lvl="0"/>
            <a:r>
              <a:rPr lang="en-US"/>
              <a:t>Date</a:t>
            </a:r>
          </a:p>
        </p:txBody>
      </p:sp>
      <p:cxnSp>
        <p:nvCxnSpPr>
          <p:cNvPr id="11" name="Straight Connector 10">
            <a:extLst>
              <a:ext uri="{FF2B5EF4-FFF2-40B4-BE49-F238E27FC236}">
                <a16:creationId xmlns:a16="http://schemas.microsoft.com/office/drawing/2014/main" id="{0619A83A-6805-6BD6-A51C-83627134D832}"/>
              </a:ext>
            </a:extLst>
          </p:cNvPr>
          <p:cNvCxnSpPr>
            <a:cxnSpLocks/>
          </p:cNvCxnSpPr>
          <p:nvPr userDrawn="1"/>
        </p:nvCxnSpPr>
        <p:spPr>
          <a:xfrm>
            <a:off x="9591675" y="6756468"/>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141245D-3F3A-6F00-7A84-FAEC520E149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07434" y="6200012"/>
            <a:ext cx="2290197" cy="518465"/>
          </a:xfrm>
          <a:prstGeom prst="rect">
            <a:avLst/>
          </a:prstGeom>
        </p:spPr>
      </p:pic>
      <p:pic>
        <p:nvPicPr>
          <p:cNvPr id="6" name="Content Placeholder 4" descr="A logo on a black background&#10;&#10;Description automatically generated">
            <a:extLst>
              <a:ext uri="{FF2B5EF4-FFF2-40B4-BE49-F238E27FC236}">
                <a16:creationId xmlns:a16="http://schemas.microsoft.com/office/drawing/2014/main" id="{9A8B7854-1956-2F43-BE8E-43B934B7E5FF}"/>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382460" y="5943597"/>
            <a:ext cx="914399" cy="914400"/>
          </a:xfrm>
          <a:prstGeom prst="rect">
            <a:avLst/>
          </a:prstGeom>
        </p:spPr>
      </p:pic>
    </p:spTree>
    <p:extLst>
      <p:ext uri="{BB962C8B-B14F-4D97-AF65-F5344CB8AC3E}">
        <p14:creationId xmlns:p14="http://schemas.microsoft.com/office/powerpoint/2010/main" val="818370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2 Two-Line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70583-7308-463C-834B-53E406614819}"/>
              </a:ext>
            </a:extLst>
          </p:cNvPr>
          <p:cNvSpPr>
            <a:spLocks noGrp="1"/>
          </p:cNvSpPr>
          <p:nvPr>
            <p:ph idx="1"/>
          </p:nvPr>
        </p:nvSpPr>
        <p:spPr>
          <a:xfrm>
            <a:off x="621790" y="1219200"/>
            <a:ext cx="10945368" cy="48703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675079"/>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Footer Placeholder 4">
            <a:extLst>
              <a:ext uri="{FF2B5EF4-FFF2-40B4-BE49-F238E27FC236}">
                <a16:creationId xmlns:a16="http://schemas.microsoft.com/office/drawing/2014/main" id="{4A5C1970-29F4-D6D0-DBAB-624702F7A932}"/>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4" name="Slide Number Placeholder 5">
            <a:extLst>
              <a:ext uri="{FF2B5EF4-FFF2-40B4-BE49-F238E27FC236}">
                <a16:creationId xmlns:a16="http://schemas.microsoft.com/office/drawing/2014/main" id="{47AD3FDF-06E6-217C-A3C8-2BC9FB6F166E}"/>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9" name="Text Placeholder 7">
            <a:extLst>
              <a:ext uri="{FF2B5EF4-FFF2-40B4-BE49-F238E27FC236}">
                <a16:creationId xmlns:a16="http://schemas.microsoft.com/office/drawing/2014/main" id="{655AEA1C-3F6F-48EA-0E0B-7963DF3B887E}"/>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2730294346"/>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3 One-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382167"/>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5474210" cy="51751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9E295A1A-D9CE-19A3-1063-602638F14986}"/>
              </a:ext>
            </a:extLst>
          </p:cNvPr>
          <p:cNvSpPr>
            <a:spLocks noGrp="1"/>
          </p:cNvSpPr>
          <p:nvPr>
            <p:ph idx="15" hasCustomPrompt="1"/>
          </p:nvPr>
        </p:nvSpPr>
        <p:spPr>
          <a:xfrm>
            <a:off x="6096000" y="914400"/>
            <a:ext cx="5474210" cy="5175114"/>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Footer Placeholder 4">
            <a:extLst>
              <a:ext uri="{FF2B5EF4-FFF2-40B4-BE49-F238E27FC236}">
                <a16:creationId xmlns:a16="http://schemas.microsoft.com/office/drawing/2014/main" id="{3C03B8DE-AE31-1137-9332-CF364C647E07}"/>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4" name="Slide Number Placeholder 5">
            <a:extLst>
              <a:ext uri="{FF2B5EF4-FFF2-40B4-BE49-F238E27FC236}">
                <a16:creationId xmlns:a16="http://schemas.microsoft.com/office/drawing/2014/main" id="{8D4B38CC-DD70-57B6-792B-89360B2FB07B}"/>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9" name="Text Placeholder 7">
            <a:extLst>
              <a:ext uri="{FF2B5EF4-FFF2-40B4-BE49-F238E27FC236}">
                <a16:creationId xmlns:a16="http://schemas.microsoft.com/office/drawing/2014/main" id="{5F7EAFC8-3064-7CB0-8152-205D30619F67}"/>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1867799434"/>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4 Two-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675079"/>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Content Placeholder 2">
            <a:extLst>
              <a:ext uri="{FF2B5EF4-FFF2-40B4-BE49-F238E27FC236}">
                <a16:creationId xmlns:a16="http://schemas.microsoft.com/office/drawing/2014/main" id="{5B0BAAF9-9EA4-B73B-804D-993F9ABCA645}"/>
              </a:ext>
            </a:extLst>
          </p:cNvPr>
          <p:cNvSpPr>
            <a:spLocks noGrp="1"/>
          </p:cNvSpPr>
          <p:nvPr>
            <p:ph idx="1"/>
          </p:nvPr>
        </p:nvSpPr>
        <p:spPr>
          <a:xfrm>
            <a:off x="621790" y="1219200"/>
            <a:ext cx="5474210" cy="48703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286DF032-FC5E-8EBB-E3CB-1A507F902F59}"/>
              </a:ext>
            </a:extLst>
          </p:cNvPr>
          <p:cNvSpPr>
            <a:spLocks noGrp="1"/>
          </p:cNvSpPr>
          <p:nvPr>
            <p:ph idx="15" hasCustomPrompt="1"/>
          </p:nvPr>
        </p:nvSpPr>
        <p:spPr>
          <a:xfrm>
            <a:off x="6096000" y="1219200"/>
            <a:ext cx="5474210" cy="4870313"/>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Footer Placeholder 4">
            <a:extLst>
              <a:ext uri="{FF2B5EF4-FFF2-40B4-BE49-F238E27FC236}">
                <a16:creationId xmlns:a16="http://schemas.microsoft.com/office/drawing/2014/main" id="{85D2DF30-6784-514F-276D-C43F8644FFC4}"/>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447A8AF3-6EB8-9B29-4FA2-5470232E75A9}"/>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10" name="Text Placeholder 7">
            <a:extLst>
              <a:ext uri="{FF2B5EF4-FFF2-40B4-BE49-F238E27FC236}">
                <a16:creationId xmlns:a16="http://schemas.microsoft.com/office/drawing/2014/main" id="{E8D17BF5-6FD9-32C5-969C-452EF7088157}"/>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1021355069"/>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03 One-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382167"/>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5474210" cy="51751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9E295A1A-D9CE-19A3-1063-602638F14986}"/>
              </a:ext>
            </a:extLst>
          </p:cNvPr>
          <p:cNvSpPr>
            <a:spLocks noGrp="1"/>
          </p:cNvSpPr>
          <p:nvPr>
            <p:ph idx="15" hasCustomPrompt="1"/>
          </p:nvPr>
        </p:nvSpPr>
        <p:spPr>
          <a:xfrm>
            <a:off x="6096000" y="914399"/>
            <a:ext cx="5474210" cy="2587555"/>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Content Placeholder 2">
            <a:extLst>
              <a:ext uri="{FF2B5EF4-FFF2-40B4-BE49-F238E27FC236}">
                <a16:creationId xmlns:a16="http://schemas.microsoft.com/office/drawing/2014/main" id="{C3FCB648-415C-80C6-D565-D40A5D4C9DD7}"/>
              </a:ext>
            </a:extLst>
          </p:cNvPr>
          <p:cNvSpPr>
            <a:spLocks noGrp="1"/>
          </p:cNvSpPr>
          <p:nvPr>
            <p:ph idx="16" hasCustomPrompt="1"/>
          </p:nvPr>
        </p:nvSpPr>
        <p:spPr>
          <a:xfrm>
            <a:off x="6096000" y="3501956"/>
            <a:ext cx="5474210" cy="2587557"/>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4" name="Footer Placeholder 4">
            <a:extLst>
              <a:ext uri="{FF2B5EF4-FFF2-40B4-BE49-F238E27FC236}">
                <a16:creationId xmlns:a16="http://schemas.microsoft.com/office/drawing/2014/main" id="{9DAC875E-AC21-2AFF-BC5B-880F746A50D9}"/>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9B4E44E4-E94A-A6ED-8676-45DA4AF364B1}"/>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10" name="Text Placeholder 7">
            <a:extLst>
              <a:ext uri="{FF2B5EF4-FFF2-40B4-BE49-F238E27FC236}">
                <a16:creationId xmlns:a16="http://schemas.microsoft.com/office/drawing/2014/main" id="{FB5D0A8C-4978-A5B0-82C4-2825FEA280F0}"/>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2001917457"/>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04 Two-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675079"/>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Content Placeholder 2">
            <a:extLst>
              <a:ext uri="{FF2B5EF4-FFF2-40B4-BE49-F238E27FC236}">
                <a16:creationId xmlns:a16="http://schemas.microsoft.com/office/drawing/2014/main" id="{5B0BAAF9-9EA4-B73B-804D-993F9ABCA645}"/>
              </a:ext>
            </a:extLst>
          </p:cNvPr>
          <p:cNvSpPr>
            <a:spLocks noGrp="1"/>
          </p:cNvSpPr>
          <p:nvPr>
            <p:ph idx="1"/>
          </p:nvPr>
        </p:nvSpPr>
        <p:spPr>
          <a:xfrm>
            <a:off x="621790" y="1219200"/>
            <a:ext cx="5474210" cy="48703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286DF032-FC5E-8EBB-E3CB-1A507F902F59}"/>
              </a:ext>
            </a:extLst>
          </p:cNvPr>
          <p:cNvSpPr>
            <a:spLocks noGrp="1"/>
          </p:cNvSpPr>
          <p:nvPr>
            <p:ph idx="15" hasCustomPrompt="1"/>
          </p:nvPr>
        </p:nvSpPr>
        <p:spPr>
          <a:xfrm>
            <a:off x="6096000" y="1219200"/>
            <a:ext cx="5474210" cy="2430073"/>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Content Placeholder 2">
            <a:extLst>
              <a:ext uri="{FF2B5EF4-FFF2-40B4-BE49-F238E27FC236}">
                <a16:creationId xmlns:a16="http://schemas.microsoft.com/office/drawing/2014/main" id="{0753DA7F-9643-401B-AD79-BE5E7754EDB3}"/>
              </a:ext>
            </a:extLst>
          </p:cNvPr>
          <p:cNvSpPr>
            <a:spLocks noGrp="1"/>
          </p:cNvSpPr>
          <p:nvPr>
            <p:ph idx="16" hasCustomPrompt="1"/>
          </p:nvPr>
        </p:nvSpPr>
        <p:spPr>
          <a:xfrm>
            <a:off x="6108190" y="3649274"/>
            <a:ext cx="5474210" cy="2440240"/>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9" name="Footer Placeholder 4">
            <a:extLst>
              <a:ext uri="{FF2B5EF4-FFF2-40B4-BE49-F238E27FC236}">
                <a16:creationId xmlns:a16="http://schemas.microsoft.com/office/drawing/2014/main" id="{5CA8A42D-FA9B-E2FB-6A7A-1B4FC999BE15}"/>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4E899710-646A-F011-198D-B34F79F27EBC}"/>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11" name="Text Placeholder 7">
            <a:extLst>
              <a:ext uri="{FF2B5EF4-FFF2-40B4-BE49-F238E27FC236}">
                <a16:creationId xmlns:a16="http://schemas.microsoft.com/office/drawing/2014/main" id="{E194992F-238E-82CB-A675-1ABB4C768BC1}"/>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4060924118"/>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03 One-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382167"/>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Footer Placeholder 4">
            <a:extLst>
              <a:ext uri="{FF2B5EF4-FFF2-40B4-BE49-F238E27FC236}">
                <a16:creationId xmlns:a16="http://schemas.microsoft.com/office/drawing/2014/main" id="{0EAC5446-BCBB-314A-6E9A-9FD05A6E654C}"/>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3" name="Slide Number Placeholder 5">
            <a:extLst>
              <a:ext uri="{FF2B5EF4-FFF2-40B4-BE49-F238E27FC236}">
                <a16:creationId xmlns:a16="http://schemas.microsoft.com/office/drawing/2014/main" id="{4119F0E1-0493-0E9B-7EED-681C58C0D9ED}"/>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4" name="Text Placeholder 7">
            <a:extLst>
              <a:ext uri="{FF2B5EF4-FFF2-40B4-BE49-F238E27FC236}">
                <a16:creationId xmlns:a16="http://schemas.microsoft.com/office/drawing/2014/main" id="{5995C49F-8141-941B-C757-8803FE84D4E1}"/>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2865929386"/>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04 Two-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675079"/>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Footer Placeholder 4">
            <a:extLst>
              <a:ext uri="{FF2B5EF4-FFF2-40B4-BE49-F238E27FC236}">
                <a16:creationId xmlns:a16="http://schemas.microsoft.com/office/drawing/2014/main" id="{C2A48DD1-ACC4-634A-8516-C9F37A04DBC2}"/>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3" name="Slide Number Placeholder 5">
            <a:extLst>
              <a:ext uri="{FF2B5EF4-FFF2-40B4-BE49-F238E27FC236}">
                <a16:creationId xmlns:a16="http://schemas.microsoft.com/office/drawing/2014/main" id="{1E2CAA5A-7CC1-6CA4-223D-258630736F49}"/>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4" name="Text Placeholder 7">
            <a:extLst>
              <a:ext uri="{FF2B5EF4-FFF2-40B4-BE49-F238E27FC236}">
                <a16:creationId xmlns:a16="http://schemas.microsoft.com/office/drawing/2014/main" id="{3B6DF773-560E-3D2D-BAA9-D73E8E9B96A2}"/>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1701756907"/>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1 One-Line 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8779662" cy="382167"/>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10945368" cy="51751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210914"/>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 Two-Line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70583-7308-463C-834B-53E406614819}"/>
              </a:ext>
            </a:extLst>
          </p:cNvPr>
          <p:cNvSpPr>
            <a:spLocks noGrp="1"/>
          </p:cNvSpPr>
          <p:nvPr>
            <p:ph idx="1"/>
          </p:nvPr>
        </p:nvSpPr>
        <p:spPr>
          <a:xfrm>
            <a:off x="621790" y="1219200"/>
            <a:ext cx="10945368" cy="48703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8761907" cy="675079"/>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Tree>
    <p:extLst>
      <p:ext uri="{BB962C8B-B14F-4D97-AF65-F5344CB8AC3E}">
        <p14:creationId xmlns:p14="http://schemas.microsoft.com/office/powerpoint/2010/main" val="1254154527"/>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3 One-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5474210" cy="51751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9E295A1A-D9CE-19A3-1063-602638F14986}"/>
              </a:ext>
            </a:extLst>
          </p:cNvPr>
          <p:cNvSpPr>
            <a:spLocks noGrp="1"/>
          </p:cNvSpPr>
          <p:nvPr>
            <p:ph idx="15" hasCustomPrompt="1"/>
          </p:nvPr>
        </p:nvSpPr>
        <p:spPr>
          <a:xfrm>
            <a:off x="6096000" y="914400"/>
            <a:ext cx="5474210" cy="5175114"/>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Text Placeholder 6">
            <a:extLst>
              <a:ext uri="{FF2B5EF4-FFF2-40B4-BE49-F238E27FC236}">
                <a16:creationId xmlns:a16="http://schemas.microsoft.com/office/drawing/2014/main" id="{0147EBCE-410A-89AC-0F87-7E6B60D16942}"/>
              </a:ext>
            </a:extLst>
          </p:cNvPr>
          <p:cNvSpPr>
            <a:spLocks noGrp="1"/>
          </p:cNvSpPr>
          <p:nvPr>
            <p:ph type="body" sz="quarter" idx="14" hasCustomPrompt="1"/>
          </p:nvPr>
        </p:nvSpPr>
        <p:spPr>
          <a:xfrm>
            <a:off x="621790" y="342900"/>
            <a:ext cx="8779662" cy="382167"/>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Tree>
    <p:extLst>
      <p:ext uri="{BB962C8B-B14F-4D97-AF65-F5344CB8AC3E}">
        <p14:creationId xmlns:p14="http://schemas.microsoft.com/office/powerpoint/2010/main" val="3060080007"/>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Petrobras 1000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CEDA2-EE36-429F-8639-39F591D53A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5488B0B-2398-1AA0-A617-5AFA9D19A49B}"/>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A6BA01E-489B-4C1F-17CA-4A79ABC404D5}"/>
              </a:ext>
            </a:extLst>
          </p:cNvPr>
          <p:cNvCxnSpPr>
            <a:cxnSpLocks/>
          </p:cNvCxnSpPr>
          <p:nvPr userDrawn="1"/>
        </p:nvCxnSpPr>
        <p:spPr>
          <a:xfrm flipV="1">
            <a:off x="12016901"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3D0A6AA4-DD62-D6BF-53FB-B380C6CCB8BA}"/>
              </a:ext>
            </a:extLst>
          </p:cNvPr>
          <p:cNvSpPr>
            <a:spLocks noGrp="1"/>
          </p:cNvSpPr>
          <p:nvPr>
            <p:ph type="body" sz="quarter" idx="10" hasCustomPrompt="1"/>
          </p:nvPr>
        </p:nvSpPr>
        <p:spPr>
          <a:xfrm>
            <a:off x="1179637" y="4596663"/>
            <a:ext cx="10629898" cy="638175"/>
          </a:xfrm>
          <a:prstGeom prst="rect">
            <a:avLst/>
          </a:prstGeom>
        </p:spPr>
        <p:txBody>
          <a:bodyPr/>
          <a:lstStyle>
            <a:lvl1pPr marL="0" indent="0" algn="r">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FF8A5DDA-041A-23A0-46B7-80AE9C547BC2}"/>
              </a:ext>
            </a:extLst>
          </p:cNvPr>
          <p:cNvSpPr>
            <a:spLocks noGrp="1"/>
          </p:cNvSpPr>
          <p:nvPr>
            <p:ph type="body" sz="quarter" idx="11" hasCustomPrompt="1"/>
          </p:nvPr>
        </p:nvSpPr>
        <p:spPr>
          <a:xfrm>
            <a:off x="1179639" y="5327257"/>
            <a:ext cx="10629896" cy="442065"/>
          </a:xfrm>
          <a:prstGeom prst="rect">
            <a:avLst/>
          </a:prstGeom>
        </p:spPr>
        <p:txBody>
          <a:bodyPr/>
          <a:lstStyle>
            <a:lvl1pPr marL="0" indent="0" algn="r">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4A93333F-F139-26E5-B4F9-D1945A565403}"/>
              </a:ext>
            </a:extLst>
          </p:cNvPr>
          <p:cNvSpPr>
            <a:spLocks noGrp="1"/>
          </p:cNvSpPr>
          <p:nvPr>
            <p:ph type="body" sz="quarter" idx="12" hasCustomPrompt="1"/>
          </p:nvPr>
        </p:nvSpPr>
        <p:spPr>
          <a:xfrm>
            <a:off x="1179638" y="5961037"/>
            <a:ext cx="10629896" cy="404044"/>
          </a:xfrm>
          <a:prstGeom prst="rect">
            <a:avLst/>
          </a:prstGeom>
        </p:spPr>
        <p:txBody>
          <a:bodyPr/>
          <a:lstStyle>
            <a:lvl1pPr marL="0" indent="0" algn="r">
              <a:buNone/>
              <a:defRPr sz="1800" b="0">
                <a:solidFill>
                  <a:schemeClr val="bg1"/>
                </a:solidFill>
              </a:defRPr>
            </a:lvl1pPr>
            <a:lvl5pPr>
              <a:defRPr/>
            </a:lvl5pPr>
          </a:lstStyle>
          <a:p>
            <a:pPr lvl="0"/>
            <a:r>
              <a:rPr lang="en-US"/>
              <a:t>Date</a:t>
            </a:r>
          </a:p>
        </p:txBody>
      </p:sp>
      <p:cxnSp>
        <p:nvCxnSpPr>
          <p:cNvPr id="10" name="Straight Connector 9">
            <a:extLst>
              <a:ext uri="{FF2B5EF4-FFF2-40B4-BE49-F238E27FC236}">
                <a16:creationId xmlns:a16="http://schemas.microsoft.com/office/drawing/2014/main" id="{B93CCDE7-193D-380D-1F3C-C6F3C3345D99}"/>
              </a:ext>
            </a:extLst>
          </p:cNvPr>
          <p:cNvCxnSpPr>
            <a:cxnSpLocks/>
          </p:cNvCxnSpPr>
          <p:nvPr userDrawn="1"/>
        </p:nvCxnSpPr>
        <p:spPr>
          <a:xfrm>
            <a:off x="9591675"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F451918-510D-1DD4-84E8-E417384B86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6820" y="159031"/>
            <a:ext cx="2290200" cy="518465"/>
          </a:xfrm>
          <a:prstGeom prst="rect">
            <a:avLst/>
          </a:prstGeom>
        </p:spPr>
      </p:pic>
    </p:spTree>
    <p:extLst>
      <p:ext uri="{BB962C8B-B14F-4D97-AF65-F5344CB8AC3E}">
        <p14:creationId xmlns:p14="http://schemas.microsoft.com/office/powerpoint/2010/main" val="506313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4 Two-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Content Placeholder 2">
            <a:extLst>
              <a:ext uri="{FF2B5EF4-FFF2-40B4-BE49-F238E27FC236}">
                <a16:creationId xmlns:a16="http://schemas.microsoft.com/office/drawing/2014/main" id="{5B0BAAF9-9EA4-B73B-804D-993F9ABCA645}"/>
              </a:ext>
            </a:extLst>
          </p:cNvPr>
          <p:cNvSpPr>
            <a:spLocks noGrp="1"/>
          </p:cNvSpPr>
          <p:nvPr>
            <p:ph idx="1"/>
          </p:nvPr>
        </p:nvSpPr>
        <p:spPr>
          <a:xfrm>
            <a:off x="621790" y="1219200"/>
            <a:ext cx="5474210" cy="48703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286DF032-FC5E-8EBB-E3CB-1A507F902F59}"/>
              </a:ext>
            </a:extLst>
          </p:cNvPr>
          <p:cNvSpPr>
            <a:spLocks noGrp="1"/>
          </p:cNvSpPr>
          <p:nvPr>
            <p:ph idx="15" hasCustomPrompt="1"/>
          </p:nvPr>
        </p:nvSpPr>
        <p:spPr>
          <a:xfrm>
            <a:off x="6096000" y="1219200"/>
            <a:ext cx="5474210" cy="4870313"/>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Text Placeholder 6">
            <a:extLst>
              <a:ext uri="{FF2B5EF4-FFF2-40B4-BE49-F238E27FC236}">
                <a16:creationId xmlns:a16="http://schemas.microsoft.com/office/drawing/2014/main" id="{D12992CB-7526-7CE8-A66C-0DDAB3DA5878}"/>
              </a:ext>
            </a:extLst>
          </p:cNvPr>
          <p:cNvSpPr>
            <a:spLocks noGrp="1"/>
          </p:cNvSpPr>
          <p:nvPr>
            <p:ph type="body" sz="quarter" idx="14" hasCustomPrompt="1"/>
          </p:nvPr>
        </p:nvSpPr>
        <p:spPr>
          <a:xfrm>
            <a:off x="621790" y="342900"/>
            <a:ext cx="8761907" cy="675079"/>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Tree>
    <p:extLst>
      <p:ext uri="{BB962C8B-B14F-4D97-AF65-F5344CB8AC3E}">
        <p14:creationId xmlns:p14="http://schemas.microsoft.com/office/powerpoint/2010/main" val="786231371"/>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03 One-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5474210" cy="51751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9E295A1A-D9CE-19A3-1063-602638F14986}"/>
              </a:ext>
            </a:extLst>
          </p:cNvPr>
          <p:cNvSpPr>
            <a:spLocks noGrp="1"/>
          </p:cNvSpPr>
          <p:nvPr>
            <p:ph idx="15" hasCustomPrompt="1"/>
          </p:nvPr>
        </p:nvSpPr>
        <p:spPr>
          <a:xfrm>
            <a:off x="6096000" y="914399"/>
            <a:ext cx="5474210" cy="2587555"/>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Content Placeholder 2">
            <a:extLst>
              <a:ext uri="{FF2B5EF4-FFF2-40B4-BE49-F238E27FC236}">
                <a16:creationId xmlns:a16="http://schemas.microsoft.com/office/drawing/2014/main" id="{C3FCB648-415C-80C6-D565-D40A5D4C9DD7}"/>
              </a:ext>
            </a:extLst>
          </p:cNvPr>
          <p:cNvSpPr>
            <a:spLocks noGrp="1"/>
          </p:cNvSpPr>
          <p:nvPr>
            <p:ph idx="16" hasCustomPrompt="1"/>
          </p:nvPr>
        </p:nvSpPr>
        <p:spPr>
          <a:xfrm>
            <a:off x="6096000" y="3501956"/>
            <a:ext cx="5474210" cy="2587557"/>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4" name="Text Placeholder 6">
            <a:extLst>
              <a:ext uri="{FF2B5EF4-FFF2-40B4-BE49-F238E27FC236}">
                <a16:creationId xmlns:a16="http://schemas.microsoft.com/office/drawing/2014/main" id="{0FEE9B61-1F4F-FDDD-D03E-F0EEC431CA71}"/>
              </a:ext>
            </a:extLst>
          </p:cNvPr>
          <p:cNvSpPr>
            <a:spLocks noGrp="1"/>
          </p:cNvSpPr>
          <p:nvPr>
            <p:ph type="body" sz="quarter" idx="14" hasCustomPrompt="1"/>
          </p:nvPr>
        </p:nvSpPr>
        <p:spPr>
          <a:xfrm>
            <a:off x="621790" y="342900"/>
            <a:ext cx="8779662" cy="382167"/>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Tree>
    <p:extLst>
      <p:ext uri="{BB962C8B-B14F-4D97-AF65-F5344CB8AC3E}">
        <p14:creationId xmlns:p14="http://schemas.microsoft.com/office/powerpoint/2010/main" val="2159877230"/>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04 Two-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60219" cy="21224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6981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Content Placeholder 2">
            <a:extLst>
              <a:ext uri="{FF2B5EF4-FFF2-40B4-BE49-F238E27FC236}">
                <a16:creationId xmlns:a16="http://schemas.microsoft.com/office/drawing/2014/main" id="{5B0BAAF9-9EA4-B73B-804D-993F9ABCA645}"/>
              </a:ext>
            </a:extLst>
          </p:cNvPr>
          <p:cNvSpPr>
            <a:spLocks noGrp="1"/>
          </p:cNvSpPr>
          <p:nvPr>
            <p:ph idx="1"/>
          </p:nvPr>
        </p:nvSpPr>
        <p:spPr>
          <a:xfrm>
            <a:off x="621790" y="1219200"/>
            <a:ext cx="5474210" cy="4870314"/>
          </a:xfrm>
          <a:prstGeom prst="rect">
            <a:avLst/>
          </a:prstGeom>
        </p:spPr>
        <p:txBody>
          <a:bodyPr/>
          <a:lstStyle>
            <a:lvl2pPr marL="400050" indent="-171450">
              <a:defRPr/>
            </a:lvl2pPr>
            <a:lvl3pPr marL="571500" indent="-171450">
              <a:defRPr/>
            </a:lvl3pPr>
            <a:lvl4pPr marL="742950" indent="-171450">
              <a:defRPr/>
            </a:lvl4pPr>
            <a:lvl5pPr marL="9144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286DF032-FC5E-8EBB-E3CB-1A507F902F59}"/>
              </a:ext>
            </a:extLst>
          </p:cNvPr>
          <p:cNvSpPr>
            <a:spLocks noGrp="1"/>
          </p:cNvSpPr>
          <p:nvPr>
            <p:ph idx="15" hasCustomPrompt="1"/>
          </p:nvPr>
        </p:nvSpPr>
        <p:spPr>
          <a:xfrm>
            <a:off x="6096000" y="1219200"/>
            <a:ext cx="5474210" cy="2430073"/>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Content Placeholder 2">
            <a:extLst>
              <a:ext uri="{FF2B5EF4-FFF2-40B4-BE49-F238E27FC236}">
                <a16:creationId xmlns:a16="http://schemas.microsoft.com/office/drawing/2014/main" id="{0753DA7F-9643-401B-AD79-BE5E7754EDB3}"/>
              </a:ext>
            </a:extLst>
          </p:cNvPr>
          <p:cNvSpPr>
            <a:spLocks noGrp="1"/>
          </p:cNvSpPr>
          <p:nvPr>
            <p:ph idx="16" hasCustomPrompt="1"/>
          </p:nvPr>
        </p:nvSpPr>
        <p:spPr>
          <a:xfrm>
            <a:off x="6108190" y="3649274"/>
            <a:ext cx="5474210" cy="2440240"/>
          </a:xfrm>
          <a:prstGeom prst="rect">
            <a:avLst/>
          </a:prstGeom>
        </p:spPr>
        <p:txBody>
          <a:bodyPr anchor="ctr"/>
          <a:lstStyle>
            <a:lvl1pPr marL="0" indent="0" algn="ctr">
              <a:buNone/>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9" name="Text Placeholder 6">
            <a:extLst>
              <a:ext uri="{FF2B5EF4-FFF2-40B4-BE49-F238E27FC236}">
                <a16:creationId xmlns:a16="http://schemas.microsoft.com/office/drawing/2014/main" id="{20C0232A-48E3-2615-7C32-7C0A849CC8CF}"/>
              </a:ext>
            </a:extLst>
          </p:cNvPr>
          <p:cNvSpPr>
            <a:spLocks noGrp="1"/>
          </p:cNvSpPr>
          <p:nvPr>
            <p:ph type="body" sz="quarter" idx="14" hasCustomPrompt="1"/>
          </p:nvPr>
        </p:nvSpPr>
        <p:spPr>
          <a:xfrm>
            <a:off x="621790" y="342900"/>
            <a:ext cx="8761907" cy="675079"/>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Tree>
    <p:extLst>
      <p:ext uri="{BB962C8B-B14F-4D97-AF65-F5344CB8AC3E}">
        <p14:creationId xmlns:p14="http://schemas.microsoft.com/office/powerpoint/2010/main" val="650911530"/>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03 One-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Text Placeholder 6">
            <a:extLst>
              <a:ext uri="{FF2B5EF4-FFF2-40B4-BE49-F238E27FC236}">
                <a16:creationId xmlns:a16="http://schemas.microsoft.com/office/drawing/2014/main" id="{0D3518B4-70E5-CD37-1959-20A4546E096B}"/>
              </a:ext>
            </a:extLst>
          </p:cNvPr>
          <p:cNvSpPr>
            <a:spLocks noGrp="1"/>
          </p:cNvSpPr>
          <p:nvPr>
            <p:ph type="body" sz="quarter" idx="14" hasCustomPrompt="1"/>
          </p:nvPr>
        </p:nvSpPr>
        <p:spPr>
          <a:xfrm>
            <a:off x="621790" y="342900"/>
            <a:ext cx="8779662" cy="382167"/>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Tree>
    <p:extLst>
      <p:ext uri="{BB962C8B-B14F-4D97-AF65-F5344CB8AC3E}">
        <p14:creationId xmlns:p14="http://schemas.microsoft.com/office/powerpoint/2010/main" val="2974814802"/>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04 Two-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600" y="6549957"/>
            <a:ext cx="10259108" cy="21224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flipH="1">
            <a:off x="10868708" y="6541707"/>
            <a:ext cx="713692"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Text Placeholder 6">
            <a:extLst>
              <a:ext uri="{FF2B5EF4-FFF2-40B4-BE49-F238E27FC236}">
                <a16:creationId xmlns:a16="http://schemas.microsoft.com/office/drawing/2014/main" id="{D9A28CB9-7BB4-1162-C322-3052841CEA34}"/>
              </a:ext>
            </a:extLst>
          </p:cNvPr>
          <p:cNvSpPr>
            <a:spLocks noGrp="1"/>
          </p:cNvSpPr>
          <p:nvPr>
            <p:ph type="body" sz="quarter" idx="14" hasCustomPrompt="1"/>
          </p:nvPr>
        </p:nvSpPr>
        <p:spPr>
          <a:xfrm>
            <a:off x="621790" y="342900"/>
            <a:ext cx="8761907" cy="675079"/>
          </a:xfrm>
          <a:prstGeom prst="rect">
            <a:avLst/>
          </a:prstGeom>
        </p:spPr>
        <p:txBody>
          <a:bodyPr lIns="0" tIns="0"/>
          <a:lstStyle>
            <a:lvl1pPr marL="0" indent="0">
              <a:lnSpc>
                <a:spcPts val="2800"/>
              </a:lnSpc>
              <a:spcBef>
                <a:spcPts val="0"/>
              </a:spcBef>
              <a:buNone/>
              <a:defRPr sz="2800" b="1" cap="all" baseline="0"/>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Tree>
    <p:extLst>
      <p:ext uri="{BB962C8B-B14F-4D97-AF65-F5344CB8AC3E}">
        <p14:creationId xmlns:p14="http://schemas.microsoft.com/office/powerpoint/2010/main" val="2021669756"/>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1 One-Line Titl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382167"/>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10945368" cy="51751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DB24EA57-EDE3-313D-054B-9D4C47B68CA5}"/>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3" name="Slide Number Placeholder 5">
            <a:extLst>
              <a:ext uri="{FF2B5EF4-FFF2-40B4-BE49-F238E27FC236}">
                <a16:creationId xmlns:a16="http://schemas.microsoft.com/office/drawing/2014/main" id="{377FC00F-34F5-319C-C825-14F043468F82}"/>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4" name="Text Placeholder 7">
            <a:extLst>
              <a:ext uri="{FF2B5EF4-FFF2-40B4-BE49-F238E27FC236}">
                <a16:creationId xmlns:a16="http://schemas.microsoft.com/office/drawing/2014/main" id="{87C9ADEE-11C6-04A9-A455-2FCB4902B970}"/>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2075223240"/>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2 Two-Line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70583-7308-463C-834B-53E406614819}"/>
              </a:ext>
            </a:extLst>
          </p:cNvPr>
          <p:cNvSpPr>
            <a:spLocks noGrp="1"/>
          </p:cNvSpPr>
          <p:nvPr>
            <p:ph idx="1"/>
          </p:nvPr>
        </p:nvSpPr>
        <p:spPr>
          <a:xfrm>
            <a:off x="621790" y="1219200"/>
            <a:ext cx="10945368" cy="48703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675079"/>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Footer Placeholder 4">
            <a:extLst>
              <a:ext uri="{FF2B5EF4-FFF2-40B4-BE49-F238E27FC236}">
                <a16:creationId xmlns:a16="http://schemas.microsoft.com/office/drawing/2014/main" id="{8E3F03FD-6695-007E-1271-452BCC28CC83}"/>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4" name="Slide Number Placeholder 5">
            <a:extLst>
              <a:ext uri="{FF2B5EF4-FFF2-40B4-BE49-F238E27FC236}">
                <a16:creationId xmlns:a16="http://schemas.microsoft.com/office/drawing/2014/main" id="{89AD06C7-96FB-176B-A817-3C46370E7A0D}"/>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9" name="Text Placeholder 7">
            <a:extLst>
              <a:ext uri="{FF2B5EF4-FFF2-40B4-BE49-F238E27FC236}">
                <a16:creationId xmlns:a16="http://schemas.microsoft.com/office/drawing/2014/main" id="{C5738A53-9E51-F229-1706-592293E00A49}"/>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2844677601"/>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3 One-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382167"/>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5474210" cy="51751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9E295A1A-D9CE-19A3-1063-602638F14986}"/>
              </a:ext>
            </a:extLst>
          </p:cNvPr>
          <p:cNvSpPr>
            <a:spLocks noGrp="1"/>
          </p:cNvSpPr>
          <p:nvPr>
            <p:ph idx="15" hasCustomPrompt="1"/>
          </p:nvPr>
        </p:nvSpPr>
        <p:spPr>
          <a:xfrm>
            <a:off x="6096000" y="914400"/>
            <a:ext cx="5474210" cy="5175114"/>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Footer Placeholder 4">
            <a:extLst>
              <a:ext uri="{FF2B5EF4-FFF2-40B4-BE49-F238E27FC236}">
                <a16:creationId xmlns:a16="http://schemas.microsoft.com/office/drawing/2014/main" id="{2B9265A0-54B0-B166-873C-57E4F2BDC432}"/>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4" name="Slide Number Placeholder 5">
            <a:extLst>
              <a:ext uri="{FF2B5EF4-FFF2-40B4-BE49-F238E27FC236}">
                <a16:creationId xmlns:a16="http://schemas.microsoft.com/office/drawing/2014/main" id="{D1BD71FB-EA28-7127-926D-E35088B02F27}"/>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9" name="Text Placeholder 7">
            <a:extLst>
              <a:ext uri="{FF2B5EF4-FFF2-40B4-BE49-F238E27FC236}">
                <a16:creationId xmlns:a16="http://schemas.microsoft.com/office/drawing/2014/main" id="{0E2A7523-786F-9EA8-E619-5181D7FF391A}"/>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2553418538"/>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4 Two-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675079"/>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Content Placeholder 2">
            <a:extLst>
              <a:ext uri="{FF2B5EF4-FFF2-40B4-BE49-F238E27FC236}">
                <a16:creationId xmlns:a16="http://schemas.microsoft.com/office/drawing/2014/main" id="{5B0BAAF9-9EA4-B73B-804D-993F9ABCA645}"/>
              </a:ext>
            </a:extLst>
          </p:cNvPr>
          <p:cNvSpPr>
            <a:spLocks noGrp="1"/>
          </p:cNvSpPr>
          <p:nvPr>
            <p:ph idx="1"/>
          </p:nvPr>
        </p:nvSpPr>
        <p:spPr>
          <a:xfrm>
            <a:off x="621790" y="1219200"/>
            <a:ext cx="5474210" cy="48703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286DF032-FC5E-8EBB-E3CB-1A507F902F59}"/>
              </a:ext>
            </a:extLst>
          </p:cNvPr>
          <p:cNvSpPr>
            <a:spLocks noGrp="1"/>
          </p:cNvSpPr>
          <p:nvPr>
            <p:ph idx="15" hasCustomPrompt="1"/>
          </p:nvPr>
        </p:nvSpPr>
        <p:spPr>
          <a:xfrm>
            <a:off x="6096000" y="1219200"/>
            <a:ext cx="5474210" cy="4870313"/>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Footer Placeholder 4">
            <a:extLst>
              <a:ext uri="{FF2B5EF4-FFF2-40B4-BE49-F238E27FC236}">
                <a16:creationId xmlns:a16="http://schemas.microsoft.com/office/drawing/2014/main" id="{09DF369C-4236-CE80-D1BF-D0ACCF15B252}"/>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2D6F5F14-F383-0B50-93ED-06B7DEDBD1A3}"/>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10" name="Text Placeholder 7">
            <a:extLst>
              <a:ext uri="{FF2B5EF4-FFF2-40B4-BE49-F238E27FC236}">
                <a16:creationId xmlns:a16="http://schemas.microsoft.com/office/drawing/2014/main" id="{57FB62FB-DF38-7485-6BD0-BB97120E41DF}"/>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716149949"/>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03 One-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382167"/>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5474210" cy="51751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9E295A1A-D9CE-19A3-1063-602638F14986}"/>
              </a:ext>
            </a:extLst>
          </p:cNvPr>
          <p:cNvSpPr>
            <a:spLocks noGrp="1"/>
          </p:cNvSpPr>
          <p:nvPr>
            <p:ph idx="15" hasCustomPrompt="1"/>
          </p:nvPr>
        </p:nvSpPr>
        <p:spPr>
          <a:xfrm>
            <a:off x="6096000" y="914399"/>
            <a:ext cx="5474210" cy="2587555"/>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Content Placeholder 2">
            <a:extLst>
              <a:ext uri="{FF2B5EF4-FFF2-40B4-BE49-F238E27FC236}">
                <a16:creationId xmlns:a16="http://schemas.microsoft.com/office/drawing/2014/main" id="{C3FCB648-415C-80C6-D565-D40A5D4C9DD7}"/>
              </a:ext>
            </a:extLst>
          </p:cNvPr>
          <p:cNvSpPr>
            <a:spLocks noGrp="1"/>
          </p:cNvSpPr>
          <p:nvPr>
            <p:ph idx="16" hasCustomPrompt="1"/>
          </p:nvPr>
        </p:nvSpPr>
        <p:spPr>
          <a:xfrm>
            <a:off x="6096000" y="3501956"/>
            <a:ext cx="5474210" cy="2587557"/>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4" name="Footer Placeholder 4">
            <a:extLst>
              <a:ext uri="{FF2B5EF4-FFF2-40B4-BE49-F238E27FC236}">
                <a16:creationId xmlns:a16="http://schemas.microsoft.com/office/drawing/2014/main" id="{7275CAA4-2300-C392-93C7-421E790B24FB}"/>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C2634F55-F2D5-337F-A672-C666BB171247}"/>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10" name="Text Placeholder 7">
            <a:extLst>
              <a:ext uri="{FF2B5EF4-FFF2-40B4-BE49-F238E27FC236}">
                <a16:creationId xmlns:a16="http://schemas.microsoft.com/office/drawing/2014/main" id="{D87086ED-C023-7100-46FF-E19200B4E0E1}"/>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2404489561"/>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Deepwater Proteus">
    <p:spTree>
      <p:nvGrpSpPr>
        <p:cNvPr id="1" name=""/>
        <p:cNvGrpSpPr/>
        <p:nvPr/>
      </p:nvGrpSpPr>
      <p:grpSpPr>
        <a:xfrm>
          <a:off x="0" y="0"/>
          <a:ext cx="0" cy="0"/>
          <a:chOff x="0" y="0"/>
          <a:chExt cx="0" cy="0"/>
        </a:xfrm>
      </p:grpSpPr>
      <p:pic>
        <p:nvPicPr>
          <p:cNvPr id="5" name="Picture 4" descr="A picture containing text, boat, water, ship&#10;&#10;Description automatically generated">
            <a:extLst>
              <a:ext uri="{FF2B5EF4-FFF2-40B4-BE49-F238E27FC236}">
                <a16:creationId xmlns:a16="http://schemas.microsoft.com/office/drawing/2014/main" id="{93F21CD0-6ACC-DD60-715E-3B8A315463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23CDCF4-E0B6-2AA7-6D63-7F168B772532}"/>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9D6BC85-FB12-1E14-9729-3F94AE26E30E}"/>
              </a:ext>
            </a:extLst>
          </p:cNvPr>
          <p:cNvCxnSpPr>
            <a:cxnSpLocks/>
          </p:cNvCxnSpPr>
          <p:nvPr userDrawn="1"/>
        </p:nvCxnSpPr>
        <p:spPr>
          <a:xfrm flipV="1">
            <a:off x="12010417" y="3987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2" name="Text Placeholder 7">
            <a:extLst>
              <a:ext uri="{FF2B5EF4-FFF2-40B4-BE49-F238E27FC236}">
                <a16:creationId xmlns:a16="http://schemas.microsoft.com/office/drawing/2014/main" id="{ED33A551-6298-F94D-785C-8394F9FCFD86}"/>
              </a:ext>
            </a:extLst>
          </p:cNvPr>
          <p:cNvSpPr>
            <a:spLocks noGrp="1"/>
          </p:cNvSpPr>
          <p:nvPr>
            <p:ph type="body" sz="quarter" idx="10" hasCustomPrompt="1"/>
          </p:nvPr>
        </p:nvSpPr>
        <p:spPr>
          <a:xfrm>
            <a:off x="1179637" y="443764"/>
            <a:ext cx="10629900" cy="638175"/>
          </a:xfrm>
          <a:prstGeom prst="rect">
            <a:avLst/>
          </a:prstGeom>
        </p:spPr>
        <p:txBody>
          <a:bodyPr/>
          <a:lstStyle>
            <a:lvl1pPr marL="0" indent="0" algn="r">
              <a:buNone/>
              <a:defRPr sz="3600" b="1">
                <a:solidFill>
                  <a:schemeClr val="bg1"/>
                </a:solidFill>
              </a:defRPr>
            </a:lvl1pPr>
            <a:lvl5pPr>
              <a:defRPr/>
            </a:lvl5pPr>
          </a:lstStyle>
          <a:p>
            <a:pPr lvl="0"/>
            <a:r>
              <a:rPr lang="en-US"/>
              <a:t>TITLE</a:t>
            </a:r>
          </a:p>
        </p:txBody>
      </p:sp>
      <p:sp>
        <p:nvSpPr>
          <p:cNvPr id="3" name="Text Placeholder 7">
            <a:extLst>
              <a:ext uri="{FF2B5EF4-FFF2-40B4-BE49-F238E27FC236}">
                <a16:creationId xmlns:a16="http://schemas.microsoft.com/office/drawing/2014/main" id="{129BB30C-47C7-984F-60C1-B9DA664A0D86}"/>
              </a:ext>
            </a:extLst>
          </p:cNvPr>
          <p:cNvSpPr>
            <a:spLocks noGrp="1"/>
          </p:cNvSpPr>
          <p:nvPr>
            <p:ph type="body" sz="quarter" idx="11" hasCustomPrompt="1"/>
          </p:nvPr>
        </p:nvSpPr>
        <p:spPr>
          <a:xfrm>
            <a:off x="1179638" y="1174358"/>
            <a:ext cx="10629899" cy="442065"/>
          </a:xfrm>
          <a:prstGeom prst="rect">
            <a:avLst/>
          </a:prstGeom>
        </p:spPr>
        <p:txBody>
          <a:bodyPr/>
          <a:lstStyle>
            <a:lvl1pPr marL="0" indent="0" algn="r">
              <a:buNone/>
              <a:defRPr sz="2400" b="1">
                <a:solidFill>
                  <a:schemeClr val="bg1"/>
                </a:solidFill>
              </a:defRPr>
            </a:lvl1pPr>
            <a:lvl5pPr>
              <a:defRPr/>
            </a:lvl5pPr>
          </a:lstStyle>
          <a:p>
            <a:pPr lvl="0"/>
            <a:r>
              <a:rPr lang="en-US"/>
              <a:t>Subtitle</a:t>
            </a:r>
          </a:p>
        </p:txBody>
      </p:sp>
      <p:sp>
        <p:nvSpPr>
          <p:cNvPr id="4" name="Text Placeholder 7">
            <a:extLst>
              <a:ext uri="{FF2B5EF4-FFF2-40B4-BE49-F238E27FC236}">
                <a16:creationId xmlns:a16="http://schemas.microsoft.com/office/drawing/2014/main" id="{029E3DF7-F231-9D6C-9A15-8E3FD76B34CA}"/>
              </a:ext>
            </a:extLst>
          </p:cNvPr>
          <p:cNvSpPr>
            <a:spLocks noGrp="1"/>
          </p:cNvSpPr>
          <p:nvPr>
            <p:ph type="body" sz="quarter" idx="12" hasCustomPrompt="1"/>
          </p:nvPr>
        </p:nvSpPr>
        <p:spPr>
          <a:xfrm>
            <a:off x="1179637" y="1808138"/>
            <a:ext cx="10629899" cy="404044"/>
          </a:xfrm>
          <a:prstGeom prst="rect">
            <a:avLst/>
          </a:prstGeom>
        </p:spPr>
        <p:txBody>
          <a:bodyPr/>
          <a:lstStyle>
            <a:lvl1pPr marL="0" indent="0" algn="r">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DF6C6A6D-E3F2-69C1-946A-6A17E92EA904}"/>
              </a:ext>
            </a:extLst>
          </p:cNvPr>
          <p:cNvCxnSpPr>
            <a:cxnSpLocks/>
          </p:cNvCxnSpPr>
          <p:nvPr userDrawn="1"/>
        </p:nvCxnSpPr>
        <p:spPr>
          <a:xfrm>
            <a:off x="9591675" y="6756468"/>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49136886-87A9-0E25-6BA4-BA93C117F8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07433" y="6200012"/>
            <a:ext cx="2290200" cy="518465"/>
          </a:xfrm>
          <a:prstGeom prst="rect">
            <a:avLst/>
          </a:prstGeom>
        </p:spPr>
      </p:pic>
    </p:spTree>
    <p:extLst>
      <p:ext uri="{BB962C8B-B14F-4D97-AF65-F5344CB8AC3E}">
        <p14:creationId xmlns:p14="http://schemas.microsoft.com/office/powerpoint/2010/main" val="836129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04 Two-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675079"/>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Content Placeholder 2">
            <a:extLst>
              <a:ext uri="{FF2B5EF4-FFF2-40B4-BE49-F238E27FC236}">
                <a16:creationId xmlns:a16="http://schemas.microsoft.com/office/drawing/2014/main" id="{5B0BAAF9-9EA4-B73B-804D-993F9ABCA645}"/>
              </a:ext>
            </a:extLst>
          </p:cNvPr>
          <p:cNvSpPr>
            <a:spLocks noGrp="1"/>
          </p:cNvSpPr>
          <p:nvPr>
            <p:ph idx="1"/>
          </p:nvPr>
        </p:nvSpPr>
        <p:spPr>
          <a:xfrm>
            <a:off x="621790" y="1219200"/>
            <a:ext cx="5474210" cy="48703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286DF032-FC5E-8EBB-E3CB-1A507F902F59}"/>
              </a:ext>
            </a:extLst>
          </p:cNvPr>
          <p:cNvSpPr>
            <a:spLocks noGrp="1"/>
          </p:cNvSpPr>
          <p:nvPr>
            <p:ph idx="15" hasCustomPrompt="1"/>
          </p:nvPr>
        </p:nvSpPr>
        <p:spPr>
          <a:xfrm>
            <a:off x="6096000" y="1219200"/>
            <a:ext cx="5474210" cy="2430073"/>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Content Placeholder 2">
            <a:extLst>
              <a:ext uri="{FF2B5EF4-FFF2-40B4-BE49-F238E27FC236}">
                <a16:creationId xmlns:a16="http://schemas.microsoft.com/office/drawing/2014/main" id="{0753DA7F-9643-401B-AD79-BE5E7754EDB3}"/>
              </a:ext>
            </a:extLst>
          </p:cNvPr>
          <p:cNvSpPr>
            <a:spLocks noGrp="1"/>
          </p:cNvSpPr>
          <p:nvPr>
            <p:ph idx="16" hasCustomPrompt="1"/>
          </p:nvPr>
        </p:nvSpPr>
        <p:spPr>
          <a:xfrm>
            <a:off x="6108190" y="3649274"/>
            <a:ext cx="5474210" cy="2440240"/>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9" name="Footer Placeholder 4">
            <a:extLst>
              <a:ext uri="{FF2B5EF4-FFF2-40B4-BE49-F238E27FC236}">
                <a16:creationId xmlns:a16="http://schemas.microsoft.com/office/drawing/2014/main" id="{2AE5BB92-C1A6-830E-C8C4-A0C8017C0089}"/>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CE52B113-43E2-231B-0B18-8034DA2C63B9}"/>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11" name="Text Placeholder 7">
            <a:extLst>
              <a:ext uri="{FF2B5EF4-FFF2-40B4-BE49-F238E27FC236}">
                <a16:creationId xmlns:a16="http://schemas.microsoft.com/office/drawing/2014/main" id="{A758943A-07F3-9A86-318E-4558F5EAAE4F}"/>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3854394764"/>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03 One-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382167"/>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Footer Placeholder 4">
            <a:extLst>
              <a:ext uri="{FF2B5EF4-FFF2-40B4-BE49-F238E27FC236}">
                <a16:creationId xmlns:a16="http://schemas.microsoft.com/office/drawing/2014/main" id="{C0BF1F30-B41D-3BA8-9DB2-CA51AF6BF093}"/>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3" name="Slide Number Placeholder 5">
            <a:extLst>
              <a:ext uri="{FF2B5EF4-FFF2-40B4-BE49-F238E27FC236}">
                <a16:creationId xmlns:a16="http://schemas.microsoft.com/office/drawing/2014/main" id="{C2DDCFF4-35BA-CA7B-411C-28A3A831C7BB}"/>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4" name="Text Placeholder 7">
            <a:extLst>
              <a:ext uri="{FF2B5EF4-FFF2-40B4-BE49-F238E27FC236}">
                <a16:creationId xmlns:a16="http://schemas.microsoft.com/office/drawing/2014/main" id="{CEB70CF9-21A8-72CD-68D2-DEADF3EBA435}"/>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1229424258"/>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04 Two-Line Title 2-Column 2-Box">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7" name="Text Placeholder 6">
            <a:extLst>
              <a:ext uri="{FF2B5EF4-FFF2-40B4-BE49-F238E27FC236}">
                <a16:creationId xmlns:a16="http://schemas.microsoft.com/office/drawing/2014/main" id="{0F4169F2-153C-179F-5749-E4AB80596A60}"/>
              </a:ext>
            </a:extLst>
          </p:cNvPr>
          <p:cNvSpPr>
            <a:spLocks noGrp="1"/>
          </p:cNvSpPr>
          <p:nvPr>
            <p:ph type="body" sz="quarter" idx="14" hasCustomPrompt="1"/>
          </p:nvPr>
        </p:nvSpPr>
        <p:spPr>
          <a:xfrm>
            <a:off x="621790" y="342900"/>
            <a:ext cx="10960610" cy="675079"/>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Footer Placeholder 4">
            <a:extLst>
              <a:ext uri="{FF2B5EF4-FFF2-40B4-BE49-F238E27FC236}">
                <a16:creationId xmlns:a16="http://schemas.microsoft.com/office/drawing/2014/main" id="{FD0C2D53-98DC-8DAF-8815-B035EC829AE6}"/>
              </a:ext>
            </a:extLst>
          </p:cNvPr>
          <p:cNvSpPr>
            <a:spLocks noGrp="1"/>
          </p:cNvSpPr>
          <p:nvPr>
            <p:ph type="ftr" sz="quarter" idx="11"/>
          </p:nvPr>
        </p:nvSpPr>
        <p:spPr>
          <a:xfrm>
            <a:off x="609600" y="6549957"/>
            <a:ext cx="7682144" cy="185639"/>
          </a:xfrm>
          <a:prstGeom prst="rect">
            <a:avLst/>
          </a:prstGeom>
        </p:spPr>
        <p:txBody>
          <a:bodyPr/>
          <a:lstStyle/>
          <a:p>
            <a:endParaRPr lang="en-US"/>
          </a:p>
        </p:txBody>
      </p:sp>
      <p:sp>
        <p:nvSpPr>
          <p:cNvPr id="3" name="Slide Number Placeholder 5">
            <a:extLst>
              <a:ext uri="{FF2B5EF4-FFF2-40B4-BE49-F238E27FC236}">
                <a16:creationId xmlns:a16="http://schemas.microsoft.com/office/drawing/2014/main" id="{A524A40E-405F-733B-7198-65A01F7E8A17}"/>
              </a:ext>
            </a:extLst>
          </p:cNvPr>
          <p:cNvSpPr>
            <a:spLocks noGrp="1"/>
          </p:cNvSpPr>
          <p:nvPr>
            <p:ph type="sldNum" sz="quarter" idx="12"/>
          </p:nvPr>
        </p:nvSpPr>
        <p:spPr>
          <a:xfrm>
            <a:off x="8479120" y="6541707"/>
            <a:ext cx="700391" cy="193889"/>
          </a:xfrm>
          <a:prstGeom prst="rect">
            <a:avLst/>
          </a:prstGeom>
        </p:spPr>
        <p:txBody>
          <a:bodyPr/>
          <a:lstStyle/>
          <a:p>
            <a:fld id="{C6395366-B36D-4311-BE00-93167EEE3493}" type="slidenum">
              <a:rPr lang="en-US" smtClean="0"/>
              <a:t>‹#›</a:t>
            </a:fld>
            <a:endParaRPr lang="en-US"/>
          </a:p>
        </p:txBody>
      </p:sp>
      <p:sp>
        <p:nvSpPr>
          <p:cNvPr id="4" name="Text Placeholder 7">
            <a:extLst>
              <a:ext uri="{FF2B5EF4-FFF2-40B4-BE49-F238E27FC236}">
                <a16:creationId xmlns:a16="http://schemas.microsoft.com/office/drawing/2014/main" id="{88E8A409-CA9E-7A1C-2D84-E9E67CAFBEFF}"/>
              </a:ext>
            </a:extLst>
          </p:cNvPr>
          <p:cNvSpPr>
            <a:spLocks noGrp="1"/>
          </p:cNvSpPr>
          <p:nvPr>
            <p:ph type="body" sz="quarter" idx="13"/>
          </p:nvPr>
        </p:nvSpPr>
        <p:spPr>
          <a:xfrm>
            <a:off x="609600" y="6302827"/>
            <a:ext cx="8569911" cy="1856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Tree>
    <p:extLst>
      <p:ext uri="{BB962C8B-B14F-4D97-AF65-F5344CB8AC3E}">
        <p14:creationId xmlns:p14="http://schemas.microsoft.com/office/powerpoint/2010/main" val="2973366501"/>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1 One-Line 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10945368" cy="51751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6">
            <a:extLst>
              <a:ext uri="{FF2B5EF4-FFF2-40B4-BE49-F238E27FC236}">
                <a16:creationId xmlns:a16="http://schemas.microsoft.com/office/drawing/2014/main" id="{B5904725-959E-6ECF-95D0-3C9BE8576999}"/>
              </a:ext>
            </a:extLst>
          </p:cNvPr>
          <p:cNvSpPr>
            <a:spLocks noGrp="1"/>
          </p:cNvSpPr>
          <p:nvPr>
            <p:ph type="body" sz="quarter" idx="14" hasCustomPrompt="1"/>
          </p:nvPr>
        </p:nvSpPr>
        <p:spPr>
          <a:xfrm>
            <a:off x="621790" y="342900"/>
            <a:ext cx="8779662" cy="382167"/>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Tree>
    <p:extLst>
      <p:ext uri="{BB962C8B-B14F-4D97-AF65-F5344CB8AC3E}">
        <p14:creationId xmlns:p14="http://schemas.microsoft.com/office/powerpoint/2010/main" val="536450711"/>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2 Two-Line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70583-7308-463C-834B-53E406614819}"/>
              </a:ext>
            </a:extLst>
          </p:cNvPr>
          <p:cNvSpPr>
            <a:spLocks noGrp="1"/>
          </p:cNvSpPr>
          <p:nvPr>
            <p:ph idx="1"/>
          </p:nvPr>
        </p:nvSpPr>
        <p:spPr>
          <a:xfrm>
            <a:off x="621790" y="1219200"/>
            <a:ext cx="10945368" cy="48703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Text Placeholder 6">
            <a:extLst>
              <a:ext uri="{FF2B5EF4-FFF2-40B4-BE49-F238E27FC236}">
                <a16:creationId xmlns:a16="http://schemas.microsoft.com/office/drawing/2014/main" id="{CCC6B0F9-F2CB-2E38-C4E5-57F3C911600A}"/>
              </a:ext>
            </a:extLst>
          </p:cNvPr>
          <p:cNvSpPr>
            <a:spLocks noGrp="1"/>
          </p:cNvSpPr>
          <p:nvPr>
            <p:ph type="body" sz="quarter" idx="14" hasCustomPrompt="1"/>
          </p:nvPr>
        </p:nvSpPr>
        <p:spPr>
          <a:xfrm>
            <a:off x="621790" y="342900"/>
            <a:ext cx="8779662" cy="675079"/>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Tree>
    <p:extLst>
      <p:ext uri="{BB962C8B-B14F-4D97-AF65-F5344CB8AC3E}">
        <p14:creationId xmlns:p14="http://schemas.microsoft.com/office/powerpoint/2010/main" val="4082835141"/>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3 One-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5474210" cy="51751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9E295A1A-D9CE-19A3-1063-602638F14986}"/>
              </a:ext>
            </a:extLst>
          </p:cNvPr>
          <p:cNvSpPr>
            <a:spLocks noGrp="1"/>
          </p:cNvSpPr>
          <p:nvPr>
            <p:ph idx="15" hasCustomPrompt="1"/>
          </p:nvPr>
        </p:nvSpPr>
        <p:spPr>
          <a:xfrm>
            <a:off x="6096000" y="914400"/>
            <a:ext cx="5474210" cy="5175114"/>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4" name="Text Placeholder 6">
            <a:extLst>
              <a:ext uri="{FF2B5EF4-FFF2-40B4-BE49-F238E27FC236}">
                <a16:creationId xmlns:a16="http://schemas.microsoft.com/office/drawing/2014/main" id="{FA59FA69-3C35-2577-EF5A-CD53226496E5}"/>
              </a:ext>
            </a:extLst>
          </p:cNvPr>
          <p:cNvSpPr>
            <a:spLocks noGrp="1"/>
          </p:cNvSpPr>
          <p:nvPr>
            <p:ph type="body" sz="quarter" idx="14" hasCustomPrompt="1"/>
          </p:nvPr>
        </p:nvSpPr>
        <p:spPr>
          <a:xfrm>
            <a:off x="621790" y="342900"/>
            <a:ext cx="8779662" cy="382167"/>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Tree>
    <p:extLst>
      <p:ext uri="{BB962C8B-B14F-4D97-AF65-F5344CB8AC3E}">
        <p14:creationId xmlns:p14="http://schemas.microsoft.com/office/powerpoint/2010/main" val="2658406303"/>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4 Two-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Content Placeholder 2">
            <a:extLst>
              <a:ext uri="{FF2B5EF4-FFF2-40B4-BE49-F238E27FC236}">
                <a16:creationId xmlns:a16="http://schemas.microsoft.com/office/drawing/2014/main" id="{5B0BAAF9-9EA4-B73B-804D-993F9ABCA645}"/>
              </a:ext>
            </a:extLst>
          </p:cNvPr>
          <p:cNvSpPr>
            <a:spLocks noGrp="1"/>
          </p:cNvSpPr>
          <p:nvPr>
            <p:ph idx="1"/>
          </p:nvPr>
        </p:nvSpPr>
        <p:spPr>
          <a:xfrm>
            <a:off x="621790" y="1219200"/>
            <a:ext cx="5474210" cy="48703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286DF032-FC5E-8EBB-E3CB-1A507F902F59}"/>
              </a:ext>
            </a:extLst>
          </p:cNvPr>
          <p:cNvSpPr>
            <a:spLocks noGrp="1"/>
          </p:cNvSpPr>
          <p:nvPr>
            <p:ph idx="15" hasCustomPrompt="1"/>
          </p:nvPr>
        </p:nvSpPr>
        <p:spPr>
          <a:xfrm>
            <a:off x="6096000" y="1219200"/>
            <a:ext cx="5474210" cy="4870313"/>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7" name="Text Placeholder 6">
            <a:extLst>
              <a:ext uri="{FF2B5EF4-FFF2-40B4-BE49-F238E27FC236}">
                <a16:creationId xmlns:a16="http://schemas.microsoft.com/office/drawing/2014/main" id="{4A95464B-D865-482A-DC81-6A685B27F78E}"/>
              </a:ext>
            </a:extLst>
          </p:cNvPr>
          <p:cNvSpPr>
            <a:spLocks noGrp="1"/>
          </p:cNvSpPr>
          <p:nvPr>
            <p:ph type="body" sz="quarter" idx="14" hasCustomPrompt="1"/>
          </p:nvPr>
        </p:nvSpPr>
        <p:spPr>
          <a:xfrm>
            <a:off x="621790" y="342900"/>
            <a:ext cx="8779662" cy="675079"/>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Tree>
    <p:extLst>
      <p:ext uri="{BB962C8B-B14F-4D97-AF65-F5344CB8AC3E}">
        <p14:creationId xmlns:p14="http://schemas.microsoft.com/office/powerpoint/2010/main" val="2111273671"/>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03 One-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18" name="Content Placeholder 2">
            <a:extLst>
              <a:ext uri="{FF2B5EF4-FFF2-40B4-BE49-F238E27FC236}">
                <a16:creationId xmlns:a16="http://schemas.microsoft.com/office/drawing/2014/main" id="{EA5E8D24-8698-DE2B-3A31-C31D0C3F989F}"/>
              </a:ext>
            </a:extLst>
          </p:cNvPr>
          <p:cNvSpPr>
            <a:spLocks noGrp="1"/>
          </p:cNvSpPr>
          <p:nvPr>
            <p:ph idx="1"/>
          </p:nvPr>
        </p:nvSpPr>
        <p:spPr>
          <a:xfrm>
            <a:off x="621790" y="914400"/>
            <a:ext cx="5474210" cy="51751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9E295A1A-D9CE-19A3-1063-602638F14986}"/>
              </a:ext>
            </a:extLst>
          </p:cNvPr>
          <p:cNvSpPr>
            <a:spLocks noGrp="1"/>
          </p:cNvSpPr>
          <p:nvPr>
            <p:ph idx="15" hasCustomPrompt="1"/>
          </p:nvPr>
        </p:nvSpPr>
        <p:spPr>
          <a:xfrm>
            <a:off x="6096000" y="914399"/>
            <a:ext cx="5474210" cy="2587555"/>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Content Placeholder 2">
            <a:extLst>
              <a:ext uri="{FF2B5EF4-FFF2-40B4-BE49-F238E27FC236}">
                <a16:creationId xmlns:a16="http://schemas.microsoft.com/office/drawing/2014/main" id="{C3FCB648-415C-80C6-D565-D40A5D4C9DD7}"/>
              </a:ext>
            </a:extLst>
          </p:cNvPr>
          <p:cNvSpPr>
            <a:spLocks noGrp="1"/>
          </p:cNvSpPr>
          <p:nvPr>
            <p:ph idx="16" hasCustomPrompt="1"/>
          </p:nvPr>
        </p:nvSpPr>
        <p:spPr>
          <a:xfrm>
            <a:off x="6096000" y="3501956"/>
            <a:ext cx="5474210" cy="2587557"/>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7" name="Text Placeholder 6">
            <a:extLst>
              <a:ext uri="{FF2B5EF4-FFF2-40B4-BE49-F238E27FC236}">
                <a16:creationId xmlns:a16="http://schemas.microsoft.com/office/drawing/2014/main" id="{B7B8F767-8BD0-9CA0-DFA3-CCEE2EE01F50}"/>
              </a:ext>
            </a:extLst>
          </p:cNvPr>
          <p:cNvSpPr>
            <a:spLocks noGrp="1"/>
          </p:cNvSpPr>
          <p:nvPr>
            <p:ph type="body" sz="quarter" idx="14" hasCustomPrompt="1"/>
          </p:nvPr>
        </p:nvSpPr>
        <p:spPr>
          <a:xfrm>
            <a:off x="621790" y="342900"/>
            <a:ext cx="8779662" cy="382167"/>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Tree>
    <p:extLst>
      <p:ext uri="{BB962C8B-B14F-4D97-AF65-F5344CB8AC3E}">
        <p14:creationId xmlns:p14="http://schemas.microsoft.com/office/powerpoint/2010/main" val="2650078120"/>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04 Two-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2" name="Content Placeholder 2">
            <a:extLst>
              <a:ext uri="{FF2B5EF4-FFF2-40B4-BE49-F238E27FC236}">
                <a16:creationId xmlns:a16="http://schemas.microsoft.com/office/drawing/2014/main" id="{5B0BAAF9-9EA4-B73B-804D-993F9ABCA645}"/>
              </a:ext>
            </a:extLst>
          </p:cNvPr>
          <p:cNvSpPr>
            <a:spLocks noGrp="1"/>
          </p:cNvSpPr>
          <p:nvPr>
            <p:ph idx="1"/>
          </p:nvPr>
        </p:nvSpPr>
        <p:spPr>
          <a:xfrm>
            <a:off x="621790" y="1219200"/>
            <a:ext cx="5474210" cy="4870314"/>
          </a:xfrm>
          <a:prstGeom prst="rect">
            <a:avLst/>
          </a:prstGeom>
        </p:spPr>
        <p:txBody>
          <a:bodyPr/>
          <a:lstStyle>
            <a:lvl1pPr>
              <a:defRPr>
                <a:solidFill>
                  <a:schemeClr val="bg1"/>
                </a:solidFill>
              </a:defRPr>
            </a:lvl1pPr>
            <a:lvl2pPr marL="400050" indent="-171450">
              <a:defRPr>
                <a:solidFill>
                  <a:schemeClr val="bg1"/>
                </a:solidFill>
              </a:defRPr>
            </a:lvl2pPr>
            <a:lvl3pPr marL="571500" indent="-171450">
              <a:defRPr>
                <a:solidFill>
                  <a:schemeClr val="bg1"/>
                </a:solidFill>
              </a:defRPr>
            </a:lvl3pPr>
            <a:lvl4pPr marL="742950" indent="-171450">
              <a:defRPr>
                <a:solidFill>
                  <a:schemeClr val="bg1"/>
                </a:solidFill>
              </a:defRPr>
            </a:lvl4pPr>
            <a:lvl5pPr marL="914400" indent="-17145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286DF032-FC5E-8EBB-E3CB-1A507F902F59}"/>
              </a:ext>
            </a:extLst>
          </p:cNvPr>
          <p:cNvSpPr>
            <a:spLocks noGrp="1"/>
          </p:cNvSpPr>
          <p:nvPr>
            <p:ph idx="15" hasCustomPrompt="1"/>
          </p:nvPr>
        </p:nvSpPr>
        <p:spPr>
          <a:xfrm>
            <a:off x="6096000" y="1219200"/>
            <a:ext cx="5474210" cy="2430073"/>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3" name="Content Placeholder 2">
            <a:extLst>
              <a:ext uri="{FF2B5EF4-FFF2-40B4-BE49-F238E27FC236}">
                <a16:creationId xmlns:a16="http://schemas.microsoft.com/office/drawing/2014/main" id="{0753DA7F-9643-401B-AD79-BE5E7754EDB3}"/>
              </a:ext>
            </a:extLst>
          </p:cNvPr>
          <p:cNvSpPr>
            <a:spLocks noGrp="1"/>
          </p:cNvSpPr>
          <p:nvPr>
            <p:ph idx="16" hasCustomPrompt="1"/>
          </p:nvPr>
        </p:nvSpPr>
        <p:spPr>
          <a:xfrm>
            <a:off x="6108190" y="3649274"/>
            <a:ext cx="5474210" cy="2440240"/>
          </a:xfrm>
          <a:prstGeom prst="rect">
            <a:avLst/>
          </a:prstGeom>
        </p:spPr>
        <p:txBody>
          <a:bodyPr anchor="ctr"/>
          <a:lstStyle>
            <a:lvl1pPr marL="0" indent="0" algn="ctr">
              <a:buNone/>
              <a:defRPr>
                <a:solidFill>
                  <a:schemeClr val="bg1"/>
                </a:solidFill>
              </a:defRPr>
            </a:lvl1pPr>
            <a:lvl2pPr marL="228600" indent="0" algn="ctr">
              <a:buNone/>
              <a:defRPr/>
            </a:lvl2pPr>
            <a:lvl3pPr marL="400050" indent="0" algn="ctr">
              <a:buNone/>
              <a:defRPr/>
            </a:lvl3pPr>
            <a:lvl4pPr marL="571500" indent="0" algn="ctr">
              <a:buNone/>
              <a:defRPr/>
            </a:lvl4pPr>
            <a:lvl5pPr marL="742950" indent="0" algn="ctr">
              <a:buNone/>
              <a:defRPr/>
            </a:lvl5pPr>
          </a:lstStyle>
          <a:p>
            <a:pPr lvl="0"/>
            <a:r>
              <a:rPr lang="en-US"/>
              <a:t>Insert Visual</a:t>
            </a:r>
          </a:p>
          <a:p>
            <a:pPr lvl="0"/>
            <a:r>
              <a:rPr lang="en-US"/>
              <a:t>Element Here</a:t>
            </a:r>
          </a:p>
        </p:txBody>
      </p:sp>
      <p:sp>
        <p:nvSpPr>
          <p:cNvPr id="7" name="Text Placeholder 6">
            <a:extLst>
              <a:ext uri="{FF2B5EF4-FFF2-40B4-BE49-F238E27FC236}">
                <a16:creationId xmlns:a16="http://schemas.microsoft.com/office/drawing/2014/main" id="{B40B1266-7202-EB3C-A89C-C55E75C39502}"/>
              </a:ext>
            </a:extLst>
          </p:cNvPr>
          <p:cNvSpPr>
            <a:spLocks noGrp="1"/>
          </p:cNvSpPr>
          <p:nvPr>
            <p:ph type="body" sz="quarter" idx="14" hasCustomPrompt="1"/>
          </p:nvPr>
        </p:nvSpPr>
        <p:spPr>
          <a:xfrm>
            <a:off x="621790" y="342900"/>
            <a:ext cx="8779662" cy="675079"/>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Tree>
    <p:extLst>
      <p:ext uri="{BB962C8B-B14F-4D97-AF65-F5344CB8AC3E}">
        <p14:creationId xmlns:p14="http://schemas.microsoft.com/office/powerpoint/2010/main" val="3291804146"/>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03 One-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01797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752817"/>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3" name="Text Placeholder 6">
            <a:extLst>
              <a:ext uri="{FF2B5EF4-FFF2-40B4-BE49-F238E27FC236}">
                <a16:creationId xmlns:a16="http://schemas.microsoft.com/office/drawing/2014/main" id="{860CCCD8-1A72-D02E-F418-72FA671B25E0}"/>
              </a:ext>
            </a:extLst>
          </p:cNvPr>
          <p:cNvSpPr>
            <a:spLocks noGrp="1"/>
          </p:cNvSpPr>
          <p:nvPr>
            <p:ph type="body" sz="quarter" idx="14" hasCustomPrompt="1"/>
          </p:nvPr>
        </p:nvSpPr>
        <p:spPr>
          <a:xfrm>
            <a:off x="621790" y="342900"/>
            <a:ext cx="8779662" cy="382167"/>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SINGLE-LINE TITLE</a:t>
            </a:r>
          </a:p>
        </p:txBody>
      </p:sp>
    </p:spTree>
    <p:extLst>
      <p:ext uri="{BB962C8B-B14F-4D97-AF65-F5344CB8AC3E}">
        <p14:creationId xmlns:p14="http://schemas.microsoft.com/office/powerpoint/2010/main" val="1625385918"/>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456" userDrawn="1">
          <p15:clr>
            <a:srgbClr val="FBAE40"/>
          </p15:clr>
        </p15:guide>
        <p15:guide id="6" orient="horz" pos="576"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Discoverer Inspiration">
    <p:spTree>
      <p:nvGrpSpPr>
        <p:cNvPr id="1" name=""/>
        <p:cNvGrpSpPr/>
        <p:nvPr/>
      </p:nvGrpSpPr>
      <p:grpSpPr>
        <a:xfrm>
          <a:off x="0" y="0"/>
          <a:ext cx="0" cy="0"/>
          <a:chOff x="0" y="0"/>
          <a:chExt cx="0" cy="0"/>
        </a:xfrm>
      </p:grpSpPr>
      <p:pic>
        <p:nvPicPr>
          <p:cNvPr id="2" name="Picture 1" descr="A picture containing water, outdoor, boat, sunset&#10;&#10;Description automatically generated">
            <a:extLst>
              <a:ext uri="{FF2B5EF4-FFF2-40B4-BE49-F238E27FC236}">
                <a16:creationId xmlns:a16="http://schemas.microsoft.com/office/drawing/2014/main" id="{96243CAA-0713-A356-E505-F6A4001B8D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54EAA5B-515D-006C-9E5E-3FB321D9BE7E}"/>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8586727-212A-6BA9-A988-C625393829E7}"/>
              </a:ext>
            </a:extLst>
          </p:cNvPr>
          <p:cNvCxnSpPr>
            <a:cxnSpLocks/>
          </p:cNvCxnSpPr>
          <p:nvPr userDrawn="1"/>
        </p:nvCxnSpPr>
        <p:spPr>
          <a:xfrm flipV="1">
            <a:off x="12010417" y="3987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C6130F76-0A93-3683-1421-B3A8222A3905}"/>
              </a:ext>
            </a:extLst>
          </p:cNvPr>
          <p:cNvSpPr>
            <a:spLocks noGrp="1"/>
          </p:cNvSpPr>
          <p:nvPr>
            <p:ph type="body" sz="quarter" idx="10" hasCustomPrompt="1"/>
          </p:nvPr>
        </p:nvSpPr>
        <p:spPr>
          <a:xfrm>
            <a:off x="1179637" y="443764"/>
            <a:ext cx="10629900" cy="638175"/>
          </a:xfrm>
          <a:prstGeom prst="rect">
            <a:avLst/>
          </a:prstGeom>
        </p:spPr>
        <p:txBody>
          <a:bodyPr/>
          <a:lstStyle>
            <a:lvl1pPr marL="0" indent="0" algn="r">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C63A6200-96EE-BD17-FF92-BBDE1B47769D}"/>
              </a:ext>
            </a:extLst>
          </p:cNvPr>
          <p:cNvSpPr>
            <a:spLocks noGrp="1"/>
          </p:cNvSpPr>
          <p:nvPr>
            <p:ph type="body" sz="quarter" idx="11" hasCustomPrompt="1"/>
          </p:nvPr>
        </p:nvSpPr>
        <p:spPr>
          <a:xfrm>
            <a:off x="1179638" y="1174358"/>
            <a:ext cx="10629899" cy="442065"/>
          </a:xfrm>
          <a:prstGeom prst="rect">
            <a:avLst/>
          </a:prstGeom>
        </p:spPr>
        <p:txBody>
          <a:bodyPr/>
          <a:lstStyle>
            <a:lvl1pPr marL="0" indent="0" algn="r">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D55CF71E-1001-7ED4-54DA-9921C6A5E776}"/>
              </a:ext>
            </a:extLst>
          </p:cNvPr>
          <p:cNvSpPr>
            <a:spLocks noGrp="1"/>
          </p:cNvSpPr>
          <p:nvPr>
            <p:ph type="body" sz="quarter" idx="12" hasCustomPrompt="1"/>
          </p:nvPr>
        </p:nvSpPr>
        <p:spPr>
          <a:xfrm>
            <a:off x="1179637" y="1808138"/>
            <a:ext cx="10629899" cy="404044"/>
          </a:xfrm>
          <a:prstGeom prst="rect">
            <a:avLst/>
          </a:prstGeom>
        </p:spPr>
        <p:txBody>
          <a:bodyPr/>
          <a:lstStyle>
            <a:lvl1pPr marL="0" indent="0" algn="r">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D3572EE7-2AB4-0102-7E79-601E09074DB9}"/>
              </a:ext>
            </a:extLst>
          </p:cNvPr>
          <p:cNvCxnSpPr>
            <a:cxnSpLocks/>
          </p:cNvCxnSpPr>
          <p:nvPr userDrawn="1"/>
        </p:nvCxnSpPr>
        <p:spPr>
          <a:xfrm>
            <a:off x="9591675" y="6756468"/>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386F2EB-CFC0-D0E1-9D4B-BF97A8AA8B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07433" y="6200012"/>
            <a:ext cx="2290200" cy="518465"/>
          </a:xfrm>
          <a:prstGeom prst="rect">
            <a:avLst/>
          </a:prstGeom>
        </p:spPr>
      </p:pic>
    </p:spTree>
    <p:extLst>
      <p:ext uri="{BB962C8B-B14F-4D97-AF65-F5344CB8AC3E}">
        <p14:creationId xmlns:p14="http://schemas.microsoft.com/office/powerpoint/2010/main" val="1246769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04 Two-Line Title 2-Column 2-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A1AB22-853E-47D4-BD06-2ECB183085EC}"/>
              </a:ext>
            </a:extLst>
          </p:cNvPr>
          <p:cNvSpPr>
            <a:spLocks noGrp="1"/>
          </p:cNvSpPr>
          <p:nvPr>
            <p:ph type="ftr" sz="quarter" idx="11"/>
          </p:nvPr>
        </p:nvSpPr>
        <p:spPr>
          <a:xfrm>
            <a:off x="609599" y="6549957"/>
            <a:ext cx="10272409" cy="21224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14D30DF-84C9-47AA-AA1A-EB17C7C0FF8C}"/>
              </a:ext>
            </a:extLst>
          </p:cNvPr>
          <p:cNvSpPr>
            <a:spLocks noGrp="1"/>
          </p:cNvSpPr>
          <p:nvPr>
            <p:ph type="sldNum" sz="quarter" idx="12"/>
          </p:nvPr>
        </p:nvSpPr>
        <p:spPr>
          <a:xfrm>
            <a:off x="10882009" y="6541707"/>
            <a:ext cx="700391" cy="220490"/>
          </a:xfrm>
          <a:prstGeom prst="rect">
            <a:avLst/>
          </a:prstGeom>
        </p:spPr>
        <p:txBody>
          <a:bodyPr/>
          <a:lstStyle/>
          <a:p>
            <a:fld id="{C6395366-B36D-4311-BE00-93167EEE3493}" type="slidenum">
              <a:rPr lang="en-US" smtClean="0"/>
              <a:t>‹#›</a:t>
            </a:fld>
            <a:endParaRPr lang="en-US"/>
          </a:p>
        </p:txBody>
      </p:sp>
      <p:sp>
        <p:nvSpPr>
          <p:cNvPr id="8" name="Text Placeholder 7">
            <a:extLst>
              <a:ext uri="{FF2B5EF4-FFF2-40B4-BE49-F238E27FC236}">
                <a16:creationId xmlns:a16="http://schemas.microsoft.com/office/drawing/2014/main" id="{298D4591-4B7C-46C0-AED7-0A59E4F3A8CE}"/>
              </a:ext>
            </a:extLst>
          </p:cNvPr>
          <p:cNvSpPr>
            <a:spLocks noGrp="1"/>
          </p:cNvSpPr>
          <p:nvPr>
            <p:ph type="body" sz="quarter" idx="13"/>
          </p:nvPr>
        </p:nvSpPr>
        <p:spPr>
          <a:xfrm>
            <a:off x="609600" y="6329461"/>
            <a:ext cx="10972800" cy="223739"/>
          </a:xfrm>
          <a:prstGeom prst="rect">
            <a:avLst/>
          </a:prstGeom>
        </p:spPr>
        <p:txBody>
          <a:bodyPr lIns="0" tIns="0" rIns="0" bIns="0" anchor="ctr" anchorCtr="0">
            <a:noAutofit/>
          </a:bodyPr>
          <a:lstStyle>
            <a:lvl1pPr marL="0" indent="0">
              <a:buFontTx/>
              <a:buNone/>
              <a:defRPr sz="1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p>
        </p:txBody>
      </p:sp>
      <p:sp>
        <p:nvSpPr>
          <p:cNvPr id="13" name="TextBox 12">
            <a:extLst>
              <a:ext uri="{FF2B5EF4-FFF2-40B4-BE49-F238E27FC236}">
                <a16:creationId xmlns:a16="http://schemas.microsoft.com/office/drawing/2014/main" id="{D4CF79E1-7DA1-44F3-80A0-26ADD4B56E67}"/>
              </a:ext>
            </a:extLst>
          </p:cNvPr>
          <p:cNvSpPr txBox="1"/>
          <p:nvPr userDrawn="1"/>
        </p:nvSpPr>
        <p:spPr>
          <a:xfrm>
            <a:off x="-1935803" y="6329461"/>
            <a:ext cx="1935804" cy="161583"/>
          </a:xfrm>
          <a:prstGeom prst="rect">
            <a:avLst/>
          </a:prstGeom>
          <a:noFill/>
        </p:spPr>
        <p:txBody>
          <a:bodyPr wrap="square" lIns="0" tIns="0" rIns="0" bIns="0" rtlCol="0">
            <a:spAutoFit/>
          </a:bodyPr>
          <a:lstStyle/>
          <a:p>
            <a:r>
              <a:rPr lang="en-US" sz="1050"/>
              <a:t>Source List, if needed: Arial 10 PT</a:t>
            </a:r>
          </a:p>
        </p:txBody>
      </p:sp>
      <p:sp>
        <p:nvSpPr>
          <p:cNvPr id="14" name="TextBox 13">
            <a:extLst>
              <a:ext uri="{FF2B5EF4-FFF2-40B4-BE49-F238E27FC236}">
                <a16:creationId xmlns:a16="http://schemas.microsoft.com/office/drawing/2014/main" id="{684F9377-C669-D920-639B-9353248CC107}"/>
              </a:ext>
            </a:extLst>
          </p:cNvPr>
          <p:cNvSpPr txBox="1"/>
          <p:nvPr userDrawn="1"/>
        </p:nvSpPr>
        <p:spPr>
          <a:xfrm>
            <a:off x="-2208828" y="423778"/>
            <a:ext cx="2027245" cy="253916"/>
          </a:xfrm>
          <a:prstGeom prst="rect">
            <a:avLst/>
          </a:prstGeom>
          <a:noFill/>
        </p:spPr>
        <p:txBody>
          <a:bodyPr wrap="square" rtlCol="0">
            <a:spAutoFit/>
          </a:bodyPr>
          <a:lstStyle/>
          <a:p>
            <a:pPr algn="r"/>
            <a:r>
              <a:rPr lang="en-US" sz="1050"/>
              <a:t>Title: Arial, Bold, 28 PT</a:t>
            </a:r>
          </a:p>
        </p:txBody>
      </p:sp>
      <p:sp>
        <p:nvSpPr>
          <p:cNvPr id="15" name="TextBox 14">
            <a:extLst>
              <a:ext uri="{FF2B5EF4-FFF2-40B4-BE49-F238E27FC236}">
                <a16:creationId xmlns:a16="http://schemas.microsoft.com/office/drawing/2014/main" id="{46BB7AC8-93E5-A2E4-47EA-9770EFFE9A65}"/>
              </a:ext>
            </a:extLst>
          </p:cNvPr>
          <p:cNvSpPr txBox="1"/>
          <p:nvPr userDrawn="1"/>
        </p:nvSpPr>
        <p:spPr>
          <a:xfrm>
            <a:off x="-2208828" y="1315159"/>
            <a:ext cx="2027245" cy="323165"/>
          </a:xfrm>
          <a:prstGeom prst="rect">
            <a:avLst/>
          </a:prstGeom>
          <a:noFill/>
        </p:spPr>
        <p:txBody>
          <a:bodyPr wrap="square" lIns="0" tIns="0" rIns="0" bIns="0" rtlCol="0">
            <a:spAutoFit/>
          </a:bodyPr>
          <a:lstStyle/>
          <a:p>
            <a:pPr algn="r"/>
            <a:r>
              <a:rPr lang="en-US" sz="1050"/>
              <a:t>Slide Contents:  between green lines.</a:t>
            </a:r>
          </a:p>
          <a:p>
            <a:pPr algn="r"/>
            <a:r>
              <a:rPr lang="en-US" sz="1050"/>
              <a:t>if text, use Arial font.</a:t>
            </a:r>
          </a:p>
        </p:txBody>
      </p:sp>
      <p:sp>
        <p:nvSpPr>
          <p:cNvPr id="16" name="TextBox 15">
            <a:extLst>
              <a:ext uri="{FF2B5EF4-FFF2-40B4-BE49-F238E27FC236}">
                <a16:creationId xmlns:a16="http://schemas.microsoft.com/office/drawing/2014/main" id="{08DEC5CD-4DA3-9BCE-BB8A-E61E1253C515}"/>
              </a:ext>
            </a:extLst>
          </p:cNvPr>
          <p:cNvSpPr txBox="1"/>
          <p:nvPr userDrawn="1"/>
        </p:nvSpPr>
        <p:spPr>
          <a:xfrm>
            <a:off x="-2208828" y="1047278"/>
            <a:ext cx="2027245" cy="161583"/>
          </a:xfrm>
          <a:prstGeom prst="rect">
            <a:avLst/>
          </a:prstGeom>
          <a:noFill/>
        </p:spPr>
        <p:txBody>
          <a:bodyPr wrap="square" lIns="0" tIns="0" rIns="0" bIns="0" rtlCol="0">
            <a:spAutoFit/>
          </a:bodyPr>
          <a:lstStyle/>
          <a:p>
            <a:pPr algn="r"/>
            <a:r>
              <a:rPr lang="en-US" sz="1050"/>
              <a:t>Blank Space: No Text/Graphics</a:t>
            </a:r>
          </a:p>
        </p:txBody>
      </p:sp>
      <p:sp>
        <p:nvSpPr>
          <p:cNvPr id="17" name="TextBox 16">
            <a:extLst>
              <a:ext uri="{FF2B5EF4-FFF2-40B4-BE49-F238E27FC236}">
                <a16:creationId xmlns:a16="http://schemas.microsoft.com/office/drawing/2014/main" id="{B0D59680-5B01-1E96-EB6E-0BEFD14E88EA}"/>
              </a:ext>
            </a:extLst>
          </p:cNvPr>
          <p:cNvSpPr txBox="1"/>
          <p:nvPr userDrawn="1"/>
        </p:nvSpPr>
        <p:spPr>
          <a:xfrm>
            <a:off x="-2208828" y="6096000"/>
            <a:ext cx="2027245" cy="161583"/>
          </a:xfrm>
          <a:prstGeom prst="rect">
            <a:avLst/>
          </a:prstGeom>
          <a:noFill/>
        </p:spPr>
        <p:txBody>
          <a:bodyPr wrap="square" lIns="0" tIns="0" rIns="0" bIns="0" rtlCol="0">
            <a:spAutoFit/>
          </a:bodyPr>
          <a:lstStyle/>
          <a:p>
            <a:pPr algn="r"/>
            <a:r>
              <a:rPr lang="en-US" sz="1050"/>
              <a:t>Blank Space: No Text/Graphics</a:t>
            </a:r>
          </a:p>
        </p:txBody>
      </p:sp>
      <p:sp>
        <p:nvSpPr>
          <p:cNvPr id="3" name="Text Placeholder 6">
            <a:extLst>
              <a:ext uri="{FF2B5EF4-FFF2-40B4-BE49-F238E27FC236}">
                <a16:creationId xmlns:a16="http://schemas.microsoft.com/office/drawing/2014/main" id="{B80F51F6-0BF5-B1C4-06D4-DDC3496F4024}"/>
              </a:ext>
            </a:extLst>
          </p:cNvPr>
          <p:cNvSpPr>
            <a:spLocks noGrp="1"/>
          </p:cNvSpPr>
          <p:nvPr>
            <p:ph type="body" sz="quarter" idx="14" hasCustomPrompt="1"/>
          </p:nvPr>
        </p:nvSpPr>
        <p:spPr>
          <a:xfrm>
            <a:off x="621790" y="342900"/>
            <a:ext cx="8779662" cy="675079"/>
          </a:xfrm>
          <a:prstGeom prst="rect">
            <a:avLst/>
          </a:prstGeom>
        </p:spPr>
        <p:txBody>
          <a:bodyPr lIns="0" tIns="0"/>
          <a:lstStyle>
            <a:lvl1pPr marL="0" indent="0">
              <a:lnSpc>
                <a:spcPts val="2800"/>
              </a:lnSpc>
              <a:spcBef>
                <a:spcPts val="0"/>
              </a:spcBef>
              <a:buNone/>
              <a:defRPr sz="2800" b="1" cap="all"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TWO-LINE TITLE, ONLY USE IF YOUR TITLE MUST BE TWO LINES</a:t>
            </a:r>
          </a:p>
        </p:txBody>
      </p:sp>
    </p:spTree>
    <p:extLst>
      <p:ext uri="{BB962C8B-B14F-4D97-AF65-F5344CB8AC3E}">
        <p14:creationId xmlns:p14="http://schemas.microsoft.com/office/powerpoint/2010/main" val="321770128"/>
      </p:ext>
    </p:extLst>
  </p:cSld>
  <p:clrMapOvr>
    <a:masterClrMapping/>
  </p:clrMapOvr>
  <p:extLst>
    <p:ext uri="{DCECCB84-F9BA-43D5-87BE-67443E8EF086}">
      <p15:sldGuideLst xmlns:p15="http://schemas.microsoft.com/office/powerpoint/2012/main">
        <p15:guide id="3" orient="horz" pos="216" userDrawn="1">
          <p15:clr>
            <a:srgbClr val="FBAE40"/>
          </p15:clr>
        </p15:guide>
        <p15:guide id="4" pos="384" userDrawn="1">
          <p15:clr>
            <a:srgbClr val="9FCC3B"/>
          </p15:clr>
        </p15:guide>
        <p15:guide id="5" orient="horz" pos="648" userDrawn="1">
          <p15:clr>
            <a:srgbClr val="FBAE40"/>
          </p15:clr>
        </p15:guide>
        <p15:guide id="6" orient="horz" pos="768" userDrawn="1">
          <p15:clr>
            <a:srgbClr val="9FCC3B"/>
          </p15:clr>
        </p15:guide>
        <p15:guide id="7" orient="horz" pos="3840" userDrawn="1">
          <p15:clr>
            <a:srgbClr val="9FCC3B"/>
          </p15:clr>
        </p15:guide>
        <p15:guide id="8" orient="horz" pos="3984" userDrawn="1">
          <p15:clr>
            <a:srgbClr val="FBAE40"/>
          </p15:clr>
        </p15:guide>
        <p15:guide id="9" orient="horz" pos="4128" userDrawn="1">
          <p15:clr>
            <a:srgbClr val="FBAE40"/>
          </p15:clr>
        </p15:guide>
        <p15:guide id="10" pos="7296" userDrawn="1">
          <p15:clr>
            <a:srgbClr val="9FCC3B"/>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Discoverer Inspira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243CAA-0713-A356-E505-F6A4001B8D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54EAA5B-515D-006C-9E5E-3FB321D9BE7E}"/>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8586727-212A-6BA9-A988-C625393829E7}"/>
              </a:ext>
            </a:extLst>
          </p:cNvPr>
          <p:cNvCxnSpPr>
            <a:cxnSpLocks/>
          </p:cNvCxnSpPr>
          <p:nvPr userDrawn="1"/>
        </p:nvCxnSpPr>
        <p:spPr>
          <a:xfrm flipV="1">
            <a:off x="12010417" y="3987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C6130F76-0A93-3683-1421-B3A8222A3905}"/>
              </a:ext>
            </a:extLst>
          </p:cNvPr>
          <p:cNvSpPr>
            <a:spLocks noGrp="1"/>
          </p:cNvSpPr>
          <p:nvPr>
            <p:ph type="body" sz="quarter" idx="10" hasCustomPrompt="1"/>
          </p:nvPr>
        </p:nvSpPr>
        <p:spPr>
          <a:xfrm>
            <a:off x="1179637" y="443764"/>
            <a:ext cx="10629900" cy="638175"/>
          </a:xfrm>
          <a:prstGeom prst="rect">
            <a:avLst/>
          </a:prstGeom>
        </p:spPr>
        <p:txBody>
          <a:bodyPr/>
          <a:lstStyle>
            <a:lvl1pPr marL="0" indent="0" algn="r">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C63A6200-96EE-BD17-FF92-BBDE1B47769D}"/>
              </a:ext>
            </a:extLst>
          </p:cNvPr>
          <p:cNvSpPr>
            <a:spLocks noGrp="1"/>
          </p:cNvSpPr>
          <p:nvPr>
            <p:ph type="body" sz="quarter" idx="11" hasCustomPrompt="1"/>
          </p:nvPr>
        </p:nvSpPr>
        <p:spPr>
          <a:xfrm>
            <a:off x="1179638" y="1174358"/>
            <a:ext cx="10629899" cy="442065"/>
          </a:xfrm>
          <a:prstGeom prst="rect">
            <a:avLst/>
          </a:prstGeom>
        </p:spPr>
        <p:txBody>
          <a:bodyPr/>
          <a:lstStyle>
            <a:lvl1pPr marL="0" indent="0" algn="r">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D55CF71E-1001-7ED4-54DA-9921C6A5E776}"/>
              </a:ext>
            </a:extLst>
          </p:cNvPr>
          <p:cNvSpPr>
            <a:spLocks noGrp="1"/>
          </p:cNvSpPr>
          <p:nvPr>
            <p:ph type="body" sz="quarter" idx="12" hasCustomPrompt="1"/>
          </p:nvPr>
        </p:nvSpPr>
        <p:spPr>
          <a:xfrm>
            <a:off x="1179637" y="1808138"/>
            <a:ext cx="10629899" cy="404044"/>
          </a:xfrm>
          <a:prstGeom prst="rect">
            <a:avLst/>
          </a:prstGeom>
        </p:spPr>
        <p:txBody>
          <a:bodyPr/>
          <a:lstStyle>
            <a:lvl1pPr marL="0" indent="0" algn="r">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E6180C24-BF2D-20EC-7815-D1E3F7A65E83}"/>
              </a:ext>
            </a:extLst>
          </p:cNvPr>
          <p:cNvCxnSpPr>
            <a:cxnSpLocks/>
          </p:cNvCxnSpPr>
          <p:nvPr userDrawn="1"/>
        </p:nvCxnSpPr>
        <p:spPr>
          <a:xfrm>
            <a:off x="9591675" y="6756468"/>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45991D0B-3552-0EBB-8902-2DDD1DC34D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07433" y="6200012"/>
            <a:ext cx="2290200" cy="518465"/>
          </a:xfrm>
          <a:prstGeom prst="rect">
            <a:avLst/>
          </a:prstGeom>
        </p:spPr>
      </p:pic>
    </p:spTree>
    <p:extLst>
      <p:ext uri="{BB962C8B-B14F-4D97-AF65-F5344CB8AC3E}">
        <p14:creationId xmlns:p14="http://schemas.microsoft.com/office/powerpoint/2010/main" val="238061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Petrobras 10000">
    <p:spTree>
      <p:nvGrpSpPr>
        <p:cNvPr id="1" name=""/>
        <p:cNvGrpSpPr/>
        <p:nvPr/>
      </p:nvGrpSpPr>
      <p:grpSpPr>
        <a:xfrm>
          <a:off x="0" y="0"/>
          <a:ext cx="0" cy="0"/>
          <a:chOff x="0" y="0"/>
          <a:chExt cx="0" cy="0"/>
        </a:xfrm>
      </p:grpSpPr>
      <p:pic>
        <p:nvPicPr>
          <p:cNvPr id="2" name="Picture 1" descr="A large ship in the water&#10;&#10;Description automatically generated with low confidence">
            <a:extLst>
              <a:ext uri="{FF2B5EF4-FFF2-40B4-BE49-F238E27FC236}">
                <a16:creationId xmlns:a16="http://schemas.microsoft.com/office/drawing/2014/main" id="{8A8CEDA2-EE36-429F-8639-39F591D53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5488B0B-2398-1AA0-A617-5AFA9D19A49B}"/>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A6BA01E-489B-4C1F-17CA-4A79ABC404D5}"/>
              </a:ext>
            </a:extLst>
          </p:cNvPr>
          <p:cNvCxnSpPr>
            <a:cxnSpLocks/>
          </p:cNvCxnSpPr>
          <p:nvPr userDrawn="1"/>
        </p:nvCxnSpPr>
        <p:spPr>
          <a:xfrm flipV="1">
            <a:off x="12016901"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3D0A6AA4-DD62-D6BF-53FB-B380C6CCB8BA}"/>
              </a:ext>
            </a:extLst>
          </p:cNvPr>
          <p:cNvSpPr>
            <a:spLocks noGrp="1"/>
          </p:cNvSpPr>
          <p:nvPr>
            <p:ph type="body" sz="quarter" idx="10" hasCustomPrompt="1"/>
          </p:nvPr>
        </p:nvSpPr>
        <p:spPr>
          <a:xfrm>
            <a:off x="1179637" y="4596663"/>
            <a:ext cx="10629898" cy="638175"/>
          </a:xfrm>
          <a:prstGeom prst="rect">
            <a:avLst/>
          </a:prstGeom>
        </p:spPr>
        <p:txBody>
          <a:bodyPr/>
          <a:lstStyle>
            <a:lvl1pPr marL="0" indent="0" algn="r">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FF8A5DDA-041A-23A0-46B7-80AE9C547BC2}"/>
              </a:ext>
            </a:extLst>
          </p:cNvPr>
          <p:cNvSpPr>
            <a:spLocks noGrp="1"/>
          </p:cNvSpPr>
          <p:nvPr>
            <p:ph type="body" sz="quarter" idx="11" hasCustomPrompt="1"/>
          </p:nvPr>
        </p:nvSpPr>
        <p:spPr>
          <a:xfrm>
            <a:off x="1179639" y="5327257"/>
            <a:ext cx="10629896" cy="442065"/>
          </a:xfrm>
          <a:prstGeom prst="rect">
            <a:avLst/>
          </a:prstGeom>
        </p:spPr>
        <p:txBody>
          <a:bodyPr/>
          <a:lstStyle>
            <a:lvl1pPr marL="0" indent="0" algn="r">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4A93333F-F139-26E5-B4F9-D1945A565403}"/>
              </a:ext>
            </a:extLst>
          </p:cNvPr>
          <p:cNvSpPr>
            <a:spLocks noGrp="1"/>
          </p:cNvSpPr>
          <p:nvPr>
            <p:ph type="body" sz="quarter" idx="12" hasCustomPrompt="1"/>
          </p:nvPr>
        </p:nvSpPr>
        <p:spPr>
          <a:xfrm>
            <a:off x="1179638" y="5961037"/>
            <a:ext cx="10629896" cy="404044"/>
          </a:xfrm>
          <a:prstGeom prst="rect">
            <a:avLst/>
          </a:prstGeom>
        </p:spPr>
        <p:txBody>
          <a:bodyPr/>
          <a:lstStyle>
            <a:lvl1pPr marL="0" indent="0" algn="r">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6A0B484E-B0F8-7907-69D3-901097F7B2EF}"/>
              </a:ext>
            </a:extLst>
          </p:cNvPr>
          <p:cNvCxnSpPr>
            <a:cxnSpLocks/>
          </p:cNvCxnSpPr>
          <p:nvPr userDrawn="1"/>
        </p:nvCxnSpPr>
        <p:spPr>
          <a:xfrm>
            <a:off x="9591675"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932F520-A89E-5EF4-1469-B5F163F071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6820" y="159031"/>
            <a:ext cx="2290200" cy="518465"/>
          </a:xfrm>
          <a:prstGeom prst="rect">
            <a:avLst/>
          </a:prstGeom>
        </p:spPr>
      </p:pic>
    </p:spTree>
    <p:extLst>
      <p:ext uri="{BB962C8B-B14F-4D97-AF65-F5344CB8AC3E}">
        <p14:creationId xmlns:p14="http://schemas.microsoft.com/office/powerpoint/2010/main" val="1130936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Deepwater Pontus">
    <p:spTree>
      <p:nvGrpSpPr>
        <p:cNvPr id="1" name=""/>
        <p:cNvGrpSpPr/>
        <p:nvPr/>
      </p:nvGrpSpPr>
      <p:grpSpPr>
        <a:xfrm>
          <a:off x="0" y="0"/>
          <a:ext cx="0" cy="0"/>
          <a:chOff x="0" y="0"/>
          <a:chExt cx="0" cy="0"/>
        </a:xfrm>
      </p:grpSpPr>
      <p:pic>
        <p:nvPicPr>
          <p:cNvPr id="2" name="Picture 1" descr="A large ship in the water&#10;&#10;Description automatically generated with low confidence">
            <a:extLst>
              <a:ext uri="{FF2B5EF4-FFF2-40B4-BE49-F238E27FC236}">
                <a16:creationId xmlns:a16="http://schemas.microsoft.com/office/drawing/2014/main" id="{5CEF80EF-E0D0-C5C8-8653-E2E9B05C4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826D7AB-BB34-FC2F-EC75-CB53ECBCA998}"/>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7CAD9CE-85DC-A95E-7BD3-25C3DB4CA04A}"/>
              </a:ext>
            </a:extLst>
          </p:cNvPr>
          <p:cNvCxnSpPr>
            <a:cxnSpLocks/>
          </p:cNvCxnSpPr>
          <p:nvPr userDrawn="1"/>
        </p:nvCxnSpPr>
        <p:spPr>
          <a:xfrm flipV="1">
            <a:off x="188068" y="45516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20A088E1-7399-F1CB-1697-39B4F65BD61E}"/>
              </a:ext>
            </a:extLst>
          </p:cNvPr>
          <p:cNvSpPr>
            <a:spLocks noGrp="1"/>
          </p:cNvSpPr>
          <p:nvPr>
            <p:ph type="body" sz="quarter" idx="10" hasCustomPrompt="1"/>
          </p:nvPr>
        </p:nvSpPr>
        <p:spPr>
          <a:xfrm>
            <a:off x="312424" y="4590764"/>
            <a:ext cx="10629901" cy="638175"/>
          </a:xfrm>
          <a:prstGeom prst="rect">
            <a:avLst/>
          </a:prstGeom>
        </p:spPr>
        <p:txBody>
          <a:bodyPr/>
          <a:lstStyle>
            <a:lvl1pPr marL="0" indent="0" algn="l">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9A6455E1-621B-91ED-A805-7A724C52280B}"/>
              </a:ext>
            </a:extLst>
          </p:cNvPr>
          <p:cNvSpPr>
            <a:spLocks noGrp="1"/>
          </p:cNvSpPr>
          <p:nvPr>
            <p:ph type="body" sz="quarter" idx="11" hasCustomPrompt="1"/>
          </p:nvPr>
        </p:nvSpPr>
        <p:spPr>
          <a:xfrm>
            <a:off x="312424" y="5321358"/>
            <a:ext cx="10629901" cy="442065"/>
          </a:xfrm>
          <a:prstGeom prst="rect">
            <a:avLst/>
          </a:prstGeom>
        </p:spPr>
        <p:txBody>
          <a:bodyPr/>
          <a:lstStyle>
            <a:lvl1pPr marL="0" indent="0" algn="l">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7373356D-3B6D-7DA8-057D-7E1E707881EB}"/>
              </a:ext>
            </a:extLst>
          </p:cNvPr>
          <p:cNvSpPr>
            <a:spLocks noGrp="1"/>
          </p:cNvSpPr>
          <p:nvPr>
            <p:ph type="body" sz="quarter" idx="12" hasCustomPrompt="1"/>
          </p:nvPr>
        </p:nvSpPr>
        <p:spPr>
          <a:xfrm>
            <a:off x="312424" y="5955138"/>
            <a:ext cx="10629900" cy="404044"/>
          </a:xfrm>
          <a:prstGeom prst="rect">
            <a:avLst/>
          </a:prstGeom>
        </p:spPr>
        <p:txBody>
          <a:bodyPr/>
          <a:lstStyle>
            <a:lvl1pPr marL="0" indent="0" algn="l">
              <a:buNone/>
              <a:defRPr sz="1800" b="0">
                <a:solidFill>
                  <a:schemeClr val="bg1"/>
                </a:solidFill>
              </a:defRPr>
            </a:lvl1pPr>
            <a:lvl5pPr>
              <a:defRPr/>
            </a:lvl5pPr>
          </a:lstStyle>
          <a:p>
            <a:pPr lvl="0"/>
            <a:r>
              <a:rPr lang="en-US"/>
              <a:t>Date</a:t>
            </a:r>
          </a:p>
        </p:txBody>
      </p:sp>
      <p:cxnSp>
        <p:nvCxnSpPr>
          <p:cNvPr id="8" name="Straight Connector 7">
            <a:extLst>
              <a:ext uri="{FF2B5EF4-FFF2-40B4-BE49-F238E27FC236}">
                <a16:creationId xmlns:a16="http://schemas.microsoft.com/office/drawing/2014/main" id="{E4D9D4E0-A3A2-63CF-73BD-D84A3FA22F3F}"/>
              </a:ext>
            </a:extLst>
          </p:cNvPr>
          <p:cNvCxnSpPr>
            <a:cxnSpLocks/>
          </p:cNvCxnSpPr>
          <p:nvPr userDrawn="1"/>
        </p:nvCxnSpPr>
        <p:spPr>
          <a:xfrm>
            <a:off x="518784"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F5EB33B8-F280-4595-C906-2B1E49F25C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929" y="159031"/>
            <a:ext cx="2290200" cy="518465"/>
          </a:xfrm>
          <a:prstGeom prst="rect">
            <a:avLst/>
          </a:prstGeom>
        </p:spPr>
      </p:pic>
    </p:spTree>
    <p:extLst>
      <p:ext uri="{BB962C8B-B14F-4D97-AF65-F5344CB8AC3E}">
        <p14:creationId xmlns:p14="http://schemas.microsoft.com/office/powerpoint/2010/main" val="696600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Deepwater Atlas">
    <p:spTree>
      <p:nvGrpSpPr>
        <p:cNvPr id="1" name=""/>
        <p:cNvGrpSpPr/>
        <p:nvPr/>
      </p:nvGrpSpPr>
      <p:grpSpPr>
        <a:xfrm>
          <a:off x="0" y="0"/>
          <a:ext cx="0" cy="0"/>
          <a:chOff x="0" y="0"/>
          <a:chExt cx="0" cy="0"/>
        </a:xfrm>
      </p:grpSpPr>
      <p:pic>
        <p:nvPicPr>
          <p:cNvPr id="9" name="Picture 8" descr="A large ship in the water&#10;&#10;Description automatically generated with low confidence">
            <a:extLst>
              <a:ext uri="{FF2B5EF4-FFF2-40B4-BE49-F238E27FC236}">
                <a16:creationId xmlns:a16="http://schemas.microsoft.com/office/drawing/2014/main" id="{EEDDB78B-D256-BCC5-652B-52963FCF0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826D7AB-BB34-FC2F-EC75-CB53ECBCA998}"/>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7CAD9CE-85DC-A95E-7BD3-25C3DB4CA04A}"/>
              </a:ext>
            </a:extLst>
          </p:cNvPr>
          <p:cNvCxnSpPr>
            <a:cxnSpLocks/>
          </p:cNvCxnSpPr>
          <p:nvPr userDrawn="1"/>
        </p:nvCxnSpPr>
        <p:spPr>
          <a:xfrm flipV="1">
            <a:off x="188068" y="4818380"/>
            <a:ext cx="0" cy="1813401"/>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20A088E1-7399-F1CB-1697-39B4F65BD61E}"/>
              </a:ext>
            </a:extLst>
          </p:cNvPr>
          <p:cNvSpPr>
            <a:spLocks noGrp="1"/>
          </p:cNvSpPr>
          <p:nvPr>
            <p:ph type="body" sz="quarter" idx="10" hasCustomPrompt="1"/>
          </p:nvPr>
        </p:nvSpPr>
        <p:spPr>
          <a:xfrm>
            <a:off x="312424" y="4857464"/>
            <a:ext cx="10629901" cy="638175"/>
          </a:xfrm>
          <a:prstGeom prst="rect">
            <a:avLst/>
          </a:prstGeom>
        </p:spPr>
        <p:txBody>
          <a:bodyPr/>
          <a:lstStyle>
            <a:lvl1pPr marL="0" indent="0" algn="l">
              <a:buNone/>
              <a:defRPr sz="3600" b="1">
                <a:solidFill>
                  <a:schemeClr val="bg1"/>
                </a:solidFill>
              </a:defRPr>
            </a:lvl1pPr>
            <a:lvl5pPr>
              <a:defRPr/>
            </a:lvl5pPr>
          </a:lstStyle>
          <a:p>
            <a:pPr lvl="0"/>
            <a:r>
              <a:rPr lang="en-US"/>
              <a:t>TITLE</a:t>
            </a:r>
          </a:p>
        </p:txBody>
      </p:sp>
      <p:sp>
        <p:nvSpPr>
          <p:cNvPr id="6" name="Text Placeholder 7">
            <a:extLst>
              <a:ext uri="{FF2B5EF4-FFF2-40B4-BE49-F238E27FC236}">
                <a16:creationId xmlns:a16="http://schemas.microsoft.com/office/drawing/2014/main" id="{9A6455E1-621B-91ED-A805-7A724C52280B}"/>
              </a:ext>
            </a:extLst>
          </p:cNvPr>
          <p:cNvSpPr>
            <a:spLocks noGrp="1"/>
          </p:cNvSpPr>
          <p:nvPr>
            <p:ph type="body" sz="quarter" idx="11" hasCustomPrompt="1"/>
          </p:nvPr>
        </p:nvSpPr>
        <p:spPr>
          <a:xfrm>
            <a:off x="312424" y="5588058"/>
            <a:ext cx="10629901" cy="442065"/>
          </a:xfrm>
          <a:prstGeom prst="rect">
            <a:avLst/>
          </a:prstGeom>
        </p:spPr>
        <p:txBody>
          <a:bodyPr/>
          <a:lstStyle>
            <a:lvl1pPr marL="0" indent="0" algn="l">
              <a:buNone/>
              <a:defRPr sz="2400" b="1">
                <a:solidFill>
                  <a:schemeClr val="bg1"/>
                </a:solidFill>
              </a:defRPr>
            </a:lvl1pPr>
            <a:lvl5pPr>
              <a:defRPr/>
            </a:lvl5pPr>
          </a:lstStyle>
          <a:p>
            <a:pPr lvl="0"/>
            <a:r>
              <a:rPr lang="en-US"/>
              <a:t>Subtitle</a:t>
            </a:r>
          </a:p>
        </p:txBody>
      </p:sp>
      <p:sp>
        <p:nvSpPr>
          <p:cNvPr id="7" name="Text Placeholder 7">
            <a:extLst>
              <a:ext uri="{FF2B5EF4-FFF2-40B4-BE49-F238E27FC236}">
                <a16:creationId xmlns:a16="http://schemas.microsoft.com/office/drawing/2014/main" id="{7373356D-3B6D-7DA8-057D-7E1E707881EB}"/>
              </a:ext>
            </a:extLst>
          </p:cNvPr>
          <p:cNvSpPr>
            <a:spLocks noGrp="1"/>
          </p:cNvSpPr>
          <p:nvPr>
            <p:ph type="body" sz="quarter" idx="12" hasCustomPrompt="1"/>
          </p:nvPr>
        </p:nvSpPr>
        <p:spPr>
          <a:xfrm>
            <a:off x="312424" y="6221838"/>
            <a:ext cx="8875117" cy="404044"/>
          </a:xfrm>
          <a:prstGeom prst="rect">
            <a:avLst/>
          </a:prstGeom>
        </p:spPr>
        <p:txBody>
          <a:bodyPr/>
          <a:lstStyle>
            <a:lvl1pPr marL="0" indent="0" algn="l">
              <a:buNone/>
              <a:defRPr sz="1800" b="0">
                <a:solidFill>
                  <a:schemeClr val="bg1"/>
                </a:solidFill>
              </a:defRPr>
            </a:lvl1pPr>
            <a:lvl5pPr>
              <a:defRPr/>
            </a:lvl5pPr>
          </a:lstStyle>
          <a:p>
            <a:pPr lvl="0"/>
            <a:r>
              <a:rPr lang="en-US"/>
              <a:t>Date</a:t>
            </a:r>
          </a:p>
        </p:txBody>
      </p:sp>
      <p:cxnSp>
        <p:nvCxnSpPr>
          <p:cNvPr id="2" name="Straight Connector 1">
            <a:extLst>
              <a:ext uri="{FF2B5EF4-FFF2-40B4-BE49-F238E27FC236}">
                <a16:creationId xmlns:a16="http://schemas.microsoft.com/office/drawing/2014/main" id="{E0C00395-2A9D-E2B3-FE99-6E8BC9009411}"/>
              </a:ext>
            </a:extLst>
          </p:cNvPr>
          <p:cNvCxnSpPr>
            <a:cxnSpLocks/>
          </p:cNvCxnSpPr>
          <p:nvPr userDrawn="1"/>
        </p:nvCxnSpPr>
        <p:spPr>
          <a:xfrm>
            <a:off x="9591675" y="6756468"/>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C4171653-3599-E786-9AC5-BF72ACB5A8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07433" y="6200012"/>
            <a:ext cx="2290200" cy="518465"/>
          </a:xfrm>
          <a:prstGeom prst="rect">
            <a:avLst/>
          </a:prstGeom>
        </p:spPr>
      </p:pic>
    </p:spTree>
    <p:extLst>
      <p:ext uri="{BB962C8B-B14F-4D97-AF65-F5344CB8AC3E}">
        <p14:creationId xmlns:p14="http://schemas.microsoft.com/office/powerpoint/2010/main" val="22676645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6.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5.png"/><Relationship Id="rId5" Type="http://schemas.openxmlformats.org/officeDocument/2006/relationships/slideLayout" Target="../slideLayouts/slideLayout23.xml"/><Relationship Id="rId10" Type="http://schemas.openxmlformats.org/officeDocument/2006/relationships/image" Target="../media/image4.jpe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6.sv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5.png"/><Relationship Id="rId5" Type="http://schemas.openxmlformats.org/officeDocument/2006/relationships/slideLayout" Target="../slideLayouts/slideLayout31.xml"/><Relationship Id="rId10" Type="http://schemas.openxmlformats.org/officeDocument/2006/relationships/image" Target="../media/image4.jpe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3.sv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png"/><Relationship Id="rId5" Type="http://schemas.openxmlformats.org/officeDocument/2006/relationships/slideLayout" Target="../slideLayouts/slideLayout39.xml"/><Relationship Id="rId10" Type="http://schemas.openxmlformats.org/officeDocument/2006/relationships/image" Target="../media/image24.jpeg"/><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3.sv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2.png"/><Relationship Id="rId5" Type="http://schemas.openxmlformats.org/officeDocument/2006/relationships/slideLayout" Target="../slideLayouts/slideLayout47.xml"/><Relationship Id="rId10" Type="http://schemas.openxmlformats.org/officeDocument/2006/relationships/image" Target="../media/image24.jpeg"/><Relationship Id="rId4" Type="http://schemas.openxmlformats.org/officeDocument/2006/relationships/slideLayout" Target="../slideLayouts/slideLayout46.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89522"/>
      </p:ext>
    </p:extLst>
  </p:cSld>
  <p:clrMap bg1="lt1" tx1="dk1" bg2="lt2" tx2="dk2" accent1="accent1" accent2="accent2" accent3="accent3" accent4="accent4" accent5="accent5" accent6="accent6" hlink="hlink" folHlink="folHlink"/>
  <p:sldLayoutIdLst>
    <p:sldLayoutId id="2147483747" r:id="rId1"/>
    <p:sldLayoutId id="2147483748" r:id="rId2"/>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496672"/>
      </p:ext>
    </p:extLst>
  </p:cSld>
  <p:clrMap bg1="lt1" tx1="dk1" bg2="lt2" tx2="dk2" accent1="accent1" accent2="accent2" accent3="accent3" accent4="accent4" accent5="accent5" accent6="accent6" hlink="hlink" folHlink="folHlink"/>
  <p:sldLayoutIdLst>
    <p:sldLayoutId id="2147483764" r:id="rId1"/>
    <p:sldLayoutId id="2147483750" r:id="rId2"/>
    <p:sldLayoutId id="2147483751" r:id="rId3"/>
    <p:sldLayoutId id="2147483783" r:id="rId4"/>
    <p:sldLayoutId id="2147483752" r:id="rId5"/>
    <p:sldLayoutId id="2147483753" r:id="rId6"/>
    <p:sldLayoutId id="2147483761" r:id="rId7"/>
    <p:sldLayoutId id="2147483754" r:id="rId8"/>
    <p:sldLayoutId id="2147483755" r:id="rId9"/>
    <p:sldLayoutId id="2147483756" r:id="rId10"/>
    <p:sldLayoutId id="2147483763" r:id="rId11"/>
    <p:sldLayoutId id="2147483759" r:id="rId12"/>
    <p:sldLayoutId id="2147483762" r:id="rId13"/>
    <p:sldLayoutId id="2147483757" r:id="rId14"/>
    <p:sldLayoutId id="2147483760" r:id="rId15"/>
    <p:sldLayoutId id="2147483784" r:id="rId16"/>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picture containing graphical user interface&#10;&#10;Description automatically generated">
            <a:extLst>
              <a:ext uri="{FF2B5EF4-FFF2-40B4-BE49-F238E27FC236}">
                <a16:creationId xmlns:a16="http://schemas.microsoft.com/office/drawing/2014/main" id="{53FCF574-F64C-7F3C-55F6-18847BC728C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B4187DC7-2119-4E8A-83FE-69E535BF616B}"/>
              </a:ext>
            </a:extLst>
          </p:cNvPr>
          <p:cNvSpPr>
            <a:spLocks noGrp="1"/>
          </p:cNvSpPr>
          <p:nvPr>
            <p:ph type="ftr" sz="quarter" idx="3"/>
          </p:nvPr>
        </p:nvSpPr>
        <p:spPr>
          <a:xfrm>
            <a:off x="609600" y="6549957"/>
            <a:ext cx="7865063" cy="212240"/>
          </a:xfrm>
          <a:prstGeom prst="rect">
            <a:avLst/>
          </a:prstGeom>
        </p:spPr>
        <p:txBody>
          <a:bodyPr vert="horz" lIns="0" tIns="0" rIns="0" bIns="0" rtlCol="0" anchor="t" anchorCtr="0"/>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BA5C6DA-FB01-49D3-B520-A711E7797022}"/>
              </a:ext>
            </a:extLst>
          </p:cNvPr>
          <p:cNvSpPr>
            <a:spLocks noGrp="1"/>
          </p:cNvSpPr>
          <p:nvPr>
            <p:ph type="sldNum" sz="quarter" idx="4"/>
          </p:nvPr>
        </p:nvSpPr>
        <p:spPr>
          <a:xfrm>
            <a:off x="8687449" y="6541707"/>
            <a:ext cx="700391" cy="22049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C6395366-B36D-4311-BE00-93167EEE3493}" type="slidenum">
              <a:rPr lang="en-US" smtClean="0"/>
              <a:pPr/>
              <a:t>‹#›</a:t>
            </a:fld>
            <a:endParaRPr lang="en-US"/>
          </a:p>
        </p:txBody>
      </p:sp>
      <p:sp>
        <p:nvSpPr>
          <p:cNvPr id="7" name="Rectangle 6">
            <a:extLst>
              <a:ext uri="{FF2B5EF4-FFF2-40B4-BE49-F238E27FC236}">
                <a16:creationId xmlns:a16="http://schemas.microsoft.com/office/drawing/2014/main" id="{FB478386-C668-4DD0-91BB-2A6DF6C3DF2C}"/>
              </a:ext>
            </a:extLst>
          </p:cNvPr>
          <p:cNvSpPr/>
          <p:nvPr userDrawn="1"/>
        </p:nvSpPr>
        <p:spPr>
          <a:xfrm>
            <a:off x="188068" y="99259"/>
            <a:ext cx="11822349" cy="6659479"/>
          </a:xfrm>
          <a:prstGeom prst="rect">
            <a:avLst/>
          </a:prstGeom>
          <a:noFill/>
          <a:ln w="19050">
            <a:solidFill>
              <a:srgbClr val="005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1E59971-797C-4E80-B4E2-C156111BBA57}"/>
              </a:ext>
            </a:extLst>
          </p:cNvPr>
          <p:cNvCxnSpPr>
            <a:cxnSpLocks/>
          </p:cNvCxnSpPr>
          <p:nvPr userDrawn="1"/>
        </p:nvCxnSpPr>
        <p:spPr>
          <a:xfrm>
            <a:off x="615305" y="98652"/>
            <a:ext cx="3657600"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DC16578-A732-AE4C-7FEA-F5A2575DB0B0}"/>
              </a:ext>
            </a:extLst>
          </p:cNvPr>
          <p:cNvCxnSpPr>
            <a:cxnSpLocks/>
          </p:cNvCxnSpPr>
          <p:nvPr userDrawn="1"/>
        </p:nvCxnSpPr>
        <p:spPr>
          <a:xfrm>
            <a:off x="9591675" y="6756468"/>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BCE94947-343D-4A1F-B09F-AB16FDCE979D}"/>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07434" y="6200012"/>
            <a:ext cx="2290197" cy="518465"/>
          </a:xfrm>
          <a:prstGeom prst="rect">
            <a:avLst/>
          </a:prstGeom>
        </p:spPr>
      </p:pic>
    </p:spTree>
    <p:extLst>
      <p:ext uri="{BB962C8B-B14F-4D97-AF65-F5344CB8AC3E}">
        <p14:creationId xmlns:p14="http://schemas.microsoft.com/office/powerpoint/2010/main" val="1069859892"/>
      </p:ext>
    </p:extLst>
  </p:cSld>
  <p:clrMap bg1="lt1" tx1="dk1" bg2="lt2" tx2="dk2" accent1="accent1" accent2="accent2" accent3="accent3" accent4="accent4" accent5="accent5" accent6="accent6" hlink="hlink" folHlink="folHlink"/>
  <p:sldLayoutIdLst>
    <p:sldLayoutId id="2147483718" r:id="rId1"/>
    <p:sldLayoutId id="2147483730" r:id="rId2"/>
    <p:sldLayoutId id="2147483731" r:id="rId3"/>
    <p:sldLayoutId id="2147483732" r:id="rId4"/>
    <p:sldLayoutId id="2147483733" r:id="rId5"/>
    <p:sldLayoutId id="2147483734" r:id="rId6"/>
    <p:sldLayoutId id="2147483735" r:id="rId7"/>
    <p:sldLayoutId id="2147483736" r:id="rId8"/>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picture containing graphical user interface&#10;&#10;Description automatically generated">
            <a:extLst>
              <a:ext uri="{FF2B5EF4-FFF2-40B4-BE49-F238E27FC236}">
                <a16:creationId xmlns:a16="http://schemas.microsoft.com/office/drawing/2014/main" id="{53FCF574-F64C-7F3C-55F6-18847BC728C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B4187DC7-2119-4E8A-83FE-69E535BF616B}"/>
              </a:ext>
            </a:extLst>
          </p:cNvPr>
          <p:cNvSpPr>
            <a:spLocks noGrp="1"/>
          </p:cNvSpPr>
          <p:nvPr>
            <p:ph type="ftr" sz="quarter" idx="3"/>
          </p:nvPr>
        </p:nvSpPr>
        <p:spPr>
          <a:xfrm>
            <a:off x="609599" y="6549957"/>
            <a:ext cx="10272409" cy="212240"/>
          </a:xfrm>
          <a:prstGeom prst="rect">
            <a:avLst/>
          </a:prstGeom>
        </p:spPr>
        <p:txBody>
          <a:bodyPr vert="horz" lIns="0" tIns="0" rIns="0" bIns="0" rtlCol="0" anchor="t" anchorCtr="0"/>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BA5C6DA-FB01-49D3-B520-A711E7797022}"/>
              </a:ext>
            </a:extLst>
          </p:cNvPr>
          <p:cNvSpPr>
            <a:spLocks noGrp="1"/>
          </p:cNvSpPr>
          <p:nvPr>
            <p:ph type="sldNum" sz="quarter" idx="4"/>
          </p:nvPr>
        </p:nvSpPr>
        <p:spPr>
          <a:xfrm>
            <a:off x="10882009" y="6541707"/>
            <a:ext cx="700391" cy="22049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C6395366-B36D-4311-BE00-93167EEE3493}" type="slidenum">
              <a:rPr lang="en-US" smtClean="0"/>
              <a:pPr/>
              <a:t>‹#›</a:t>
            </a:fld>
            <a:endParaRPr lang="en-US"/>
          </a:p>
        </p:txBody>
      </p:sp>
      <p:sp>
        <p:nvSpPr>
          <p:cNvPr id="7" name="Rectangle 6">
            <a:extLst>
              <a:ext uri="{FF2B5EF4-FFF2-40B4-BE49-F238E27FC236}">
                <a16:creationId xmlns:a16="http://schemas.microsoft.com/office/drawing/2014/main" id="{FB478386-C668-4DD0-91BB-2A6DF6C3DF2C}"/>
              </a:ext>
            </a:extLst>
          </p:cNvPr>
          <p:cNvSpPr/>
          <p:nvPr userDrawn="1"/>
        </p:nvSpPr>
        <p:spPr>
          <a:xfrm>
            <a:off x="188068" y="99259"/>
            <a:ext cx="11822349" cy="6659479"/>
          </a:xfrm>
          <a:prstGeom prst="rect">
            <a:avLst/>
          </a:prstGeom>
          <a:noFill/>
          <a:ln w="19050">
            <a:solidFill>
              <a:srgbClr val="005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1E59971-797C-4E80-B4E2-C156111BBA57}"/>
              </a:ext>
            </a:extLst>
          </p:cNvPr>
          <p:cNvCxnSpPr>
            <a:cxnSpLocks/>
          </p:cNvCxnSpPr>
          <p:nvPr userDrawn="1"/>
        </p:nvCxnSpPr>
        <p:spPr>
          <a:xfrm>
            <a:off x="615305" y="98652"/>
            <a:ext cx="3657600"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6AC26AB-80B4-7B4F-6C1B-40C699C4719E}"/>
              </a:ext>
            </a:extLst>
          </p:cNvPr>
          <p:cNvCxnSpPr>
            <a:cxnSpLocks/>
          </p:cNvCxnSpPr>
          <p:nvPr userDrawn="1"/>
        </p:nvCxnSpPr>
        <p:spPr>
          <a:xfrm>
            <a:off x="9591675"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3C3E6246-51A4-1D55-D18B-CFC2C6F5B38C}"/>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36821" y="159031"/>
            <a:ext cx="2290197" cy="518465"/>
          </a:xfrm>
          <a:prstGeom prst="rect">
            <a:avLst/>
          </a:prstGeom>
        </p:spPr>
      </p:pic>
    </p:spTree>
    <p:extLst>
      <p:ext uri="{BB962C8B-B14F-4D97-AF65-F5344CB8AC3E}">
        <p14:creationId xmlns:p14="http://schemas.microsoft.com/office/powerpoint/2010/main" val="306819969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FCF574-F64C-7F3C-55F6-18847BC728C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B478386-C668-4DD0-91BB-2A6DF6C3DF2C}"/>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1E59971-797C-4E80-B4E2-C156111BBA57}"/>
              </a:ext>
            </a:extLst>
          </p:cNvPr>
          <p:cNvCxnSpPr>
            <a:cxnSpLocks/>
          </p:cNvCxnSpPr>
          <p:nvPr userDrawn="1"/>
        </p:nvCxnSpPr>
        <p:spPr>
          <a:xfrm>
            <a:off x="615305" y="98652"/>
            <a:ext cx="3657600"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D663718E-FAF3-0BC7-8B34-16832E1F8799}"/>
              </a:ext>
            </a:extLst>
          </p:cNvPr>
          <p:cNvCxnSpPr>
            <a:cxnSpLocks/>
          </p:cNvCxnSpPr>
          <p:nvPr userDrawn="1"/>
        </p:nvCxnSpPr>
        <p:spPr>
          <a:xfrm>
            <a:off x="9591675" y="6756468"/>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727EA8A4-B198-B71A-E449-64DD076ADFFB}"/>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07434" y="6200012"/>
            <a:ext cx="2290197" cy="518464"/>
          </a:xfrm>
          <a:prstGeom prst="rect">
            <a:avLst/>
          </a:prstGeom>
        </p:spPr>
      </p:pic>
      <p:sp>
        <p:nvSpPr>
          <p:cNvPr id="4" name="Footer Placeholder 4">
            <a:extLst>
              <a:ext uri="{FF2B5EF4-FFF2-40B4-BE49-F238E27FC236}">
                <a16:creationId xmlns:a16="http://schemas.microsoft.com/office/drawing/2014/main" id="{A6FC3E79-D801-9406-E21A-786ED682753D}"/>
              </a:ext>
            </a:extLst>
          </p:cNvPr>
          <p:cNvSpPr>
            <a:spLocks noGrp="1"/>
          </p:cNvSpPr>
          <p:nvPr>
            <p:ph type="ftr" sz="quarter" idx="3"/>
          </p:nvPr>
        </p:nvSpPr>
        <p:spPr>
          <a:xfrm>
            <a:off x="609600" y="6549957"/>
            <a:ext cx="7865063" cy="206511"/>
          </a:xfrm>
          <a:prstGeom prst="rect">
            <a:avLst/>
          </a:prstGeom>
        </p:spPr>
        <p:txBody>
          <a:bodyPr vert="horz" lIns="0" tIns="0" rIns="0" bIns="0" rtlCol="0" anchor="t" anchorCtr="0"/>
          <a:lstStyle>
            <a:lvl1pPr algn="l">
              <a:defRPr sz="1000">
                <a:solidFill>
                  <a:schemeClr val="bg1"/>
                </a:solidFill>
                <a:latin typeface="Arial" panose="020B0604020202020204" pitchFamily="34" charset="0"/>
                <a:cs typeface="Arial" panose="020B0604020202020204" pitchFamily="34" charset="0"/>
              </a:defRPr>
            </a:lvl1pPr>
          </a:lstStyle>
          <a:p>
            <a:endParaRPr lang="en-US">
              <a:solidFill>
                <a:schemeClr val="bg1"/>
              </a:solidFill>
            </a:endParaRPr>
          </a:p>
        </p:txBody>
      </p:sp>
      <p:sp>
        <p:nvSpPr>
          <p:cNvPr id="11" name="Slide Number Placeholder 5">
            <a:extLst>
              <a:ext uri="{FF2B5EF4-FFF2-40B4-BE49-F238E27FC236}">
                <a16:creationId xmlns:a16="http://schemas.microsoft.com/office/drawing/2014/main" id="{4DB837A8-E2BF-E548-0089-35164810D5C1}"/>
              </a:ext>
            </a:extLst>
          </p:cNvPr>
          <p:cNvSpPr>
            <a:spLocks noGrp="1"/>
          </p:cNvSpPr>
          <p:nvPr>
            <p:ph type="sldNum" sz="quarter" idx="4"/>
          </p:nvPr>
        </p:nvSpPr>
        <p:spPr>
          <a:xfrm>
            <a:off x="8687449" y="6541707"/>
            <a:ext cx="700391" cy="214760"/>
          </a:xfrm>
          <a:prstGeom prst="rect">
            <a:avLst/>
          </a:prstGeom>
        </p:spPr>
        <p:txBody>
          <a:bodyPr vert="horz" lIns="0" tIns="0" rIns="0" bIns="0" rtlCol="0" anchor="b" anchorCtr="0"/>
          <a:lstStyle>
            <a:lvl1pPr algn="r">
              <a:defRPr sz="1000">
                <a:solidFill>
                  <a:schemeClr val="bg1"/>
                </a:solidFill>
                <a:latin typeface="Arial" panose="020B0604020202020204" pitchFamily="34" charset="0"/>
                <a:cs typeface="Arial" panose="020B0604020202020204" pitchFamily="34" charset="0"/>
              </a:defRPr>
            </a:lvl1pPr>
          </a:lstStyle>
          <a:p>
            <a:fld id="{C6395366-B36D-4311-BE00-93167EEE3493}" type="slidenum">
              <a:rPr lang="en-US" smtClean="0"/>
              <a:pPr/>
              <a:t>‹#›</a:t>
            </a:fld>
            <a:endParaRPr lang="en-US"/>
          </a:p>
        </p:txBody>
      </p:sp>
    </p:spTree>
    <p:extLst>
      <p:ext uri="{BB962C8B-B14F-4D97-AF65-F5344CB8AC3E}">
        <p14:creationId xmlns:p14="http://schemas.microsoft.com/office/powerpoint/2010/main" val="322672455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FCF574-F64C-7F3C-55F6-18847BC728C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B4187DC7-2119-4E8A-83FE-69E535BF616B}"/>
              </a:ext>
            </a:extLst>
          </p:cNvPr>
          <p:cNvSpPr>
            <a:spLocks noGrp="1"/>
          </p:cNvSpPr>
          <p:nvPr>
            <p:ph type="ftr" sz="quarter" idx="3"/>
          </p:nvPr>
        </p:nvSpPr>
        <p:spPr>
          <a:xfrm>
            <a:off x="609599" y="6549957"/>
            <a:ext cx="10272409" cy="212240"/>
          </a:xfrm>
          <a:prstGeom prst="rect">
            <a:avLst/>
          </a:prstGeom>
        </p:spPr>
        <p:txBody>
          <a:bodyPr vert="horz" lIns="0" tIns="0" rIns="0" bIns="0" rtlCol="0" anchor="t" anchorCtr="0"/>
          <a:lstStyle>
            <a:lvl1pPr algn="l">
              <a:defRPr sz="1000">
                <a:solidFill>
                  <a:schemeClr val="bg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BA5C6DA-FB01-49D3-B520-A711E7797022}"/>
              </a:ext>
            </a:extLst>
          </p:cNvPr>
          <p:cNvSpPr>
            <a:spLocks noGrp="1"/>
          </p:cNvSpPr>
          <p:nvPr>
            <p:ph type="sldNum" sz="quarter" idx="4"/>
          </p:nvPr>
        </p:nvSpPr>
        <p:spPr>
          <a:xfrm>
            <a:off x="10882009" y="6541707"/>
            <a:ext cx="700391" cy="220490"/>
          </a:xfrm>
          <a:prstGeom prst="rect">
            <a:avLst/>
          </a:prstGeom>
        </p:spPr>
        <p:txBody>
          <a:bodyPr vert="horz" lIns="0" tIns="0" rIns="0" bIns="0" rtlCol="0" anchor="b" anchorCtr="0"/>
          <a:lstStyle>
            <a:lvl1pPr algn="r">
              <a:defRPr sz="1000">
                <a:solidFill>
                  <a:schemeClr val="bg1"/>
                </a:solidFill>
                <a:latin typeface="Arial" panose="020B0604020202020204" pitchFamily="34" charset="0"/>
                <a:cs typeface="Arial" panose="020B0604020202020204" pitchFamily="34" charset="0"/>
              </a:defRPr>
            </a:lvl1pPr>
          </a:lstStyle>
          <a:p>
            <a:fld id="{C6395366-B36D-4311-BE00-93167EEE3493}" type="slidenum">
              <a:rPr lang="en-US" smtClean="0"/>
              <a:pPr/>
              <a:t>‹#›</a:t>
            </a:fld>
            <a:endParaRPr lang="en-US"/>
          </a:p>
        </p:txBody>
      </p:sp>
      <p:sp>
        <p:nvSpPr>
          <p:cNvPr id="7" name="Rectangle 6">
            <a:extLst>
              <a:ext uri="{FF2B5EF4-FFF2-40B4-BE49-F238E27FC236}">
                <a16:creationId xmlns:a16="http://schemas.microsoft.com/office/drawing/2014/main" id="{FB478386-C668-4DD0-91BB-2A6DF6C3DF2C}"/>
              </a:ext>
            </a:extLst>
          </p:cNvPr>
          <p:cNvSpPr/>
          <p:nvPr userDrawn="1"/>
        </p:nvSpPr>
        <p:spPr>
          <a:xfrm>
            <a:off x="188068" y="99259"/>
            <a:ext cx="11822349" cy="665947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1E59971-797C-4E80-B4E2-C156111BBA57}"/>
              </a:ext>
            </a:extLst>
          </p:cNvPr>
          <p:cNvCxnSpPr>
            <a:cxnSpLocks/>
          </p:cNvCxnSpPr>
          <p:nvPr userDrawn="1"/>
        </p:nvCxnSpPr>
        <p:spPr>
          <a:xfrm>
            <a:off x="615305" y="98652"/>
            <a:ext cx="3657600"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C4DB943-664C-5652-24C3-0A7C1FB3846D}"/>
              </a:ext>
            </a:extLst>
          </p:cNvPr>
          <p:cNvCxnSpPr>
            <a:cxnSpLocks/>
          </p:cNvCxnSpPr>
          <p:nvPr userDrawn="1"/>
        </p:nvCxnSpPr>
        <p:spPr>
          <a:xfrm>
            <a:off x="9591675" y="99255"/>
            <a:ext cx="2217865" cy="0"/>
          </a:xfrm>
          <a:prstGeom prst="line">
            <a:avLst/>
          </a:prstGeom>
          <a:ln w="57150">
            <a:solidFill>
              <a:srgbClr val="F6BE00"/>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697B5D3F-21EB-851A-D7B5-9FA5D27EF93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36821" y="159031"/>
            <a:ext cx="2290197" cy="518464"/>
          </a:xfrm>
          <a:prstGeom prst="rect">
            <a:avLst/>
          </a:prstGeom>
        </p:spPr>
      </p:pic>
    </p:spTree>
    <p:extLst>
      <p:ext uri="{BB962C8B-B14F-4D97-AF65-F5344CB8AC3E}">
        <p14:creationId xmlns:p14="http://schemas.microsoft.com/office/powerpoint/2010/main" val="329897069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www.deepwater.com/" TargetMode="External"/><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65A-F18D-1EBA-7243-1A868ED299D8}"/>
              </a:ext>
            </a:extLst>
          </p:cNvPr>
          <p:cNvSpPr>
            <a:spLocks noGrp="1"/>
          </p:cNvSpPr>
          <p:nvPr>
            <p:ph type="ctrTitle"/>
          </p:nvPr>
        </p:nvSpPr>
        <p:spPr/>
        <p:txBody>
          <a:bodyPr/>
          <a:lstStyle/>
          <a:p>
            <a:r>
              <a:rPr lang="en-US" dirty="0"/>
              <a:t>Session Title</a:t>
            </a:r>
          </a:p>
        </p:txBody>
      </p:sp>
      <p:sp>
        <p:nvSpPr>
          <p:cNvPr id="3" name="Subtitle 2">
            <a:extLst>
              <a:ext uri="{FF2B5EF4-FFF2-40B4-BE49-F238E27FC236}">
                <a16:creationId xmlns:a16="http://schemas.microsoft.com/office/drawing/2014/main" id="{5BC6ED03-4AB4-9B8C-BEE8-F78E097001A2}"/>
              </a:ext>
            </a:extLst>
          </p:cNvPr>
          <p:cNvSpPr>
            <a:spLocks noGrp="1"/>
          </p:cNvSpPr>
          <p:nvPr>
            <p:ph type="subTitle" idx="1"/>
          </p:nvPr>
        </p:nvSpPr>
        <p:spPr>
          <a:xfrm>
            <a:off x="1524000" y="3906838"/>
            <a:ext cx="3095065" cy="1655762"/>
          </a:xfrm>
        </p:spPr>
        <p:txBody>
          <a:bodyPr/>
          <a:lstStyle/>
          <a:p>
            <a:r>
              <a:rPr lang="en-US" dirty="0"/>
              <a:t>Vivek Chintalaboyina</a:t>
            </a:r>
          </a:p>
        </p:txBody>
      </p:sp>
      <p:sp>
        <p:nvSpPr>
          <p:cNvPr id="4" name="Rectangle 3">
            <a:extLst>
              <a:ext uri="{FF2B5EF4-FFF2-40B4-BE49-F238E27FC236}">
                <a16:creationId xmlns:a16="http://schemas.microsoft.com/office/drawing/2014/main" id="{39DA44FD-0FBB-C832-81A6-A7F309803B5F}"/>
              </a:ext>
            </a:extLst>
          </p:cNvPr>
          <p:cNvSpPr/>
          <p:nvPr/>
        </p:nvSpPr>
        <p:spPr>
          <a:xfrm>
            <a:off x="2917743" y="273538"/>
            <a:ext cx="6245795" cy="1550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rectangular sign with green text&#10;&#10;AI-generated content may be incorrect.">
            <a:extLst>
              <a:ext uri="{FF2B5EF4-FFF2-40B4-BE49-F238E27FC236}">
                <a16:creationId xmlns:a16="http://schemas.microsoft.com/office/drawing/2014/main" id="{F840F1F1-01DD-1E07-C93D-B6D14AEDF00B}"/>
              </a:ext>
            </a:extLst>
          </p:cNvPr>
          <p:cNvPicPr>
            <a:picLocks noChangeAspect="1"/>
          </p:cNvPicPr>
          <p:nvPr/>
        </p:nvPicPr>
        <p:blipFill>
          <a:blip r:embed="rId3"/>
          <a:srcRect l="1406" t="4" r="-1230" b="-180"/>
          <a:stretch>
            <a:fillRect/>
          </a:stretch>
        </p:blipFill>
        <p:spPr>
          <a:xfrm>
            <a:off x="2726662" y="-2150976"/>
            <a:ext cx="6730312" cy="6755436"/>
          </a:xfrm>
          <a:prstGeom prst="rect">
            <a:avLst/>
          </a:prstGeom>
        </p:spPr>
      </p:pic>
      <p:pic>
        <p:nvPicPr>
          <p:cNvPr id="6" name="Picture 5">
            <a:extLst>
              <a:ext uri="{FF2B5EF4-FFF2-40B4-BE49-F238E27FC236}">
                <a16:creationId xmlns:a16="http://schemas.microsoft.com/office/drawing/2014/main" id="{780C6E63-2365-5B12-C335-057665EEAE1D}"/>
              </a:ext>
            </a:extLst>
          </p:cNvPr>
          <p:cNvPicPr>
            <a:picLocks noChangeAspect="1"/>
          </p:cNvPicPr>
          <p:nvPr/>
        </p:nvPicPr>
        <p:blipFill>
          <a:blip r:embed="rId4"/>
          <a:stretch>
            <a:fillRect/>
          </a:stretch>
        </p:blipFill>
        <p:spPr>
          <a:xfrm>
            <a:off x="1681516" y="2597497"/>
            <a:ext cx="8820603" cy="990651"/>
          </a:xfrm>
          <a:prstGeom prst="rect">
            <a:avLst/>
          </a:prstGeom>
        </p:spPr>
      </p:pic>
      <p:sp>
        <p:nvSpPr>
          <p:cNvPr id="8" name="Text Placeholder 4">
            <a:extLst>
              <a:ext uri="{FF2B5EF4-FFF2-40B4-BE49-F238E27FC236}">
                <a16:creationId xmlns:a16="http://schemas.microsoft.com/office/drawing/2014/main" id="{11A31753-9307-E5FC-43DA-397C68F8BC27}"/>
              </a:ext>
            </a:extLst>
          </p:cNvPr>
          <p:cNvSpPr txBox="1">
            <a:spLocks/>
          </p:cNvSpPr>
          <p:nvPr/>
        </p:nvSpPr>
        <p:spPr>
          <a:xfrm>
            <a:off x="682218" y="2310523"/>
            <a:ext cx="1062990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t>From Chaos to Clarity</a:t>
            </a:r>
          </a:p>
        </p:txBody>
      </p:sp>
      <p:sp>
        <p:nvSpPr>
          <p:cNvPr id="9" name="Text Placeholder 5">
            <a:extLst>
              <a:ext uri="{FF2B5EF4-FFF2-40B4-BE49-F238E27FC236}">
                <a16:creationId xmlns:a16="http://schemas.microsoft.com/office/drawing/2014/main" id="{DFA3910C-A8D3-1D2A-48C1-023D2C679129}"/>
              </a:ext>
            </a:extLst>
          </p:cNvPr>
          <p:cNvSpPr txBox="1">
            <a:spLocks/>
          </p:cNvSpPr>
          <p:nvPr/>
        </p:nvSpPr>
        <p:spPr>
          <a:xfrm>
            <a:off x="682218" y="3041117"/>
            <a:ext cx="10629901" cy="442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Unifying Asset Intelligence and Smart Scheduling</a:t>
            </a:r>
          </a:p>
        </p:txBody>
      </p:sp>
      <p:pic>
        <p:nvPicPr>
          <p:cNvPr id="10" name="Picture 9" descr="A logo on a black background&#10;&#10;Description automatically generated">
            <a:extLst>
              <a:ext uri="{FF2B5EF4-FFF2-40B4-BE49-F238E27FC236}">
                <a16:creationId xmlns:a16="http://schemas.microsoft.com/office/drawing/2014/main" id="{92885718-9D6D-F439-F5FD-41275E6CE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652" y="4180840"/>
            <a:ext cx="1381760" cy="1381760"/>
          </a:xfrm>
          <a:prstGeom prst="rect">
            <a:avLst/>
          </a:prstGeom>
        </p:spPr>
      </p:pic>
      <p:sp>
        <p:nvSpPr>
          <p:cNvPr id="11" name="Subtitle 2">
            <a:extLst>
              <a:ext uri="{FF2B5EF4-FFF2-40B4-BE49-F238E27FC236}">
                <a16:creationId xmlns:a16="http://schemas.microsoft.com/office/drawing/2014/main" id="{ED75B64A-D8CB-E26C-82AF-3F8192C915C2}"/>
              </a:ext>
            </a:extLst>
          </p:cNvPr>
          <p:cNvSpPr txBox="1">
            <a:spLocks/>
          </p:cNvSpPr>
          <p:nvPr/>
        </p:nvSpPr>
        <p:spPr>
          <a:xfrm>
            <a:off x="6970054" y="3908059"/>
            <a:ext cx="3095065" cy="1655762"/>
          </a:xfr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Robert Maulding</a:t>
            </a:r>
          </a:p>
        </p:txBody>
      </p:sp>
      <p:pic>
        <p:nvPicPr>
          <p:cNvPr id="1026" name="Picture 2" descr="Transocean Logo - PNG Logo Vector Brand Downloads (SVG, EPS)">
            <a:extLst>
              <a:ext uri="{FF2B5EF4-FFF2-40B4-BE49-F238E27FC236}">
                <a16:creationId xmlns:a16="http://schemas.microsoft.com/office/drawing/2014/main" id="{AD055544-15A8-3B9D-62A4-2BE9A72D5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2539" y="4481060"/>
            <a:ext cx="2310093" cy="63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98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80">
                                          <p:stCondLst>
                                            <p:cond delay="0"/>
                                          </p:stCondLst>
                                        </p:cTn>
                                        <p:tgtEl>
                                          <p:spTgt spid="1026"/>
                                        </p:tgtEl>
                                      </p:cBhvr>
                                    </p:animEffect>
                                    <p:anim calcmode="lin" valueType="num">
                                      <p:cBhvr>
                                        <p:cTn id="24"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9" dur="26">
                                          <p:stCondLst>
                                            <p:cond delay="650"/>
                                          </p:stCondLst>
                                        </p:cTn>
                                        <p:tgtEl>
                                          <p:spTgt spid="1026"/>
                                        </p:tgtEl>
                                      </p:cBhvr>
                                      <p:to x="100000" y="60000"/>
                                    </p:animScale>
                                    <p:animScale>
                                      <p:cBhvr>
                                        <p:cTn id="30" dur="166" decel="50000">
                                          <p:stCondLst>
                                            <p:cond delay="676"/>
                                          </p:stCondLst>
                                        </p:cTn>
                                        <p:tgtEl>
                                          <p:spTgt spid="1026"/>
                                        </p:tgtEl>
                                      </p:cBhvr>
                                      <p:to x="100000" y="100000"/>
                                    </p:animScale>
                                    <p:animScale>
                                      <p:cBhvr>
                                        <p:cTn id="31" dur="26">
                                          <p:stCondLst>
                                            <p:cond delay="1312"/>
                                          </p:stCondLst>
                                        </p:cTn>
                                        <p:tgtEl>
                                          <p:spTgt spid="1026"/>
                                        </p:tgtEl>
                                      </p:cBhvr>
                                      <p:to x="100000" y="80000"/>
                                    </p:animScale>
                                    <p:animScale>
                                      <p:cBhvr>
                                        <p:cTn id="32" dur="166" decel="50000">
                                          <p:stCondLst>
                                            <p:cond delay="1338"/>
                                          </p:stCondLst>
                                        </p:cTn>
                                        <p:tgtEl>
                                          <p:spTgt spid="1026"/>
                                        </p:tgtEl>
                                      </p:cBhvr>
                                      <p:to x="100000" y="100000"/>
                                    </p:animScale>
                                    <p:animScale>
                                      <p:cBhvr>
                                        <p:cTn id="33" dur="26">
                                          <p:stCondLst>
                                            <p:cond delay="1642"/>
                                          </p:stCondLst>
                                        </p:cTn>
                                        <p:tgtEl>
                                          <p:spTgt spid="1026"/>
                                        </p:tgtEl>
                                      </p:cBhvr>
                                      <p:to x="100000" y="90000"/>
                                    </p:animScale>
                                    <p:animScale>
                                      <p:cBhvr>
                                        <p:cTn id="34" dur="166" decel="50000">
                                          <p:stCondLst>
                                            <p:cond delay="1668"/>
                                          </p:stCondLst>
                                        </p:cTn>
                                        <p:tgtEl>
                                          <p:spTgt spid="1026"/>
                                        </p:tgtEl>
                                      </p:cBhvr>
                                      <p:to x="100000" y="100000"/>
                                    </p:animScale>
                                    <p:animScale>
                                      <p:cBhvr>
                                        <p:cTn id="35" dur="26">
                                          <p:stCondLst>
                                            <p:cond delay="1808"/>
                                          </p:stCondLst>
                                        </p:cTn>
                                        <p:tgtEl>
                                          <p:spTgt spid="1026"/>
                                        </p:tgtEl>
                                      </p:cBhvr>
                                      <p:to x="100000" y="95000"/>
                                    </p:animScale>
                                    <p:animScale>
                                      <p:cBhvr>
                                        <p:cTn id="36"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A5F3-B45B-0863-5A45-4FF1CA19FB4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F4A253-C207-DB34-EFFF-1E392732640F}"/>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33F5232A-32B2-E886-8D21-99234CC64FC1}"/>
              </a:ext>
            </a:extLst>
          </p:cNvPr>
          <p:cNvSpPr>
            <a:spLocks noGrp="1"/>
          </p:cNvSpPr>
          <p:nvPr>
            <p:ph type="body" sz="quarter" idx="14"/>
          </p:nvPr>
        </p:nvSpPr>
        <p:spPr/>
        <p:txBody>
          <a:bodyPr/>
          <a:lstStyle/>
          <a:p>
            <a:r>
              <a:rPr lang="en-US"/>
              <a:t>How we brought clarity at Transocean</a:t>
            </a:r>
          </a:p>
        </p:txBody>
      </p:sp>
      <p:sp>
        <p:nvSpPr>
          <p:cNvPr id="4" name="Content Placeholder 3">
            <a:extLst>
              <a:ext uri="{FF2B5EF4-FFF2-40B4-BE49-F238E27FC236}">
                <a16:creationId xmlns:a16="http://schemas.microsoft.com/office/drawing/2014/main" id="{D4D32C96-B1C6-2459-E4A5-4F96468A06C1}"/>
              </a:ext>
            </a:extLst>
          </p:cNvPr>
          <p:cNvSpPr>
            <a:spLocks noGrp="1"/>
          </p:cNvSpPr>
          <p:nvPr>
            <p:ph idx="1"/>
          </p:nvPr>
        </p:nvSpPr>
        <p:spPr/>
        <p:txBody>
          <a:bodyPr/>
          <a:lstStyle/>
          <a:p>
            <a:endParaRPr lang="en-US"/>
          </a:p>
          <a:p>
            <a:r>
              <a:rPr lang="en-US"/>
              <a:t>Transocean vision for Work Order Scheduling</a:t>
            </a:r>
          </a:p>
          <a:p>
            <a:endParaRPr lang="en-US"/>
          </a:p>
          <a:p>
            <a:r>
              <a:rPr lang="en-US"/>
              <a:t>Using Work Order Planner (ITXH Smart Scheduler)</a:t>
            </a:r>
          </a:p>
          <a:p>
            <a:endParaRPr lang="en-US"/>
          </a:p>
          <a:p>
            <a:r>
              <a:rPr lang="en-US"/>
              <a:t>Equipment &amp; Failure Analysis using ITXH AMI (Proof of Concept)</a:t>
            </a:r>
          </a:p>
        </p:txBody>
      </p:sp>
    </p:spTree>
    <p:extLst>
      <p:ext uri="{BB962C8B-B14F-4D97-AF65-F5344CB8AC3E}">
        <p14:creationId xmlns:p14="http://schemas.microsoft.com/office/powerpoint/2010/main" val="226567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D1ABBB-8166-271E-1DD5-75E9B48034C7}"/>
              </a:ext>
            </a:extLst>
          </p:cNvPr>
          <p:cNvSpPr>
            <a:spLocks noGrp="1"/>
          </p:cNvSpPr>
          <p:nvPr>
            <p:ph type="body" sz="quarter" idx="10"/>
          </p:nvPr>
        </p:nvSpPr>
        <p:spPr>
          <a:xfrm>
            <a:off x="1179636" y="769590"/>
            <a:ext cx="10629898" cy="638175"/>
          </a:xfrm>
        </p:spPr>
        <p:txBody>
          <a:bodyPr/>
          <a:lstStyle/>
          <a:p>
            <a:r>
              <a:rPr lang="en-US"/>
              <a:t>CHALLENGES IN OFFSHORE DRILLING</a:t>
            </a:r>
          </a:p>
        </p:txBody>
      </p:sp>
      <p:sp>
        <p:nvSpPr>
          <p:cNvPr id="5" name="Text Placeholder 6">
            <a:extLst>
              <a:ext uri="{FF2B5EF4-FFF2-40B4-BE49-F238E27FC236}">
                <a16:creationId xmlns:a16="http://schemas.microsoft.com/office/drawing/2014/main" id="{464541DF-F2D5-8287-AE90-3709D89F699F}"/>
              </a:ext>
            </a:extLst>
          </p:cNvPr>
          <p:cNvSpPr txBox="1">
            <a:spLocks/>
          </p:cNvSpPr>
          <p:nvPr/>
        </p:nvSpPr>
        <p:spPr>
          <a:xfrm>
            <a:off x="8231789" y="2624866"/>
            <a:ext cx="3517589" cy="3722465"/>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a:t>Around the clock Operations</a:t>
            </a:r>
          </a:p>
          <a:p>
            <a:pPr marL="285750" indent="-285750">
              <a:buFont typeface="Arial" panose="020B0604020202020204" pitchFamily="34" charset="0"/>
              <a:buChar char="•"/>
            </a:pPr>
            <a:r>
              <a:rPr lang="en-US" sz="2000"/>
              <a:t>Frequently changing personnel</a:t>
            </a:r>
          </a:p>
          <a:p>
            <a:pPr marL="285750" indent="-285750">
              <a:buFont typeface="Arial" panose="020B0604020202020204" pitchFamily="34" charset="0"/>
              <a:buChar char="•"/>
            </a:pPr>
            <a:r>
              <a:rPr lang="en-US" sz="2000"/>
              <a:t>Logistics of materials and third-party services</a:t>
            </a:r>
          </a:p>
          <a:p>
            <a:pPr marL="285750" indent="-285750">
              <a:buFont typeface="Arial" panose="020B0604020202020204" pitchFamily="34" charset="0"/>
              <a:buChar char="•"/>
            </a:pPr>
            <a:r>
              <a:rPr lang="en-US" sz="2000"/>
              <a:t>Access to specialized equipment required for maintenance</a:t>
            </a:r>
          </a:p>
          <a:p>
            <a:pPr marL="285750" indent="-285750">
              <a:buFont typeface="Arial" panose="020B0604020202020204" pitchFamily="34" charset="0"/>
              <a:buChar char="•"/>
            </a:pPr>
            <a:r>
              <a:rPr lang="en-US" sz="2000"/>
              <a:t>Lack of a dedicated planner</a:t>
            </a:r>
          </a:p>
        </p:txBody>
      </p:sp>
    </p:spTree>
    <p:extLst>
      <p:ext uri="{BB962C8B-B14F-4D97-AF65-F5344CB8AC3E}">
        <p14:creationId xmlns:p14="http://schemas.microsoft.com/office/powerpoint/2010/main" val="182720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D688D3-9DD8-AFE4-56B3-DE7DB21CB76E}"/>
              </a:ext>
            </a:extLst>
          </p:cNvPr>
          <p:cNvSpPr>
            <a:spLocks noGrp="1"/>
          </p:cNvSpPr>
          <p:nvPr>
            <p:ph type="body" sz="quarter" idx="13"/>
          </p:nvPr>
        </p:nvSpPr>
        <p:spPr/>
        <p:txBody>
          <a:bodyPr/>
          <a:lstStyle/>
          <a:p>
            <a:endParaRPr lang="en-US" sz="1200"/>
          </a:p>
        </p:txBody>
      </p:sp>
      <p:sp>
        <p:nvSpPr>
          <p:cNvPr id="3" name="Text Placeholder 2">
            <a:extLst>
              <a:ext uri="{FF2B5EF4-FFF2-40B4-BE49-F238E27FC236}">
                <a16:creationId xmlns:a16="http://schemas.microsoft.com/office/drawing/2014/main" id="{0FB06A6E-CF66-78E0-D5FD-229AEBE8EFD7}"/>
              </a:ext>
            </a:extLst>
          </p:cNvPr>
          <p:cNvSpPr>
            <a:spLocks noGrp="1"/>
          </p:cNvSpPr>
          <p:nvPr>
            <p:ph type="body" sz="quarter" idx="14"/>
          </p:nvPr>
        </p:nvSpPr>
        <p:spPr/>
        <p:txBody>
          <a:bodyPr/>
          <a:lstStyle/>
          <a:p>
            <a:r>
              <a:rPr lang="en-US"/>
              <a:t>Challenges</a:t>
            </a:r>
          </a:p>
        </p:txBody>
      </p:sp>
      <p:sp>
        <p:nvSpPr>
          <p:cNvPr id="4" name="Content Placeholder 3">
            <a:extLst>
              <a:ext uri="{FF2B5EF4-FFF2-40B4-BE49-F238E27FC236}">
                <a16:creationId xmlns:a16="http://schemas.microsoft.com/office/drawing/2014/main" id="{43882524-6B39-8752-79A5-CFDE30A3C69B}"/>
              </a:ext>
            </a:extLst>
          </p:cNvPr>
          <p:cNvSpPr>
            <a:spLocks noGrp="1"/>
          </p:cNvSpPr>
          <p:nvPr>
            <p:ph idx="1"/>
          </p:nvPr>
        </p:nvSpPr>
        <p:spPr/>
        <p:txBody>
          <a:bodyPr/>
          <a:lstStyle/>
          <a:p>
            <a:r>
              <a:rPr lang="en-US"/>
              <a:t>Replication – each Rig has its own on-prem instance of EAM.</a:t>
            </a:r>
          </a:p>
          <a:p>
            <a:r>
              <a:rPr lang="en-US"/>
              <a:t>User Population – 4 people to do 1 job, in Norway it’s 6 people. All sharing the same device. </a:t>
            </a:r>
          </a:p>
          <a:p>
            <a:endParaRPr lang="en-US"/>
          </a:p>
        </p:txBody>
      </p:sp>
      <p:grpSp>
        <p:nvGrpSpPr>
          <p:cNvPr id="5" name="Group 4">
            <a:extLst>
              <a:ext uri="{FF2B5EF4-FFF2-40B4-BE49-F238E27FC236}">
                <a16:creationId xmlns:a16="http://schemas.microsoft.com/office/drawing/2014/main" id="{F0BD8755-22A6-4352-7C46-EB5ACDB4C648}"/>
              </a:ext>
            </a:extLst>
          </p:cNvPr>
          <p:cNvGrpSpPr/>
          <p:nvPr/>
        </p:nvGrpSpPr>
        <p:grpSpPr>
          <a:xfrm>
            <a:off x="4589912" y="3253169"/>
            <a:ext cx="6977246" cy="2594943"/>
            <a:chOff x="3580555" y="2015770"/>
            <a:chExt cx="7062215" cy="2707003"/>
          </a:xfrm>
        </p:grpSpPr>
        <p:pic>
          <p:nvPicPr>
            <p:cNvPr id="6" name="Picture 5">
              <a:extLst>
                <a:ext uri="{FF2B5EF4-FFF2-40B4-BE49-F238E27FC236}">
                  <a16:creationId xmlns:a16="http://schemas.microsoft.com/office/drawing/2014/main" id="{3D764559-F927-3D50-2703-E88CA97EA8E0}"/>
                </a:ext>
              </a:extLst>
            </p:cNvPr>
            <p:cNvPicPr>
              <a:picLocks noChangeAspect="1"/>
            </p:cNvPicPr>
            <p:nvPr/>
          </p:nvPicPr>
          <p:blipFill>
            <a:blip r:embed="rId3"/>
            <a:stretch>
              <a:fillRect/>
            </a:stretch>
          </p:blipFill>
          <p:spPr>
            <a:xfrm>
              <a:off x="4918373" y="2743285"/>
              <a:ext cx="914400" cy="914400"/>
            </a:xfrm>
            <a:prstGeom prst="rect">
              <a:avLst/>
            </a:prstGeom>
          </p:spPr>
        </p:pic>
        <p:pic>
          <p:nvPicPr>
            <p:cNvPr id="7" name="Picture 6">
              <a:extLst>
                <a:ext uri="{FF2B5EF4-FFF2-40B4-BE49-F238E27FC236}">
                  <a16:creationId xmlns:a16="http://schemas.microsoft.com/office/drawing/2014/main" id="{5AD87D6B-879A-2472-E93D-180E4219DFA1}"/>
                </a:ext>
              </a:extLst>
            </p:cNvPr>
            <p:cNvPicPr>
              <a:picLocks noChangeAspect="1"/>
            </p:cNvPicPr>
            <p:nvPr/>
          </p:nvPicPr>
          <p:blipFill>
            <a:blip r:embed="rId3"/>
            <a:stretch>
              <a:fillRect/>
            </a:stretch>
          </p:blipFill>
          <p:spPr>
            <a:xfrm>
              <a:off x="4918373" y="3808373"/>
              <a:ext cx="914400" cy="914400"/>
            </a:xfrm>
            <a:prstGeom prst="rect">
              <a:avLst/>
            </a:prstGeom>
          </p:spPr>
        </p:pic>
        <p:pic>
          <p:nvPicPr>
            <p:cNvPr id="8" name="Picture 7">
              <a:extLst>
                <a:ext uri="{FF2B5EF4-FFF2-40B4-BE49-F238E27FC236}">
                  <a16:creationId xmlns:a16="http://schemas.microsoft.com/office/drawing/2014/main" id="{306263C1-064A-5433-92C0-58E23BE54570}"/>
                </a:ext>
              </a:extLst>
            </p:cNvPr>
            <p:cNvPicPr>
              <a:picLocks noChangeAspect="1"/>
            </p:cNvPicPr>
            <p:nvPr/>
          </p:nvPicPr>
          <p:blipFill>
            <a:blip r:embed="rId3"/>
            <a:stretch>
              <a:fillRect/>
            </a:stretch>
          </p:blipFill>
          <p:spPr>
            <a:xfrm>
              <a:off x="8534485" y="3808373"/>
              <a:ext cx="914400" cy="914400"/>
            </a:xfrm>
            <a:prstGeom prst="rect">
              <a:avLst/>
            </a:prstGeom>
          </p:spPr>
        </p:pic>
        <p:pic>
          <p:nvPicPr>
            <p:cNvPr id="9" name="Picture 8">
              <a:extLst>
                <a:ext uri="{FF2B5EF4-FFF2-40B4-BE49-F238E27FC236}">
                  <a16:creationId xmlns:a16="http://schemas.microsoft.com/office/drawing/2014/main" id="{DB1711F3-E18B-EAAD-4A3D-0F77D36D8C02}"/>
                </a:ext>
              </a:extLst>
            </p:cNvPr>
            <p:cNvPicPr>
              <a:picLocks noChangeAspect="1"/>
            </p:cNvPicPr>
            <p:nvPr/>
          </p:nvPicPr>
          <p:blipFill>
            <a:blip r:embed="rId3"/>
            <a:stretch>
              <a:fillRect/>
            </a:stretch>
          </p:blipFill>
          <p:spPr>
            <a:xfrm>
              <a:off x="8534485" y="2743285"/>
              <a:ext cx="914400" cy="914400"/>
            </a:xfrm>
            <a:prstGeom prst="rect">
              <a:avLst/>
            </a:prstGeom>
          </p:spPr>
        </p:pic>
        <p:sp>
          <p:nvSpPr>
            <p:cNvPr id="10" name="TextBox 9">
              <a:extLst>
                <a:ext uri="{FF2B5EF4-FFF2-40B4-BE49-F238E27FC236}">
                  <a16:creationId xmlns:a16="http://schemas.microsoft.com/office/drawing/2014/main" id="{EB37FEBD-2C72-7E2E-E71F-D18F3736A487}"/>
                </a:ext>
              </a:extLst>
            </p:cNvPr>
            <p:cNvSpPr txBox="1"/>
            <p:nvPr/>
          </p:nvSpPr>
          <p:spPr>
            <a:xfrm>
              <a:off x="3580555" y="2986547"/>
              <a:ext cx="1117600" cy="417388"/>
            </a:xfrm>
            <a:prstGeom prst="rect">
              <a:avLst/>
            </a:prstGeom>
            <a:noFill/>
          </p:spPr>
          <p:txBody>
            <a:bodyPr wrap="square" rtlCol="0">
              <a:spAutoFit/>
            </a:bodyPr>
            <a:lstStyle/>
            <a:p>
              <a:pPr algn="ctr"/>
              <a:r>
                <a:rPr lang="en-US" sz="2000" b="1"/>
                <a:t>Days</a:t>
              </a:r>
              <a:endParaRPr lang="en-US" b="1"/>
            </a:p>
          </p:txBody>
        </p:sp>
        <p:sp>
          <p:nvSpPr>
            <p:cNvPr id="11" name="TextBox 10">
              <a:extLst>
                <a:ext uri="{FF2B5EF4-FFF2-40B4-BE49-F238E27FC236}">
                  <a16:creationId xmlns:a16="http://schemas.microsoft.com/office/drawing/2014/main" id="{994A2E19-9518-93B0-4CEF-1DA08A9DDFCA}"/>
                </a:ext>
              </a:extLst>
            </p:cNvPr>
            <p:cNvSpPr txBox="1"/>
            <p:nvPr/>
          </p:nvSpPr>
          <p:spPr>
            <a:xfrm>
              <a:off x="3580555" y="4051635"/>
              <a:ext cx="1117600" cy="417388"/>
            </a:xfrm>
            <a:prstGeom prst="rect">
              <a:avLst/>
            </a:prstGeom>
            <a:noFill/>
          </p:spPr>
          <p:txBody>
            <a:bodyPr wrap="square" rtlCol="0">
              <a:spAutoFit/>
            </a:bodyPr>
            <a:lstStyle/>
            <a:p>
              <a:pPr algn="ctr"/>
              <a:r>
                <a:rPr lang="en-US" sz="2000" b="1"/>
                <a:t>Nights</a:t>
              </a:r>
              <a:endParaRPr lang="en-US" b="1"/>
            </a:p>
          </p:txBody>
        </p:sp>
        <p:sp>
          <p:nvSpPr>
            <p:cNvPr id="12" name="TextBox 11">
              <a:extLst>
                <a:ext uri="{FF2B5EF4-FFF2-40B4-BE49-F238E27FC236}">
                  <a16:creationId xmlns:a16="http://schemas.microsoft.com/office/drawing/2014/main" id="{2781AF96-6069-212C-799A-59BFF4608307}"/>
                </a:ext>
              </a:extLst>
            </p:cNvPr>
            <p:cNvSpPr txBox="1"/>
            <p:nvPr/>
          </p:nvSpPr>
          <p:spPr>
            <a:xfrm>
              <a:off x="4833668" y="2015770"/>
              <a:ext cx="1117600" cy="417388"/>
            </a:xfrm>
            <a:prstGeom prst="rect">
              <a:avLst/>
            </a:prstGeom>
            <a:noFill/>
          </p:spPr>
          <p:txBody>
            <a:bodyPr wrap="square" rtlCol="0">
              <a:spAutoFit/>
            </a:bodyPr>
            <a:lstStyle/>
            <a:p>
              <a:pPr algn="ctr"/>
              <a:r>
                <a:rPr lang="en-US" sz="2000" b="1"/>
                <a:t>Crew A</a:t>
              </a:r>
              <a:endParaRPr lang="en-US" b="1"/>
            </a:p>
          </p:txBody>
        </p:sp>
        <p:sp>
          <p:nvSpPr>
            <p:cNvPr id="13" name="TextBox 12">
              <a:extLst>
                <a:ext uri="{FF2B5EF4-FFF2-40B4-BE49-F238E27FC236}">
                  <a16:creationId xmlns:a16="http://schemas.microsoft.com/office/drawing/2014/main" id="{FF7DF11C-4F8D-7A9B-862E-A0E03A70CCFE}"/>
                </a:ext>
              </a:extLst>
            </p:cNvPr>
            <p:cNvSpPr txBox="1"/>
            <p:nvPr/>
          </p:nvSpPr>
          <p:spPr>
            <a:xfrm>
              <a:off x="8432885" y="2015770"/>
              <a:ext cx="1117600" cy="417388"/>
            </a:xfrm>
            <a:prstGeom prst="rect">
              <a:avLst/>
            </a:prstGeom>
            <a:noFill/>
          </p:spPr>
          <p:txBody>
            <a:bodyPr wrap="square" rtlCol="0">
              <a:spAutoFit/>
            </a:bodyPr>
            <a:lstStyle/>
            <a:p>
              <a:pPr algn="ctr"/>
              <a:r>
                <a:rPr lang="en-US" sz="2000" b="1"/>
                <a:t>Crew B</a:t>
              </a:r>
              <a:endParaRPr lang="en-US" b="1"/>
            </a:p>
          </p:txBody>
        </p:sp>
        <p:pic>
          <p:nvPicPr>
            <p:cNvPr id="14" name="Picture 13">
              <a:extLst>
                <a:ext uri="{FF2B5EF4-FFF2-40B4-BE49-F238E27FC236}">
                  <a16:creationId xmlns:a16="http://schemas.microsoft.com/office/drawing/2014/main" id="{7CBF4EFD-DF55-03C7-B36F-657013470145}"/>
                </a:ext>
              </a:extLst>
            </p:cNvPr>
            <p:cNvPicPr>
              <a:picLocks noChangeAspect="1"/>
            </p:cNvPicPr>
            <p:nvPr/>
          </p:nvPicPr>
          <p:blipFill>
            <a:blip r:embed="rId3"/>
            <a:stretch>
              <a:fillRect/>
            </a:stretch>
          </p:blipFill>
          <p:spPr>
            <a:xfrm>
              <a:off x="9626770" y="3808373"/>
              <a:ext cx="914400" cy="914400"/>
            </a:xfrm>
            <a:prstGeom prst="rect">
              <a:avLst/>
            </a:prstGeom>
          </p:spPr>
        </p:pic>
        <p:pic>
          <p:nvPicPr>
            <p:cNvPr id="15" name="Picture 14">
              <a:extLst>
                <a:ext uri="{FF2B5EF4-FFF2-40B4-BE49-F238E27FC236}">
                  <a16:creationId xmlns:a16="http://schemas.microsoft.com/office/drawing/2014/main" id="{0BAFC171-2DC9-8E51-F2CC-16AEFA049AE1}"/>
                </a:ext>
              </a:extLst>
            </p:cNvPr>
            <p:cNvPicPr>
              <a:picLocks noChangeAspect="1"/>
            </p:cNvPicPr>
            <p:nvPr/>
          </p:nvPicPr>
          <p:blipFill>
            <a:blip r:embed="rId3"/>
            <a:stretch>
              <a:fillRect/>
            </a:stretch>
          </p:blipFill>
          <p:spPr>
            <a:xfrm>
              <a:off x="9626770" y="2743285"/>
              <a:ext cx="914400" cy="914400"/>
            </a:xfrm>
            <a:prstGeom prst="rect">
              <a:avLst/>
            </a:prstGeom>
          </p:spPr>
        </p:pic>
        <p:sp>
          <p:nvSpPr>
            <p:cNvPr id="16" name="TextBox 15">
              <a:extLst>
                <a:ext uri="{FF2B5EF4-FFF2-40B4-BE49-F238E27FC236}">
                  <a16:creationId xmlns:a16="http://schemas.microsoft.com/office/drawing/2014/main" id="{BE21AB67-D318-A9C4-297E-F814ADA534BF}"/>
                </a:ext>
              </a:extLst>
            </p:cNvPr>
            <p:cNvSpPr txBox="1"/>
            <p:nvPr/>
          </p:nvSpPr>
          <p:spPr>
            <a:xfrm>
              <a:off x="9525170" y="2015770"/>
              <a:ext cx="1117600" cy="417388"/>
            </a:xfrm>
            <a:prstGeom prst="rect">
              <a:avLst/>
            </a:prstGeom>
            <a:noFill/>
          </p:spPr>
          <p:txBody>
            <a:bodyPr wrap="square" rtlCol="0">
              <a:spAutoFit/>
            </a:bodyPr>
            <a:lstStyle/>
            <a:p>
              <a:pPr algn="ctr"/>
              <a:r>
                <a:rPr lang="en-US" sz="2000" b="1"/>
                <a:t>Norway</a:t>
              </a:r>
              <a:endParaRPr lang="en-US" b="1"/>
            </a:p>
          </p:txBody>
        </p:sp>
        <p:pic>
          <p:nvPicPr>
            <p:cNvPr id="17" name="Picture 16">
              <a:extLst>
                <a:ext uri="{FF2B5EF4-FFF2-40B4-BE49-F238E27FC236}">
                  <a16:creationId xmlns:a16="http://schemas.microsoft.com/office/drawing/2014/main" id="{BA561166-94C1-7699-C409-C78F9387E970}"/>
                </a:ext>
              </a:extLst>
            </p:cNvPr>
            <p:cNvPicPr>
              <a:picLocks noChangeAspect="1"/>
            </p:cNvPicPr>
            <p:nvPr/>
          </p:nvPicPr>
          <p:blipFill>
            <a:blip r:embed="rId4"/>
            <a:stretch>
              <a:fillRect/>
            </a:stretch>
          </p:blipFill>
          <p:spPr>
            <a:xfrm>
              <a:off x="5975718" y="2021956"/>
              <a:ext cx="2407402" cy="2686934"/>
            </a:xfrm>
            <a:prstGeom prst="rect">
              <a:avLst/>
            </a:prstGeom>
          </p:spPr>
        </p:pic>
        <p:cxnSp>
          <p:nvCxnSpPr>
            <p:cNvPr id="18" name="Straight Connector 17">
              <a:extLst>
                <a:ext uri="{FF2B5EF4-FFF2-40B4-BE49-F238E27FC236}">
                  <a16:creationId xmlns:a16="http://schemas.microsoft.com/office/drawing/2014/main" id="{084097CA-4158-ED15-45BD-170A81B51733}"/>
                </a:ext>
              </a:extLst>
            </p:cNvPr>
            <p:cNvCxnSpPr>
              <a:cxnSpLocks/>
            </p:cNvCxnSpPr>
            <p:nvPr/>
          </p:nvCxnSpPr>
          <p:spPr>
            <a:xfrm>
              <a:off x="9550485" y="2015770"/>
              <a:ext cx="0" cy="2707003"/>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19" name="Picture 18" descr="A picture containing sitting, computer, sign, street&#10;&#10;Description automatically generated">
            <a:extLst>
              <a:ext uri="{FF2B5EF4-FFF2-40B4-BE49-F238E27FC236}">
                <a16:creationId xmlns:a16="http://schemas.microsoft.com/office/drawing/2014/main" id="{25182EAF-C6F2-5706-6D45-0CC98935572F}"/>
              </a:ext>
            </a:extLst>
          </p:cNvPr>
          <p:cNvPicPr>
            <a:picLocks noChangeAspect="1"/>
          </p:cNvPicPr>
          <p:nvPr/>
        </p:nvPicPr>
        <p:blipFill rotWithShape="1">
          <a:blip r:embed="rId5">
            <a:duotone>
              <a:schemeClr val="accent4">
                <a:shade val="45000"/>
                <a:satMod val="135000"/>
              </a:schemeClr>
              <a:prstClr val="white"/>
            </a:duotone>
          </a:blip>
          <a:srcRect t="34446" r="53086"/>
          <a:stretch/>
        </p:blipFill>
        <p:spPr>
          <a:xfrm>
            <a:off x="137526" y="3366049"/>
            <a:ext cx="4959626" cy="2435640"/>
          </a:xfrm>
          <a:prstGeom prst="rect">
            <a:avLst/>
          </a:prstGeom>
        </p:spPr>
      </p:pic>
    </p:spTree>
    <p:extLst>
      <p:ext uri="{BB962C8B-B14F-4D97-AF65-F5344CB8AC3E}">
        <p14:creationId xmlns:p14="http://schemas.microsoft.com/office/powerpoint/2010/main" val="338476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EA5D8F-FB5E-0AE0-C294-1EC33FDCF9C9}"/>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CBA8837E-A066-9242-E14E-654E931F4409}"/>
              </a:ext>
            </a:extLst>
          </p:cNvPr>
          <p:cNvSpPr>
            <a:spLocks noGrp="1"/>
          </p:cNvSpPr>
          <p:nvPr>
            <p:ph type="body" sz="quarter" idx="14"/>
          </p:nvPr>
        </p:nvSpPr>
        <p:spPr/>
        <p:txBody>
          <a:bodyPr/>
          <a:lstStyle/>
          <a:p>
            <a:r>
              <a:rPr lang="en-US"/>
              <a:t>Chaos to Clarity</a:t>
            </a:r>
          </a:p>
          <a:p>
            <a:endParaRPr lang="en-US"/>
          </a:p>
        </p:txBody>
      </p:sp>
      <p:pic>
        <p:nvPicPr>
          <p:cNvPr id="5" name="Content Placeholder 6" descr="Top view of miscellaneous board game pieces">
            <a:extLst>
              <a:ext uri="{FF2B5EF4-FFF2-40B4-BE49-F238E27FC236}">
                <a16:creationId xmlns:a16="http://schemas.microsoft.com/office/drawing/2014/main" id="{911F0784-0AED-1DFF-4373-F382082E67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8773" y="2028440"/>
            <a:ext cx="4420754" cy="2947170"/>
          </a:xfrm>
          <a:noFill/>
        </p:spPr>
      </p:pic>
      <p:pic>
        <p:nvPicPr>
          <p:cNvPr id="6" name="Content Placeholder 12" descr="Colorful neckties placed in a tie cabinet">
            <a:extLst>
              <a:ext uri="{FF2B5EF4-FFF2-40B4-BE49-F238E27FC236}">
                <a16:creationId xmlns:a16="http://schemas.microsoft.com/office/drawing/2014/main" id="{E1704C22-4B5A-E05F-9C2D-F4D31B306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931" y="2024923"/>
            <a:ext cx="4431838" cy="2954204"/>
          </a:xfrm>
          <a:prstGeom prst="rect">
            <a:avLst/>
          </a:prstGeom>
        </p:spPr>
      </p:pic>
    </p:spTree>
    <p:extLst>
      <p:ext uri="{BB962C8B-B14F-4D97-AF65-F5344CB8AC3E}">
        <p14:creationId xmlns:p14="http://schemas.microsoft.com/office/powerpoint/2010/main" val="3835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ppt_w</p:attrName>
                                        </p:attrNameLst>
                                      </p:cBhvr>
                                      <p:tavLst>
                                        <p:tav tm="0" fmla="#ppt_w*sin(2.5*pi*$)">
                                          <p:val>
                                            <p:fltVal val="0"/>
                                          </p:val>
                                        </p:tav>
                                        <p:tav tm="100000">
                                          <p:val>
                                            <p:fltVal val="1"/>
                                          </p:val>
                                        </p:tav>
                                      </p:tavLst>
                                    </p:anim>
                                    <p:anim calcmode="lin" valueType="num">
                                      <p:cBhvr>
                                        <p:cTn id="14" dur="3000" fill="hold"/>
                                        <p:tgtEl>
                                          <p:spTgt spid="5"/>
                                        </p:tgtEl>
                                        <p:attrNameLst>
                                          <p:attrName>ppt_h</p:attrName>
                                        </p:attrNameLst>
                                      </p:cBhvr>
                                      <p:tavLst>
                                        <p:tav tm="0">
                                          <p:val>
                                            <p:strVal val="#ppt_h"/>
                                          </p:val>
                                        </p:tav>
                                        <p:tav tm="100000">
                                          <p:val>
                                            <p:strVal val="#ppt_h"/>
                                          </p:val>
                                        </p:tav>
                                      </p:tavLst>
                                    </p:anim>
                                  </p:childTnLst>
                                </p:cTn>
                              </p:par>
                              <p:par>
                                <p:cTn id="15" presetID="8" presetClass="emph" presetSubtype="0" fill="hold" nodeType="withEffect">
                                  <p:stCondLst>
                                    <p:cond delay="100"/>
                                  </p:stCondLst>
                                  <p:childTnLst>
                                    <p:animRot by="21600000">
                                      <p:cBhvr>
                                        <p:cTn id="16" dur="3000" fill="hold"/>
                                        <p:tgtEl>
                                          <p:spTgt spid="5"/>
                                        </p:tgtEl>
                                        <p:attrNameLst>
                                          <p:attrName>r</p:attrName>
                                        </p:attrNameLst>
                                      </p:cBhvr>
                                    </p:animRot>
                                  </p:childTnLst>
                                </p:cTn>
                              </p:par>
                              <p:par>
                                <p:cTn id="17" presetID="32" presetClass="emph" presetSubtype="0" fill="hold" nodeType="withEffect">
                                  <p:stCondLst>
                                    <p:cond delay="1000"/>
                                  </p:stCondLst>
                                  <p:childTnLst>
                                    <p:animRot by="120000">
                                      <p:cBhvr>
                                        <p:cTn id="18" dur="200" fill="hold">
                                          <p:stCondLst>
                                            <p:cond delay="0"/>
                                          </p:stCondLst>
                                        </p:cTn>
                                        <p:tgtEl>
                                          <p:spTgt spid="5"/>
                                        </p:tgtEl>
                                        <p:attrNameLst>
                                          <p:attrName>r</p:attrName>
                                        </p:attrNameLst>
                                      </p:cBhvr>
                                    </p:animRot>
                                    <p:animRot by="-240000">
                                      <p:cBhvr>
                                        <p:cTn id="19" dur="400" fill="hold">
                                          <p:stCondLst>
                                            <p:cond delay="400"/>
                                          </p:stCondLst>
                                        </p:cTn>
                                        <p:tgtEl>
                                          <p:spTgt spid="5"/>
                                        </p:tgtEl>
                                        <p:attrNameLst>
                                          <p:attrName>r</p:attrName>
                                        </p:attrNameLst>
                                      </p:cBhvr>
                                    </p:animRot>
                                    <p:animRot by="240000">
                                      <p:cBhvr>
                                        <p:cTn id="20" dur="400" fill="hold">
                                          <p:stCondLst>
                                            <p:cond delay="800"/>
                                          </p:stCondLst>
                                        </p:cTn>
                                        <p:tgtEl>
                                          <p:spTgt spid="5"/>
                                        </p:tgtEl>
                                        <p:attrNameLst>
                                          <p:attrName>r</p:attrName>
                                        </p:attrNameLst>
                                      </p:cBhvr>
                                    </p:animRot>
                                    <p:animRot by="-240000">
                                      <p:cBhvr>
                                        <p:cTn id="21" dur="400" fill="hold">
                                          <p:stCondLst>
                                            <p:cond delay="1200"/>
                                          </p:stCondLst>
                                        </p:cTn>
                                        <p:tgtEl>
                                          <p:spTgt spid="5"/>
                                        </p:tgtEl>
                                        <p:attrNameLst>
                                          <p:attrName>r</p:attrName>
                                        </p:attrNameLst>
                                      </p:cBhvr>
                                    </p:animRot>
                                    <p:animRot by="120000">
                                      <p:cBhvr>
                                        <p:cTn id="22" dur="400" fill="hold">
                                          <p:stCondLst>
                                            <p:cond delay="16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EB0D70-ED6E-A8FE-CEAA-6A26441536D6}"/>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CD31DCF9-A7E6-6B2D-C085-3DE28A44FF17}"/>
              </a:ext>
            </a:extLst>
          </p:cNvPr>
          <p:cNvSpPr>
            <a:spLocks noGrp="1"/>
          </p:cNvSpPr>
          <p:nvPr>
            <p:ph type="body" sz="quarter" idx="14"/>
          </p:nvPr>
        </p:nvSpPr>
        <p:spPr/>
        <p:txBody>
          <a:bodyPr/>
          <a:lstStyle/>
          <a:p>
            <a:r>
              <a:rPr lang="en-US"/>
              <a:t>Transocean vision for WORK ORDER Planner</a:t>
            </a:r>
          </a:p>
          <a:p>
            <a:endParaRPr lang="en-US"/>
          </a:p>
        </p:txBody>
      </p:sp>
      <p:sp>
        <p:nvSpPr>
          <p:cNvPr id="4" name="Content Placeholder 3">
            <a:extLst>
              <a:ext uri="{FF2B5EF4-FFF2-40B4-BE49-F238E27FC236}">
                <a16:creationId xmlns:a16="http://schemas.microsoft.com/office/drawing/2014/main" id="{D0818895-1C51-B2E3-7436-8A0174515FB1}"/>
              </a:ext>
            </a:extLst>
          </p:cNvPr>
          <p:cNvSpPr>
            <a:spLocks noGrp="1"/>
          </p:cNvSpPr>
          <p:nvPr>
            <p:ph idx="1"/>
          </p:nvPr>
        </p:nvSpPr>
        <p:spPr/>
        <p:txBody>
          <a:bodyPr lIns="91440" tIns="45720" rIns="91440" bIns="45720" anchor="t"/>
          <a:lstStyle/>
          <a:p>
            <a:r>
              <a:rPr lang="en-US" sz="3200">
                <a:latin typeface="Arial"/>
                <a:cs typeface="Arial"/>
              </a:rPr>
              <a:t>Background</a:t>
            </a:r>
          </a:p>
          <a:p>
            <a:pPr lvl="1"/>
            <a:r>
              <a:rPr lang="en-US" sz="2800">
                <a:latin typeface="Arial"/>
                <a:cs typeface="Arial"/>
              </a:rPr>
              <a:t>Current process of work planning and scheduling in EAM is done through an excel like grid where supervisors review Work Orders through use of multiple filters. This method of planning is not very effective and takes significant time to ensure work schedule based on equipment or location is prioritized and grouped together for execution.</a:t>
            </a:r>
          </a:p>
          <a:p>
            <a:endParaRPr lang="en-US" sz="3200"/>
          </a:p>
        </p:txBody>
      </p:sp>
    </p:spTree>
    <p:extLst>
      <p:ext uri="{BB962C8B-B14F-4D97-AF65-F5344CB8AC3E}">
        <p14:creationId xmlns:p14="http://schemas.microsoft.com/office/powerpoint/2010/main" val="268902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ACCC0B-E32E-F997-632B-B4AE5050026B}"/>
              </a:ext>
            </a:extLst>
          </p:cNvPr>
          <p:cNvPicPr>
            <a:picLocks noChangeAspect="1"/>
          </p:cNvPicPr>
          <p:nvPr/>
        </p:nvPicPr>
        <p:blipFill>
          <a:blip r:embed="rId3"/>
          <a:stretch>
            <a:fillRect/>
          </a:stretch>
        </p:blipFill>
        <p:spPr>
          <a:xfrm>
            <a:off x="1335562" y="879913"/>
            <a:ext cx="9517701" cy="5175250"/>
          </a:xfrm>
          <a:prstGeom prst="rect">
            <a:avLst/>
          </a:prstGeom>
        </p:spPr>
      </p:pic>
      <p:sp>
        <p:nvSpPr>
          <p:cNvPr id="2" name="Text Placeholder 1">
            <a:extLst>
              <a:ext uri="{FF2B5EF4-FFF2-40B4-BE49-F238E27FC236}">
                <a16:creationId xmlns:a16="http://schemas.microsoft.com/office/drawing/2014/main" id="{65AA461C-8530-D2E2-9538-F41A56945D21}"/>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F1D4DA5C-4515-FD7E-294C-8BCAB89843E0}"/>
              </a:ext>
            </a:extLst>
          </p:cNvPr>
          <p:cNvSpPr>
            <a:spLocks noGrp="1"/>
          </p:cNvSpPr>
          <p:nvPr>
            <p:ph type="body" sz="quarter" idx="14"/>
          </p:nvPr>
        </p:nvSpPr>
        <p:spPr/>
        <p:txBody>
          <a:bodyPr/>
          <a:lstStyle/>
          <a:p>
            <a:r>
              <a:rPr lang="en-US"/>
              <a:t>Real Life Chaos</a:t>
            </a:r>
          </a:p>
          <a:p>
            <a:endParaRPr lang="en-US"/>
          </a:p>
        </p:txBody>
      </p:sp>
      <p:pic>
        <p:nvPicPr>
          <p:cNvPr id="11" name="Content Placeholder 10">
            <a:extLst>
              <a:ext uri="{FF2B5EF4-FFF2-40B4-BE49-F238E27FC236}">
                <a16:creationId xmlns:a16="http://schemas.microsoft.com/office/drawing/2014/main" id="{CA959BF3-9D84-65C8-A20D-AD07C7CC06F9}"/>
              </a:ext>
            </a:extLst>
          </p:cNvPr>
          <p:cNvPicPr>
            <a:picLocks noGrp="1" noChangeAspect="1"/>
          </p:cNvPicPr>
          <p:nvPr>
            <p:ph idx="1"/>
          </p:nvPr>
        </p:nvPicPr>
        <p:blipFill>
          <a:blip r:embed="rId4"/>
          <a:stretch>
            <a:fillRect/>
          </a:stretch>
        </p:blipFill>
        <p:spPr>
          <a:xfrm>
            <a:off x="1335562" y="879913"/>
            <a:ext cx="9517701" cy="5175250"/>
          </a:xfrm>
        </p:spPr>
      </p:pic>
    </p:spTree>
    <p:extLst>
      <p:ext uri="{BB962C8B-B14F-4D97-AF65-F5344CB8AC3E}">
        <p14:creationId xmlns:p14="http://schemas.microsoft.com/office/powerpoint/2010/main" val="21738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1343-5A2A-79BB-3313-78D0ABBD65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D72910-51BD-5609-5A5D-9F5AB07D4152}"/>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9CCC5823-5A97-60CD-633F-231335FD0DC6}"/>
              </a:ext>
            </a:extLst>
          </p:cNvPr>
          <p:cNvSpPr>
            <a:spLocks noGrp="1"/>
          </p:cNvSpPr>
          <p:nvPr>
            <p:ph type="body" sz="quarter" idx="14"/>
          </p:nvPr>
        </p:nvSpPr>
        <p:spPr/>
        <p:txBody>
          <a:bodyPr/>
          <a:lstStyle/>
          <a:p>
            <a:r>
              <a:rPr lang="en-US"/>
              <a:t>Transocean vision for WORK ORDER Planner</a:t>
            </a:r>
          </a:p>
          <a:p>
            <a:endParaRPr lang="en-US"/>
          </a:p>
        </p:txBody>
      </p:sp>
      <p:sp>
        <p:nvSpPr>
          <p:cNvPr id="4" name="Content Placeholder 3">
            <a:extLst>
              <a:ext uri="{FF2B5EF4-FFF2-40B4-BE49-F238E27FC236}">
                <a16:creationId xmlns:a16="http://schemas.microsoft.com/office/drawing/2014/main" id="{8EAD86B4-B3FE-3523-301E-A9A8F4A52E5B}"/>
              </a:ext>
            </a:extLst>
          </p:cNvPr>
          <p:cNvSpPr>
            <a:spLocks noGrp="1"/>
          </p:cNvSpPr>
          <p:nvPr>
            <p:ph idx="1"/>
          </p:nvPr>
        </p:nvSpPr>
        <p:spPr/>
        <p:txBody>
          <a:bodyPr lIns="91440" tIns="45720" rIns="91440" bIns="45720" anchor="t"/>
          <a:lstStyle/>
          <a:p>
            <a:r>
              <a:rPr lang="en-US" sz="3200">
                <a:latin typeface="Arial"/>
                <a:cs typeface="Arial"/>
              </a:rPr>
              <a:t>The Vision</a:t>
            </a:r>
            <a:endParaRPr lang="en-US"/>
          </a:p>
          <a:p>
            <a:pPr lvl="1"/>
            <a:r>
              <a:rPr lang="en-US" sz="2800">
                <a:latin typeface="Arial"/>
                <a:cs typeface="Arial"/>
              </a:rPr>
              <a:t>The new module “Work Order Planner” is a more visual, Gantt-chart style, planner tool which allows drag-slide functionality when scheduling work and groups work by equipment and location. The purpose of this new planning tool is to anticipate any spikes in the workload and allow end users to better plan ahead so that additional resources (parts and service personnel) can be mobilized onboard as and when necessary.</a:t>
            </a:r>
          </a:p>
          <a:p>
            <a:endParaRPr lang="en-US" sz="3200"/>
          </a:p>
        </p:txBody>
      </p:sp>
    </p:spTree>
    <p:extLst>
      <p:ext uri="{BB962C8B-B14F-4D97-AF65-F5344CB8AC3E}">
        <p14:creationId xmlns:p14="http://schemas.microsoft.com/office/powerpoint/2010/main" val="110020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A271A4-1FA6-8496-1D80-DFBB6019C616}"/>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5439FC06-BAE7-A7E6-C02B-A5CEE55155BD}"/>
              </a:ext>
            </a:extLst>
          </p:cNvPr>
          <p:cNvSpPr>
            <a:spLocks noGrp="1"/>
          </p:cNvSpPr>
          <p:nvPr>
            <p:ph type="body" sz="quarter" idx="14"/>
          </p:nvPr>
        </p:nvSpPr>
        <p:spPr/>
        <p:txBody>
          <a:bodyPr/>
          <a:lstStyle/>
          <a:p>
            <a:r>
              <a:rPr lang="en-US"/>
              <a:t>The Ask…</a:t>
            </a:r>
          </a:p>
          <a:p>
            <a:endParaRPr lang="en-US"/>
          </a:p>
        </p:txBody>
      </p:sp>
      <p:sp>
        <p:nvSpPr>
          <p:cNvPr id="4" name="Content Placeholder 3">
            <a:extLst>
              <a:ext uri="{FF2B5EF4-FFF2-40B4-BE49-F238E27FC236}">
                <a16:creationId xmlns:a16="http://schemas.microsoft.com/office/drawing/2014/main" id="{6174CE84-D044-D706-2BDC-20A6C9849DBA}"/>
              </a:ext>
            </a:extLst>
          </p:cNvPr>
          <p:cNvSpPr>
            <a:spLocks noGrp="1"/>
          </p:cNvSpPr>
          <p:nvPr>
            <p:ph idx="1"/>
          </p:nvPr>
        </p:nvSpPr>
        <p:spPr/>
        <p:txBody>
          <a:bodyPr/>
          <a:lstStyle/>
          <a:p>
            <a:r>
              <a:rPr lang="en-US"/>
              <a:t>Visual, “Gantt” style planning tool with Drag &amp; Drop functionality</a:t>
            </a:r>
          </a:p>
          <a:p>
            <a:r>
              <a:rPr lang="en-US"/>
              <a:t>Need ability to see future Duplicate Work Orders, anticipate Usage WO</a:t>
            </a:r>
          </a:p>
          <a:p>
            <a:r>
              <a:rPr lang="en-US"/>
              <a:t>Ability to group by Equipment and/or Location</a:t>
            </a:r>
          </a:p>
          <a:p>
            <a:r>
              <a:rPr lang="en-US"/>
              <a:t>Increased ability to foresee upcoming Parts/Service requirements</a:t>
            </a:r>
          </a:p>
          <a:p>
            <a:r>
              <a:rPr lang="en-US"/>
              <a:t>Anticipate spikes in workload</a:t>
            </a:r>
          </a:p>
          <a:p>
            <a:r>
              <a:rPr lang="en-US"/>
              <a:t>Exportable</a:t>
            </a:r>
          </a:p>
          <a:p>
            <a:endParaRPr lang="en-US"/>
          </a:p>
        </p:txBody>
      </p:sp>
      <p:pic>
        <p:nvPicPr>
          <p:cNvPr id="5" name="Picture 4">
            <a:extLst>
              <a:ext uri="{FF2B5EF4-FFF2-40B4-BE49-F238E27FC236}">
                <a16:creationId xmlns:a16="http://schemas.microsoft.com/office/drawing/2014/main" id="{3CB37B4F-6686-CE3E-4650-31AF83578DD7}"/>
              </a:ext>
            </a:extLst>
          </p:cNvPr>
          <p:cNvPicPr>
            <a:picLocks noChangeAspect="1"/>
          </p:cNvPicPr>
          <p:nvPr/>
        </p:nvPicPr>
        <p:blipFill>
          <a:blip r:embed="rId3"/>
          <a:stretch>
            <a:fillRect/>
          </a:stretch>
        </p:blipFill>
        <p:spPr>
          <a:xfrm>
            <a:off x="4985620" y="2742259"/>
            <a:ext cx="6860016" cy="3201341"/>
          </a:xfrm>
          <a:prstGeom prst="rect">
            <a:avLst/>
          </a:prstGeom>
        </p:spPr>
      </p:pic>
    </p:spTree>
    <p:extLst>
      <p:ext uri="{BB962C8B-B14F-4D97-AF65-F5344CB8AC3E}">
        <p14:creationId xmlns:p14="http://schemas.microsoft.com/office/powerpoint/2010/main" val="28665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BDBC-0490-128E-8D3A-2C0EAD2F33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D19D7A-E43E-04E4-0EB2-3FBF167A4FF9}"/>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6C6E6FD9-5BE5-44EA-06E9-5F9DD2AA397E}"/>
              </a:ext>
            </a:extLst>
          </p:cNvPr>
          <p:cNvSpPr>
            <a:spLocks noGrp="1"/>
          </p:cNvSpPr>
          <p:nvPr>
            <p:ph type="body" sz="quarter" idx="14"/>
          </p:nvPr>
        </p:nvSpPr>
        <p:spPr/>
        <p:txBody>
          <a:bodyPr/>
          <a:lstStyle/>
          <a:p>
            <a:r>
              <a:rPr lang="en-US"/>
              <a:t>Work Order Planner V1.0</a:t>
            </a:r>
          </a:p>
          <a:p>
            <a:endParaRPr lang="en-US"/>
          </a:p>
        </p:txBody>
      </p:sp>
      <p:pic>
        <p:nvPicPr>
          <p:cNvPr id="5" name="Content Placeholder 9" descr="A screenshot of a computer&#10;&#10;AI-generated content may be incorrect.">
            <a:extLst>
              <a:ext uri="{FF2B5EF4-FFF2-40B4-BE49-F238E27FC236}">
                <a16:creationId xmlns:a16="http://schemas.microsoft.com/office/drawing/2014/main" id="{75139D21-9594-1AC6-6220-A1395D174177}"/>
              </a:ext>
            </a:extLst>
          </p:cNvPr>
          <p:cNvPicPr>
            <a:picLocks noGrp="1" noChangeAspect="1"/>
          </p:cNvPicPr>
          <p:nvPr>
            <p:ph idx="1"/>
          </p:nvPr>
        </p:nvPicPr>
        <p:blipFill>
          <a:blip r:embed="rId3"/>
          <a:srcRect t="10039"/>
          <a:stretch/>
        </p:blipFill>
        <p:spPr>
          <a:xfrm>
            <a:off x="969894" y="914400"/>
            <a:ext cx="10249036" cy="5175250"/>
          </a:xfrm>
          <a:prstGeom prst="rect">
            <a:avLst/>
          </a:prstGeom>
          <a:noFill/>
          <a:ln w="12700">
            <a:solidFill>
              <a:schemeClr val="accent1"/>
            </a:solidFill>
          </a:ln>
        </p:spPr>
      </p:pic>
    </p:spTree>
    <p:extLst>
      <p:ext uri="{BB962C8B-B14F-4D97-AF65-F5344CB8AC3E}">
        <p14:creationId xmlns:p14="http://schemas.microsoft.com/office/powerpoint/2010/main" val="15440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8CD781-A065-E3D1-D456-243D56521354}"/>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67427C8-C155-1AF9-89AC-ACF85EF3744B}"/>
              </a:ext>
            </a:extLst>
          </p:cNvPr>
          <p:cNvSpPr>
            <a:spLocks noGrp="1"/>
          </p:cNvSpPr>
          <p:nvPr>
            <p:ph type="body" sz="quarter" idx="14"/>
          </p:nvPr>
        </p:nvSpPr>
        <p:spPr/>
        <p:txBody>
          <a:bodyPr/>
          <a:lstStyle/>
          <a:p>
            <a:r>
              <a:rPr lang="en-US"/>
              <a:t>Major Updates</a:t>
            </a:r>
          </a:p>
          <a:p>
            <a:endParaRPr lang="en-US"/>
          </a:p>
        </p:txBody>
      </p:sp>
      <p:sp>
        <p:nvSpPr>
          <p:cNvPr id="4" name="Content Placeholder 3">
            <a:extLst>
              <a:ext uri="{FF2B5EF4-FFF2-40B4-BE49-F238E27FC236}">
                <a16:creationId xmlns:a16="http://schemas.microsoft.com/office/drawing/2014/main" id="{B76B437B-632D-C877-A8DA-CED25A537577}"/>
              </a:ext>
            </a:extLst>
          </p:cNvPr>
          <p:cNvSpPr>
            <a:spLocks noGrp="1"/>
          </p:cNvSpPr>
          <p:nvPr>
            <p:ph idx="1"/>
          </p:nvPr>
        </p:nvSpPr>
        <p:spPr/>
        <p:txBody>
          <a:bodyPr/>
          <a:lstStyle/>
          <a:p>
            <a:r>
              <a:rPr lang="en-US"/>
              <a:t>Click to Release Future PM</a:t>
            </a:r>
          </a:p>
          <a:p>
            <a:r>
              <a:rPr lang="en-US"/>
              <a:t>Implement Short/Medium/Long term lookaheads</a:t>
            </a:r>
          </a:p>
          <a:p>
            <a:r>
              <a:rPr lang="en-US"/>
              <a:t>Bring filters onto column headers in Grid View</a:t>
            </a:r>
          </a:p>
          <a:p>
            <a:r>
              <a:rPr lang="en-US"/>
              <a:t>Right Click and link to Schedule Event (Project)</a:t>
            </a:r>
          </a:p>
          <a:p>
            <a:r>
              <a:rPr lang="en-US"/>
              <a:t>Ability to filter by Trade</a:t>
            </a:r>
          </a:p>
          <a:p>
            <a:r>
              <a:rPr lang="en-US"/>
              <a:t>Usage based PM Forecasting</a:t>
            </a:r>
          </a:p>
          <a:p>
            <a:r>
              <a:rPr lang="en-US"/>
              <a:t>Dataspy for showing NDT requirements</a:t>
            </a:r>
          </a:p>
          <a:p>
            <a:r>
              <a:rPr lang="en-US"/>
              <a:t>Checkbox to only show PM that require parts</a:t>
            </a:r>
          </a:p>
          <a:p>
            <a:r>
              <a:rPr lang="en-US"/>
              <a:t>Preview PM Work Order</a:t>
            </a:r>
          </a:p>
          <a:p>
            <a:r>
              <a:rPr lang="en-US"/>
              <a:t>Multi-select filters to see multiple results</a:t>
            </a:r>
          </a:p>
          <a:p>
            <a:endParaRPr lang="en-US"/>
          </a:p>
        </p:txBody>
      </p:sp>
    </p:spTree>
    <p:extLst>
      <p:ext uri="{BB962C8B-B14F-4D97-AF65-F5344CB8AC3E}">
        <p14:creationId xmlns:p14="http://schemas.microsoft.com/office/powerpoint/2010/main" val="75632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FAEBC-6C5E-BDCD-E7B1-B5C2FA18C8B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B1B3D7A-7DCF-8250-84EF-2CA7FE772505}"/>
              </a:ext>
            </a:extLst>
          </p:cNvPr>
          <p:cNvSpPr>
            <a:spLocks noGrp="1"/>
          </p:cNvSpPr>
          <p:nvPr>
            <p:ph type="body" sz="quarter" idx="14"/>
          </p:nvPr>
        </p:nvSpPr>
        <p:spPr/>
        <p:txBody>
          <a:bodyPr/>
          <a:lstStyle/>
          <a:p>
            <a:r>
              <a:rPr lang="en-US"/>
              <a:t>Speaker Intro</a:t>
            </a:r>
          </a:p>
        </p:txBody>
      </p:sp>
      <p:pic>
        <p:nvPicPr>
          <p:cNvPr id="11" name="Content Placeholder 10" descr="A person in a purple shirt&#10;&#10;AI-generated content may be incorrect.">
            <a:extLst>
              <a:ext uri="{FF2B5EF4-FFF2-40B4-BE49-F238E27FC236}">
                <a16:creationId xmlns:a16="http://schemas.microsoft.com/office/drawing/2014/main" id="{1D8D4BF4-D666-345E-5CAB-83D05FEB1227}"/>
              </a:ext>
            </a:extLst>
          </p:cNvPr>
          <p:cNvPicPr>
            <a:picLocks noGrp="1" noChangeAspect="1"/>
          </p:cNvPicPr>
          <p:nvPr>
            <p:ph idx="16"/>
          </p:nvPr>
        </p:nvPicPr>
        <p:blipFill>
          <a:blip r:embed="rId2"/>
          <a:stretch>
            <a:fillRect/>
          </a:stretch>
        </p:blipFill>
        <p:spPr>
          <a:xfrm>
            <a:off x="7539912" y="3606777"/>
            <a:ext cx="1828800" cy="1828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 Placeholder 5">
            <a:extLst>
              <a:ext uri="{FF2B5EF4-FFF2-40B4-BE49-F238E27FC236}">
                <a16:creationId xmlns:a16="http://schemas.microsoft.com/office/drawing/2014/main" id="{4725E5EF-5901-70E6-A4A8-3CFB5695A9B0}"/>
              </a:ext>
            </a:extLst>
          </p:cNvPr>
          <p:cNvSpPr>
            <a:spLocks noGrp="1"/>
          </p:cNvSpPr>
          <p:nvPr>
            <p:ph type="body" sz="quarter" idx="13"/>
          </p:nvPr>
        </p:nvSpPr>
        <p:spPr/>
        <p:txBody>
          <a:bodyPr/>
          <a:lstStyle/>
          <a:p>
            <a:endParaRPr lang="en-US"/>
          </a:p>
        </p:txBody>
      </p:sp>
      <p:pic>
        <p:nvPicPr>
          <p:cNvPr id="2" name="Picture 2" descr="profile picture">
            <a:extLst>
              <a:ext uri="{FF2B5EF4-FFF2-40B4-BE49-F238E27FC236}">
                <a16:creationId xmlns:a16="http://schemas.microsoft.com/office/drawing/2014/main" id="{7C02166F-AEC1-769D-89BB-0A70D307F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912" y="1029866"/>
            <a:ext cx="1824982" cy="182498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descr="A logo on a black background&#10;&#10;Description automatically generated">
            <a:extLst>
              <a:ext uri="{FF2B5EF4-FFF2-40B4-BE49-F238E27FC236}">
                <a16:creationId xmlns:a16="http://schemas.microsoft.com/office/drawing/2014/main" id="{80BAED52-9AB0-C699-3FA3-E73205A85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513" y="1251477"/>
            <a:ext cx="1381760" cy="1381760"/>
          </a:xfrm>
          <a:prstGeom prst="rect">
            <a:avLst/>
          </a:prstGeom>
        </p:spPr>
      </p:pic>
      <p:sp>
        <p:nvSpPr>
          <p:cNvPr id="9" name="Content Placeholder 4">
            <a:extLst>
              <a:ext uri="{FF2B5EF4-FFF2-40B4-BE49-F238E27FC236}">
                <a16:creationId xmlns:a16="http://schemas.microsoft.com/office/drawing/2014/main" id="{04B99F21-7A29-4361-8D37-4FFC94EA00E5}"/>
              </a:ext>
            </a:extLst>
          </p:cNvPr>
          <p:cNvSpPr txBox="1">
            <a:spLocks/>
          </p:cNvSpPr>
          <p:nvPr/>
        </p:nvSpPr>
        <p:spPr>
          <a:xfrm>
            <a:off x="621790" y="1073285"/>
            <a:ext cx="5955991" cy="1971040"/>
          </a:xfrm>
          <a:prstGeom prst="rect">
            <a:avLst/>
          </a:prstGeom>
        </p:spPr>
        <p:txBody>
          <a:bodyPr vert="horz" lIns="91440" tIns="45720" rIns="91440" bIns="45720" rtlCol="0">
            <a:noAutofit/>
          </a:bodyPr>
          <a:lst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1000"/>
              </a:spcBef>
              <a:spcAft>
                <a:spcPts val="600"/>
              </a:spcAft>
              <a:buNone/>
            </a:pPr>
            <a:r>
              <a:rPr lang="en-US" sz="1800" b="1"/>
              <a:t>Vivek Chintalaboyina, Founder &amp; CEO, IT Xperts Hub</a:t>
            </a:r>
          </a:p>
          <a:p>
            <a:pPr>
              <a:lnSpc>
                <a:spcPct val="100000"/>
              </a:lnSpc>
              <a:spcBef>
                <a:spcPts val="0"/>
              </a:spcBef>
              <a:spcAft>
                <a:spcPts val="600"/>
              </a:spcAft>
            </a:pPr>
            <a:r>
              <a:rPr lang="en-US" sz="1200"/>
              <a:t>Masters in Computer Science</a:t>
            </a:r>
          </a:p>
          <a:p>
            <a:pPr>
              <a:lnSpc>
                <a:spcPct val="100000"/>
              </a:lnSpc>
              <a:spcBef>
                <a:spcPts val="0"/>
              </a:spcBef>
              <a:spcAft>
                <a:spcPts val="600"/>
              </a:spcAft>
            </a:pPr>
            <a:r>
              <a:rPr lang="en-US" sz="1200"/>
              <a:t>25 years of experience in Enterprise Software Solutions</a:t>
            </a:r>
          </a:p>
          <a:p>
            <a:pPr>
              <a:lnSpc>
                <a:spcPct val="100000"/>
              </a:lnSpc>
              <a:spcBef>
                <a:spcPts val="0"/>
              </a:spcBef>
              <a:spcAft>
                <a:spcPts val="600"/>
              </a:spcAft>
            </a:pPr>
            <a:r>
              <a:rPr lang="en-US" sz="1200"/>
              <a:t>Delivered Solutions for various industries</a:t>
            </a:r>
          </a:p>
          <a:p>
            <a:pPr>
              <a:lnSpc>
                <a:spcPct val="100000"/>
              </a:lnSpc>
              <a:spcBef>
                <a:spcPts val="0"/>
              </a:spcBef>
              <a:spcAft>
                <a:spcPts val="600"/>
              </a:spcAft>
            </a:pPr>
            <a:r>
              <a:rPr lang="en-US" sz="1200"/>
              <a:t>AI / ML Solutions Visionary – Global Leader</a:t>
            </a:r>
          </a:p>
        </p:txBody>
      </p:sp>
      <p:sp>
        <p:nvSpPr>
          <p:cNvPr id="13" name="Content Placeholder 4">
            <a:extLst>
              <a:ext uri="{FF2B5EF4-FFF2-40B4-BE49-F238E27FC236}">
                <a16:creationId xmlns:a16="http://schemas.microsoft.com/office/drawing/2014/main" id="{118C06E2-CD91-38BA-C98C-065DAF80697D}"/>
              </a:ext>
            </a:extLst>
          </p:cNvPr>
          <p:cNvSpPr txBox="1">
            <a:spLocks/>
          </p:cNvSpPr>
          <p:nvPr/>
        </p:nvSpPr>
        <p:spPr>
          <a:xfrm>
            <a:off x="621790" y="3597761"/>
            <a:ext cx="7164315" cy="1729246"/>
          </a:xfrm>
          <a:prstGeom prst="rect">
            <a:avLst/>
          </a:prstGeom>
        </p:spPr>
        <p:txBody>
          <a:bodyPr vert="horz" lIns="91440" tIns="45720" rIns="91440" bIns="45720" rtlCol="0">
            <a:noAutofit/>
          </a:bodyPr>
          <a:lst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1000"/>
              </a:spcBef>
              <a:spcAft>
                <a:spcPts val="600"/>
              </a:spcAft>
              <a:buNone/>
            </a:pPr>
            <a:r>
              <a:rPr lang="en-US" sz="1800" b="1"/>
              <a:t>Robert Maulding, Senior Business Analyst, Transocean</a:t>
            </a:r>
          </a:p>
          <a:p>
            <a:pPr>
              <a:lnSpc>
                <a:spcPct val="100000"/>
              </a:lnSpc>
              <a:spcBef>
                <a:spcPts val="0"/>
              </a:spcBef>
              <a:spcAft>
                <a:spcPts val="600"/>
              </a:spcAft>
            </a:pPr>
            <a:r>
              <a:rPr lang="en-US" sz="1200"/>
              <a:t>Masters in Management and Administrative Sciences, B.S. in Nuclear Engineering Technology</a:t>
            </a:r>
          </a:p>
          <a:p>
            <a:pPr>
              <a:lnSpc>
                <a:spcPct val="100000"/>
              </a:lnSpc>
              <a:spcBef>
                <a:spcPts val="0"/>
              </a:spcBef>
              <a:spcAft>
                <a:spcPts val="600"/>
              </a:spcAft>
            </a:pPr>
            <a:r>
              <a:rPr lang="en-US" sz="1200"/>
              <a:t>13 years Offshore Drilling Industry, 8 years US Navy Nuclear Propulsion Program</a:t>
            </a:r>
          </a:p>
          <a:p>
            <a:pPr>
              <a:lnSpc>
                <a:spcPct val="100000"/>
              </a:lnSpc>
              <a:spcBef>
                <a:spcPts val="0"/>
              </a:spcBef>
              <a:spcAft>
                <a:spcPts val="600"/>
              </a:spcAft>
            </a:pPr>
            <a:r>
              <a:rPr lang="en-US" sz="1200"/>
              <a:t>EAM implementation training lead and instructor</a:t>
            </a:r>
          </a:p>
          <a:p>
            <a:pPr>
              <a:lnSpc>
                <a:spcPct val="100000"/>
              </a:lnSpc>
              <a:spcBef>
                <a:spcPts val="0"/>
              </a:spcBef>
              <a:spcAft>
                <a:spcPts val="600"/>
              </a:spcAft>
            </a:pPr>
            <a:r>
              <a:rPr lang="en-US" sz="1200"/>
              <a:t>EAM support Business Analyst, solution tester, and security lead</a:t>
            </a:r>
          </a:p>
          <a:p>
            <a:pPr marL="0" indent="0">
              <a:lnSpc>
                <a:spcPct val="100000"/>
              </a:lnSpc>
              <a:spcBef>
                <a:spcPts val="0"/>
              </a:spcBef>
              <a:spcAft>
                <a:spcPts val="600"/>
              </a:spcAft>
              <a:buNone/>
            </a:pPr>
            <a:endParaRPr lang="en-US" sz="1200"/>
          </a:p>
        </p:txBody>
      </p:sp>
    </p:spTree>
    <p:extLst>
      <p:ext uri="{BB962C8B-B14F-4D97-AF65-F5344CB8AC3E}">
        <p14:creationId xmlns:p14="http://schemas.microsoft.com/office/powerpoint/2010/main" val="42887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BB56D-94D8-7845-F463-F597B66140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ECA574-51D8-B1A8-B953-6E555F05EA87}"/>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4A89F44-D20E-3804-CA10-622ECD15FB7F}"/>
              </a:ext>
            </a:extLst>
          </p:cNvPr>
          <p:cNvSpPr>
            <a:spLocks noGrp="1"/>
          </p:cNvSpPr>
          <p:nvPr>
            <p:ph type="body" sz="quarter" idx="14"/>
          </p:nvPr>
        </p:nvSpPr>
        <p:spPr/>
        <p:txBody>
          <a:bodyPr lIns="0" tIns="0" rIns="91440" bIns="45720" anchor="t"/>
          <a:lstStyle/>
          <a:p>
            <a:r>
              <a:rPr lang="en-US">
                <a:latin typeface="Arial"/>
                <a:cs typeface="Arial"/>
              </a:rPr>
              <a:t>Transocean Equinox Long Term</a:t>
            </a:r>
          </a:p>
        </p:txBody>
      </p:sp>
      <p:pic>
        <p:nvPicPr>
          <p:cNvPr id="6" name="Content Placeholder 5" descr="A screenshot of a computer&#10;&#10;AI-generated content may be incorrect.">
            <a:extLst>
              <a:ext uri="{FF2B5EF4-FFF2-40B4-BE49-F238E27FC236}">
                <a16:creationId xmlns:a16="http://schemas.microsoft.com/office/drawing/2014/main" id="{11B05C89-F4E8-4FD0-F022-3DFA89241138}"/>
              </a:ext>
            </a:extLst>
          </p:cNvPr>
          <p:cNvPicPr>
            <a:picLocks noGrp="1" noChangeAspect="1"/>
          </p:cNvPicPr>
          <p:nvPr>
            <p:ph idx="1"/>
          </p:nvPr>
        </p:nvPicPr>
        <p:blipFill>
          <a:blip r:embed="rId3"/>
          <a:stretch>
            <a:fillRect/>
          </a:stretch>
        </p:blipFill>
        <p:spPr>
          <a:xfrm>
            <a:off x="1427832" y="914400"/>
            <a:ext cx="9333284" cy="5175114"/>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A341A5B3-ABB9-B798-718A-3A5B4DFA3CAE}"/>
              </a:ext>
            </a:extLst>
          </p:cNvPr>
          <p:cNvPicPr>
            <a:picLocks noChangeAspect="1"/>
          </p:cNvPicPr>
          <p:nvPr/>
        </p:nvPicPr>
        <p:blipFill>
          <a:blip r:embed="rId4"/>
          <a:stretch>
            <a:fillRect/>
          </a:stretch>
        </p:blipFill>
        <p:spPr>
          <a:xfrm>
            <a:off x="1427543" y="916994"/>
            <a:ext cx="9336913" cy="5168694"/>
          </a:xfrm>
          <a:prstGeom prst="rect">
            <a:avLst/>
          </a:prstGeom>
        </p:spPr>
      </p:pic>
    </p:spTree>
    <p:extLst>
      <p:ext uri="{BB962C8B-B14F-4D97-AF65-F5344CB8AC3E}">
        <p14:creationId xmlns:p14="http://schemas.microsoft.com/office/powerpoint/2010/main" val="196912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BBA44-7514-B3AA-18D2-82BD5C69EA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516F-15F9-8552-EA1F-687E516BF687}"/>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0EED110B-B5FA-F526-0C42-FDBA392A090B}"/>
              </a:ext>
            </a:extLst>
          </p:cNvPr>
          <p:cNvSpPr>
            <a:spLocks noGrp="1"/>
          </p:cNvSpPr>
          <p:nvPr>
            <p:ph type="body" sz="quarter" idx="14"/>
          </p:nvPr>
        </p:nvSpPr>
        <p:spPr/>
        <p:txBody>
          <a:bodyPr lIns="0" tIns="0" rIns="91440" bIns="45720" anchor="t"/>
          <a:lstStyle/>
          <a:p>
            <a:r>
              <a:rPr lang="en-US">
                <a:latin typeface="Arial"/>
                <a:cs typeface="Arial"/>
              </a:rPr>
              <a:t>Deepwater asgard Medium Term</a:t>
            </a:r>
          </a:p>
          <a:p>
            <a:endParaRPr lang="en-US"/>
          </a:p>
        </p:txBody>
      </p:sp>
      <p:pic>
        <p:nvPicPr>
          <p:cNvPr id="7" name="Content Placeholder 6" descr="A screenshot of a computer&#10;&#10;AI-generated content may be incorrect.">
            <a:extLst>
              <a:ext uri="{FF2B5EF4-FFF2-40B4-BE49-F238E27FC236}">
                <a16:creationId xmlns:a16="http://schemas.microsoft.com/office/drawing/2014/main" id="{EF90AB44-A3CA-6997-C517-07A3424757D8}"/>
              </a:ext>
            </a:extLst>
          </p:cNvPr>
          <p:cNvPicPr>
            <a:picLocks noGrp="1" noChangeAspect="1"/>
          </p:cNvPicPr>
          <p:nvPr>
            <p:ph idx="1"/>
          </p:nvPr>
        </p:nvPicPr>
        <p:blipFill>
          <a:blip r:embed="rId3"/>
          <a:stretch>
            <a:fillRect/>
          </a:stretch>
        </p:blipFill>
        <p:spPr>
          <a:xfrm>
            <a:off x="1427832" y="914400"/>
            <a:ext cx="9333284" cy="5175114"/>
          </a:xfrm>
          <a:prstGeom prst="rect">
            <a:avLst/>
          </a:prstGeom>
        </p:spPr>
      </p:pic>
    </p:spTree>
    <p:extLst>
      <p:ext uri="{BB962C8B-B14F-4D97-AF65-F5344CB8AC3E}">
        <p14:creationId xmlns:p14="http://schemas.microsoft.com/office/powerpoint/2010/main" val="274021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A7F0E-7CE1-F342-9856-9E3D7C528E89}"/>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CD532EF6-535B-E6F4-D926-5413519BA627}"/>
              </a:ext>
            </a:extLst>
          </p:cNvPr>
          <p:cNvSpPr>
            <a:spLocks noGrp="1"/>
          </p:cNvSpPr>
          <p:nvPr>
            <p:ph type="body" sz="quarter" idx="14"/>
          </p:nvPr>
        </p:nvSpPr>
        <p:spPr/>
        <p:txBody>
          <a:bodyPr lIns="0" tIns="0" rIns="91440" bIns="45720" anchor="t"/>
          <a:lstStyle/>
          <a:p>
            <a:r>
              <a:rPr lang="en-US">
                <a:latin typeface="Arial"/>
                <a:cs typeface="Arial"/>
              </a:rPr>
              <a:t>Medium term Export</a:t>
            </a:r>
          </a:p>
        </p:txBody>
      </p:sp>
      <p:pic>
        <p:nvPicPr>
          <p:cNvPr id="5" name="Content Placeholder 4">
            <a:extLst>
              <a:ext uri="{FF2B5EF4-FFF2-40B4-BE49-F238E27FC236}">
                <a16:creationId xmlns:a16="http://schemas.microsoft.com/office/drawing/2014/main" id="{A251C81D-3CA7-E2BC-D9C3-784F61FAD05A}"/>
              </a:ext>
            </a:extLst>
          </p:cNvPr>
          <p:cNvPicPr>
            <a:picLocks noGrp="1" noChangeAspect="1"/>
          </p:cNvPicPr>
          <p:nvPr>
            <p:ph idx="1"/>
          </p:nvPr>
        </p:nvPicPr>
        <p:blipFill>
          <a:blip r:embed="rId3"/>
          <a:stretch>
            <a:fillRect/>
          </a:stretch>
        </p:blipFill>
        <p:spPr>
          <a:xfrm>
            <a:off x="1335562" y="914400"/>
            <a:ext cx="9517701" cy="5175250"/>
          </a:xfrm>
        </p:spPr>
      </p:pic>
    </p:spTree>
    <p:extLst>
      <p:ext uri="{BB962C8B-B14F-4D97-AF65-F5344CB8AC3E}">
        <p14:creationId xmlns:p14="http://schemas.microsoft.com/office/powerpoint/2010/main" val="127694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17A8AE-0F15-A48A-2D45-F80B6AE6D87C}"/>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BBAE21C1-C118-65D8-7AC7-A2DB1CBAD92B}"/>
              </a:ext>
            </a:extLst>
          </p:cNvPr>
          <p:cNvSpPr>
            <a:spLocks noGrp="1"/>
          </p:cNvSpPr>
          <p:nvPr>
            <p:ph type="body" sz="quarter" idx="14"/>
          </p:nvPr>
        </p:nvSpPr>
        <p:spPr/>
        <p:txBody>
          <a:bodyPr lIns="0" tIns="0" rIns="91440" bIns="45720" anchor="t"/>
          <a:lstStyle/>
          <a:p>
            <a:r>
              <a:rPr lang="en-US">
                <a:latin typeface="Arial"/>
                <a:cs typeface="Arial"/>
              </a:rPr>
              <a:t>Deepwater Thalassa Short Term</a:t>
            </a:r>
            <a:endParaRPr lang="en-US"/>
          </a:p>
        </p:txBody>
      </p:sp>
      <p:pic>
        <p:nvPicPr>
          <p:cNvPr id="5" name="Content Placeholder 9">
            <a:extLst>
              <a:ext uri="{FF2B5EF4-FFF2-40B4-BE49-F238E27FC236}">
                <a16:creationId xmlns:a16="http://schemas.microsoft.com/office/drawing/2014/main" id="{BB0C5730-F555-4C1C-6FB2-92762F95ECA5}"/>
              </a:ext>
            </a:extLst>
          </p:cNvPr>
          <p:cNvPicPr>
            <a:picLocks noGrp="1" noChangeAspect="1"/>
          </p:cNvPicPr>
          <p:nvPr>
            <p:ph idx="1"/>
          </p:nvPr>
        </p:nvPicPr>
        <p:blipFill>
          <a:blip r:embed="rId3"/>
          <a:srcRect t="9862"/>
          <a:stretch/>
        </p:blipFill>
        <p:spPr>
          <a:xfrm>
            <a:off x="753506" y="914400"/>
            <a:ext cx="10681812" cy="5175250"/>
          </a:xfrm>
        </p:spPr>
      </p:pic>
    </p:spTree>
    <p:extLst>
      <p:ext uri="{BB962C8B-B14F-4D97-AF65-F5344CB8AC3E}">
        <p14:creationId xmlns:p14="http://schemas.microsoft.com/office/powerpoint/2010/main" val="18533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A9A17-1D3D-0CE4-E7F7-958CBD5C735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60BB9CA-8DCA-441B-3851-9C9C4E437047}"/>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563AE2BB-7A3A-A088-4ECE-7D4274669199}"/>
              </a:ext>
            </a:extLst>
          </p:cNvPr>
          <p:cNvSpPr>
            <a:spLocks noGrp="1"/>
          </p:cNvSpPr>
          <p:nvPr>
            <p:ph type="body" sz="quarter" idx="14"/>
          </p:nvPr>
        </p:nvSpPr>
        <p:spPr/>
        <p:txBody>
          <a:bodyPr/>
          <a:lstStyle/>
          <a:p>
            <a:r>
              <a:rPr lang="en-US"/>
              <a:t>Asset Management Insights</a:t>
            </a:r>
          </a:p>
          <a:p>
            <a:endParaRPr lang="en-US"/>
          </a:p>
        </p:txBody>
      </p:sp>
      <p:sp>
        <p:nvSpPr>
          <p:cNvPr id="4" name="Content Placeholder 3">
            <a:extLst>
              <a:ext uri="{FF2B5EF4-FFF2-40B4-BE49-F238E27FC236}">
                <a16:creationId xmlns:a16="http://schemas.microsoft.com/office/drawing/2014/main" id="{AB86E596-5AC0-8DE6-A9D5-5F921E8A3711}"/>
              </a:ext>
            </a:extLst>
          </p:cNvPr>
          <p:cNvSpPr>
            <a:spLocks noGrp="1"/>
          </p:cNvSpPr>
          <p:nvPr>
            <p:ph idx="1"/>
          </p:nvPr>
        </p:nvSpPr>
        <p:spPr/>
        <p:txBody>
          <a:bodyPr/>
          <a:lstStyle/>
          <a:p>
            <a:r>
              <a:rPr lang="en-US"/>
              <a:t>Background</a:t>
            </a:r>
          </a:p>
          <a:p>
            <a:pPr lvl="1"/>
            <a:r>
              <a:rPr lang="en-US"/>
              <a:t>Maintenance operations is defined by HQ Team</a:t>
            </a:r>
          </a:p>
          <a:p>
            <a:pPr lvl="1"/>
            <a:r>
              <a:rPr lang="en-US"/>
              <a:t>Maintenance operations enforces field personnel to capture appropriate work completion and closure information</a:t>
            </a:r>
          </a:p>
          <a:p>
            <a:pPr lvl="1"/>
            <a:r>
              <a:rPr lang="en-US"/>
              <a:t>All inventory transactions are tracked in AIM</a:t>
            </a:r>
          </a:p>
          <a:p>
            <a:pPr marL="228600" lvl="1" indent="-228600">
              <a:spcBef>
                <a:spcPts val="1000"/>
              </a:spcBef>
            </a:pPr>
            <a:r>
              <a:rPr lang="en-US" sz="2400"/>
              <a:t>Challenge</a:t>
            </a:r>
          </a:p>
          <a:p>
            <a:pPr lvl="1"/>
            <a:r>
              <a:rPr lang="en-US"/>
              <a:t>From time to time, Operations perform detailed analysis to review maintenance, breakdown and overall health of the equipment / class / category</a:t>
            </a:r>
          </a:p>
          <a:p>
            <a:pPr lvl="1"/>
            <a:r>
              <a:rPr lang="en-US"/>
              <a:t>Equipment Analysis requires manual review of all the work (preventative and breakdown) performed on the equipment, including its failures and usage – which is very time consuming</a:t>
            </a:r>
          </a:p>
          <a:p>
            <a:pPr lvl="1"/>
            <a:r>
              <a:rPr lang="en-US"/>
              <a:t>Department supervisors to identify High-Risk assets and take preventative action based on the predicted failures</a:t>
            </a:r>
          </a:p>
          <a:p>
            <a:r>
              <a:rPr lang="en-US"/>
              <a:t>The Vision</a:t>
            </a:r>
          </a:p>
          <a:p>
            <a:pPr lvl="1"/>
            <a:r>
              <a:rPr lang="en-US"/>
              <a:t>An integrated module to identify High-Risk assets to include key metrics and provide a detailed insights for Equipment / Category / Failure</a:t>
            </a:r>
          </a:p>
          <a:p>
            <a:endParaRPr lang="en-US"/>
          </a:p>
        </p:txBody>
      </p:sp>
    </p:spTree>
    <p:extLst>
      <p:ext uri="{BB962C8B-B14F-4D97-AF65-F5344CB8AC3E}">
        <p14:creationId xmlns:p14="http://schemas.microsoft.com/office/powerpoint/2010/main" val="18678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47BEE-F4A8-1667-449A-1391551727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9FC95B-07EF-B121-175B-136D90247B24}"/>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42BDB0BA-0523-7091-ED21-DAD138792101}"/>
              </a:ext>
            </a:extLst>
          </p:cNvPr>
          <p:cNvSpPr>
            <a:spLocks noGrp="1"/>
          </p:cNvSpPr>
          <p:nvPr>
            <p:ph type="body" sz="quarter" idx="14"/>
          </p:nvPr>
        </p:nvSpPr>
        <p:spPr/>
        <p:txBody>
          <a:bodyPr/>
          <a:lstStyle/>
          <a:p>
            <a:r>
              <a:rPr lang="en-US"/>
              <a:t>High-RISK ASSETS</a:t>
            </a:r>
          </a:p>
          <a:p>
            <a:endParaRPr lang="en-US"/>
          </a:p>
        </p:txBody>
      </p:sp>
      <p:sp>
        <p:nvSpPr>
          <p:cNvPr id="4" name="Content Placeholder 3">
            <a:extLst>
              <a:ext uri="{FF2B5EF4-FFF2-40B4-BE49-F238E27FC236}">
                <a16:creationId xmlns:a16="http://schemas.microsoft.com/office/drawing/2014/main" id="{104580D8-8037-10FA-33C1-E0913DFC4596}"/>
              </a:ext>
            </a:extLst>
          </p:cNvPr>
          <p:cNvSpPr>
            <a:spLocks noGrp="1"/>
          </p:cNvSpPr>
          <p:nvPr>
            <p:ph idx="1"/>
          </p:nvPr>
        </p:nvSpPr>
        <p:spPr>
          <a:xfrm>
            <a:off x="621790" y="914400"/>
            <a:ext cx="3828290" cy="5175114"/>
          </a:xfrm>
        </p:spPr>
        <p:txBody>
          <a:bodyPr/>
          <a:lstStyle/>
          <a:p>
            <a:r>
              <a:rPr lang="en-US" sz="1600"/>
              <a:t>At-a-glance view of both critical and non-critical assets, enabling teams to quickly identify high-risk equipment.</a:t>
            </a:r>
          </a:p>
          <a:p>
            <a:r>
              <a:rPr lang="en-US" sz="1600"/>
              <a:t>Utilizes our AI/ML framework for Asset Management</a:t>
            </a:r>
          </a:p>
          <a:p>
            <a:pPr marL="0" indent="0">
              <a:lnSpc>
                <a:spcPct val="100000"/>
              </a:lnSpc>
              <a:spcBef>
                <a:spcPts val="0"/>
              </a:spcBef>
              <a:spcAft>
                <a:spcPts val="600"/>
              </a:spcAft>
              <a:buNone/>
            </a:pPr>
            <a:r>
              <a:rPr lang="en-US" sz="1600" b="1"/>
              <a:t>Key insights available include:</a:t>
            </a:r>
          </a:p>
          <a:p>
            <a:pPr>
              <a:lnSpc>
                <a:spcPct val="100000"/>
              </a:lnSpc>
              <a:spcBef>
                <a:spcPts val="0"/>
              </a:spcBef>
              <a:spcAft>
                <a:spcPts val="600"/>
              </a:spcAft>
            </a:pPr>
            <a:r>
              <a:rPr lang="en-US" sz="1600"/>
              <a:t>Essential metrics like MTTR (Mean Time to Repair) and MTBF (Mean Time Between Failures)</a:t>
            </a:r>
          </a:p>
          <a:p>
            <a:pPr>
              <a:lnSpc>
                <a:spcPct val="100000"/>
              </a:lnSpc>
              <a:spcBef>
                <a:spcPts val="0"/>
              </a:spcBef>
              <a:spcAft>
                <a:spcPts val="600"/>
              </a:spcAft>
            </a:pPr>
            <a:r>
              <a:rPr lang="en-US" sz="1600"/>
              <a:t>Last Maintenance Date, Next Maintenance Date, and failure predictions with Days Until Next Failure</a:t>
            </a:r>
          </a:p>
          <a:p>
            <a:pPr>
              <a:lnSpc>
                <a:spcPct val="100000"/>
              </a:lnSpc>
              <a:spcBef>
                <a:spcPts val="0"/>
              </a:spcBef>
              <a:spcAft>
                <a:spcPts val="600"/>
              </a:spcAft>
            </a:pPr>
            <a:r>
              <a:rPr lang="en-US" sz="1600"/>
              <a:t>Differentiation between Critical and Non-critical assets</a:t>
            </a:r>
          </a:p>
          <a:p>
            <a:pPr>
              <a:lnSpc>
                <a:spcPct val="100000"/>
              </a:lnSpc>
              <a:spcBef>
                <a:spcPts val="0"/>
              </a:spcBef>
              <a:spcAft>
                <a:spcPts val="600"/>
              </a:spcAft>
            </a:pPr>
            <a:r>
              <a:rPr lang="en-US" sz="1600"/>
              <a:t>Other Potential Failures for a comprehensive risk assessment and resource allocation.</a:t>
            </a:r>
          </a:p>
          <a:p>
            <a:pPr marL="0" indent="0">
              <a:lnSpc>
                <a:spcPct val="100000"/>
              </a:lnSpc>
              <a:spcBef>
                <a:spcPts val="0"/>
              </a:spcBef>
              <a:spcAft>
                <a:spcPts val="600"/>
              </a:spcAft>
              <a:buNone/>
            </a:pPr>
            <a:r>
              <a:rPr lang="en-US" sz="1600" b="1" u="sng"/>
              <a:t>New Request</a:t>
            </a:r>
            <a:r>
              <a:rPr lang="en-US" sz="1600" u="sng"/>
              <a:t>:</a:t>
            </a:r>
            <a:r>
              <a:rPr lang="en-US" sz="1600"/>
              <a:t> Include child equipment for dashboard and insights.</a:t>
            </a:r>
            <a:endParaRPr lang="en-US"/>
          </a:p>
        </p:txBody>
      </p:sp>
      <p:sp>
        <p:nvSpPr>
          <p:cNvPr id="6" name="Content Placeholder 3">
            <a:extLst>
              <a:ext uri="{FF2B5EF4-FFF2-40B4-BE49-F238E27FC236}">
                <a16:creationId xmlns:a16="http://schemas.microsoft.com/office/drawing/2014/main" id="{4A8D8092-D11B-428A-4E64-F9196CAA3175}"/>
              </a:ext>
            </a:extLst>
          </p:cNvPr>
          <p:cNvSpPr txBox="1">
            <a:spLocks/>
          </p:cNvSpPr>
          <p:nvPr/>
        </p:nvSpPr>
        <p:spPr>
          <a:xfrm>
            <a:off x="4388268" y="4765916"/>
            <a:ext cx="1869342" cy="8091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200" b="1"/>
              <a:t>Equipment Dashboard: </a:t>
            </a:r>
            <a:r>
              <a:rPr lang="en-US" sz="1200"/>
              <a:t>Key metrics to such as work, cost, usage, failure, MTBF vs MTTR and top 10 predicted failures</a:t>
            </a:r>
          </a:p>
        </p:txBody>
      </p:sp>
      <p:sp>
        <p:nvSpPr>
          <p:cNvPr id="8" name="Content Placeholder 3">
            <a:extLst>
              <a:ext uri="{FF2B5EF4-FFF2-40B4-BE49-F238E27FC236}">
                <a16:creationId xmlns:a16="http://schemas.microsoft.com/office/drawing/2014/main" id="{AE1D6002-1FFB-CAD2-AE33-EAC5FC5E2504}"/>
              </a:ext>
            </a:extLst>
          </p:cNvPr>
          <p:cNvSpPr txBox="1">
            <a:spLocks/>
          </p:cNvSpPr>
          <p:nvPr/>
        </p:nvSpPr>
        <p:spPr>
          <a:xfrm>
            <a:off x="6272899" y="4765916"/>
            <a:ext cx="1951572" cy="1401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200" b="1"/>
              <a:t>Equipment Insights (AI): </a:t>
            </a:r>
            <a:r>
              <a:rPr lang="en-US" sz="1200"/>
              <a:t>360</a:t>
            </a:r>
            <a:r>
              <a:rPr lang="en-US" sz="1200" baseline="30000"/>
              <a:t>O</a:t>
            </a:r>
            <a:r>
              <a:rPr lang="en-US" sz="1200"/>
              <a:t> analysis of the equipment – work, cost, failures, actions, technician comments, usage and includes reliability score along with recommendations</a:t>
            </a:r>
          </a:p>
        </p:txBody>
      </p:sp>
      <p:sp>
        <p:nvSpPr>
          <p:cNvPr id="9" name="Content Placeholder 3">
            <a:extLst>
              <a:ext uri="{FF2B5EF4-FFF2-40B4-BE49-F238E27FC236}">
                <a16:creationId xmlns:a16="http://schemas.microsoft.com/office/drawing/2014/main" id="{B66CEA72-4A16-7B2B-64B2-ABC02488D471}"/>
              </a:ext>
            </a:extLst>
          </p:cNvPr>
          <p:cNvSpPr txBox="1">
            <a:spLocks/>
          </p:cNvSpPr>
          <p:nvPr/>
        </p:nvSpPr>
        <p:spPr>
          <a:xfrm>
            <a:off x="8213459" y="4765916"/>
            <a:ext cx="1833831" cy="1401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200" b="1"/>
              <a:t>Category Insights (AI): </a:t>
            </a:r>
            <a:r>
              <a:rPr lang="en-US" sz="1200"/>
              <a:t>360</a:t>
            </a:r>
            <a:r>
              <a:rPr lang="en-US" sz="1200" baseline="30000"/>
              <a:t>O</a:t>
            </a:r>
            <a:r>
              <a:rPr lang="en-US" sz="1200"/>
              <a:t> analysis of all equipment of this category – work, cost, failures, actions, technician comments along with recommendations</a:t>
            </a:r>
          </a:p>
        </p:txBody>
      </p:sp>
      <p:sp>
        <p:nvSpPr>
          <p:cNvPr id="10" name="Content Placeholder 3">
            <a:extLst>
              <a:ext uri="{FF2B5EF4-FFF2-40B4-BE49-F238E27FC236}">
                <a16:creationId xmlns:a16="http://schemas.microsoft.com/office/drawing/2014/main" id="{9A801839-8435-DB37-6059-BA23642D3576}"/>
              </a:ext>
            </a:extLst>
          </p:cNvPr>
          <p:cNvSpPr txBox="1">
            <a:spLocks/>
          </p:cNvSpPr>
          <p:nvPr/>
        </p:nvSpPr>
        <p:spPr>
          <a:xfrm>
            <a:off x="10062579" y="4765916"/>
            <a:ext cx="1794141" cy="1401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200" b="1"/>
              <a:t>Failure Insights (AI): </a:t>
            </a:r>
            <a:r>
              <a:rPr lang="en-US" sz="1200"/>
              <a:t>360</a:t>
            </a:r>
            <a:r>
              <a:rPr lang="en-US" sz="1200" baseline="30000"/>
              <a:t>O</a:t>
            </a:r>
            <a:r>
              <a:rPr lang="en-US" sz="1200"/>
              <a:t> analysis of all equipment reported this failure in the past – work, cost, failures, actions, technician comments along with recommendations</a:t>
            </a:r>
          </a:p>
        </p:txBody>
      </p:sp>
      <p:pic>
        <p:nvPicPr>
          <p:cNvPr id="11" name="Picture 10">
            <a:extLst>
              <a:ext uri="{FF2B5EF4-FFF2-40B4-BE49-F238E27FC236}">
                <a16:creationId xmlns:a16="http://schemas.microsoft.com/office/drawing/2014/main" id="{EBFBC1BE-97F3-95EA-93C5-B4CAEBB6057F}"/>
              </a:ext>
            </a:extLst>
          </p:cNvPr>
          <p:cNvPicPr>
            <a:picLocks noChangeAspect="1"/>
          </p:cNvPicPr>
          <p:nvPr/>
        </p:nvPicPr>
        <p:blipFill>
          <a:blip r:embed="rId3"/>
          <a:stretch>
            <a:fillRect/>
          </a:stretch>
        </p:blipFill>
        <p:spPr>
          <a:xfrm>
            <a:off x="4470399" y="886767"/>
            <a:ext cx="7468452" cy="3858830"/>
          </a:xfrm>
          <a:prstGeom prst="rect">
            <a:avLst/>
          </a:prstGeom>
        </p:spPr>
      </p:pic>
      <p:pic>
        <p:nvPicPr>
          <p:cNvPr id="15" name="Picture 14">
            <a:extLst>
              <a:ext uri="{FF2B5EF4-FFF2-40B4-BE49-F238E27FC236}">
                <a16:creationId xmlns:a16="http://schemas.microsoft.com/office/drawing/2014/main" id="{5A24B5DC-12A9-3587-1187-DFE2C91AF197}"/>
              </a:ext>
            </a:extLst>
          </p:cNvPr>
          <p:cNvPicPr>
            <a:picLocks noChangeAspect="1"/>
          </p:cNvPicPr>
          <p:nvPr/>
        </p:nvPicPr>
        <p:blipFill>
          <a:blip r:embed="rId4"/>
          <a:stretch>
            <a:fillRect/>
          </a:stretch>
        </p:blipFill>
        <p:spPr>
          <a:xfrm>
            <a:off x="4470399" y="914400"/>
            <a:ext cx="7468451" cy="3851516"/>
          </a:xfrm>
          <a:prstGeom prst="rect">
            <a:avLst/>
          </a:prstGeom>
        </p:spPr>
      </p:pic>
      <p:pic>
        <p:nvPicPr>
          <p:cNvPr id="17" name="Picture 16">
            <a:extLst>
              <a:ext uri="{FF2B5EF4-FFF2-40B4-BE49-F238E27FC236}">
                <a16:creationId xmlns:a16="http://schemas.microsoft.com/office/drawing/2014/main" id="{90E695A6-AD17-4165-08B3-82E4497E8139}"/>
              </a:ext>
            </a:extLst>
          </p:cNvPr>
          <p:cNvPicPr>
            <a:picLocks noChangeAspect="1"/>
          </p:cNvPicPr>
          <p:nvPr/>
        </p:nvPicPr>
        <p:blipFill>
          <a:blip r:embed="rId5"/>
          <a:stretch>
            <a:fillRect/>
          </a:stretch>
        </p:blipFill>
        <p:spPr>
          <a:xfrm>
            <a:off x="4473096" y="905985"/>
            <a:ext cx="7465754" cy="3839611"/>
          </a:xfrm>
          <a:prstGeom prst="rect">
            <a:avLst/>
          </a:prstGeom>
        </p:spPr>
      </p:pic>
      <p:pic>
        <p:nvPicPr>
          <p:cNvPr id="19" name="Picture 18">
            <a:extLst>
              <a:ext uri="{FF2B5EF4-FFF2-40B4-BE49-F238E27FC236}">
                <a16:creationId xmlns:a16="http://schemas.microsoft.com/office/drawing/2014/main" id="{A6D0151A-49B2-973D-4DC8-E523263FB820}"/>
              </a:ext>
            </a:extLst>
          </p:cNvPr>
          <p:cNvPicPr>
            <a:picLocks noChangeAspect="1"/>
          </p:cNvPicPr>
          <p:nvPr/>
        </p:nvPicPr>
        <p:blipFill>
          <a:blip r:embed="rId6"/>
          <a:stretch>
            <a:fillRect/>
          </a:stretch>
        </p:blipFill>
        <p:spPr>
          <a:xfrm>
            <a:off x="4450079" y="918350"/>
            <a:ext cx="7488771" cy="3827246"/>
          </a:xfrm>
          <a:prstGeom prst="rect">
            <a:avLst/>
          </a:prstGeom>
        </p:spPr>
      </p:pic>
      <p:pic>
        <p:nvPicPr>
          <p:cNvPr id="21" name="Picture 20">
            <a:extLst>
              <a:ext uri="{FF2B5EF4-FFF2-40B4-BE49-F238E27FC236}">
                <a16:creationId xmlns:a16="http://schemas.microsoft.com/office/drawing/2014/main" id="{122D8067-AB0C-DF62-B278-B55BB58C1A69}"/>
              </a:ext>
            </a:extLst>
          </p:cNvPr>
          <p:cNvPicPr>
            <a:picLocks noChangeAspect="1"/>
          </p:cNvPicPr>
          <p:nvPr/>
        </p:nvPicPr>
        <p:blipFill>
          <a:blip r:embed="rId7"/>
          <a:stretch>
            <a:fillRect/>
          </a:stretch>
        </p:blipFill>
        <p:spPr>
          <a:xfrm>
            <a:off x="4450079" y="886767"/>
            <a:ext cx="7488772" cy="3858830"/>
          </a:xfrm>
          <a:prstGeom prst="rect">
            <a:avLst/>
          </a:prstGeom>
        </p:spPr>
      </p:pic>
    </p:spTree>
    <p:extLst>
      <p:ext uri="{BB962C8B-B14F-4D97-AF65-F5344CB8AC3E}">
        <p14:creationId xmlns:p14="http://schemas.microsoft.com/office/powerpoint/2010/main" val="397321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47BEE-F4A8-1667-449A-1391551727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9FC95B-07EF-B121-175B-136D90247B24}"/>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42BDB0BA-0523-7091-ED21-DAD138792101}"/>
              </a:ext>
            </a:extLst>
          </p:cNvPr>
          <p:cNvSpPr>
            <a:spLocks noGrp="1"/>
          </p:cNvSpPr>
          <p:nvPr>
            <p:ph type="body" sz="quarter" idx="14"/>
          </p:nvPr>
        </p:nvSpPr>
        <p:spPr/>
        <p:txBody>
          <a:bodyPr/>
          <a:lstStyle/>
          <a:p>
            <a:r>
              <a:rPr lang="en-US"/>
              <a:t>Additional Features of AMI</a:t>
            </a:r>
          </a:p>
          <a:p>
            <a:endParaRPr lang="en-US"/>
          </a:p>
        </p:txBody>
      </p:sp>
      <p:sp>
        <p:nvSpPr>
          <p:cNvPr id="6" name="Content Placeholder 3">
            <a:extLst>
              <a:ext uri="{FF2B5EF4-FFF2-40B4-BE49-F238E27FC236}">
                <a16:creationId xmlns:a16="http://schemas.microsoft.com/office/drawing/2014/main" id="{4A8D8092-D11B-428A-4E64-F9196CAA3175}"/>
              </a:ext>
            </a:extLst>
          </p:cNvPr>
          <p:cNvSpPr txBox="1">
            <a:spLocks/>
          </p:cNvSpPr>
          <p:nvPr/>
        </p:nvSpPr>
        <p:spPr>
          <a:xfrm>
            <a:off x="621790" y="966952"/>
            <a:ext cx="5240480" cy="8091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sz="1200" b="1"/>
              <a:t>AMI Chat</a:t>
            </a:r>
          </a:p>
          <a:p>
            <a:pPr marL="0" indent="0" algn="ctr">
              <a:lnSpc>
                <a:spcPct val="100000"/>
              </a:lnSpc>
              <a:spcBef>
                <a:spcPts val="0"/>
              </a:spcBef>
              <a:spcAft>
                <a:spcPts val="600"/>
              </a:spcAft>
              <a:buFont typeface="Arial" panose="020B0604020202020204" pitchFamily="34" charset="0"/>
              <a:buNone/>
            </a:pPr>
            <a:r>
              <a:rPr lang="en-US" sz="1200"/>
              <a:t>Enables users to ask natural language questions about maintenance and operations data in multiple languages</a:t>
            </a:r>
          </a:p>
          <a:p>
            <a:pPr marL="0" indent="0" algn="ctr">
              <a:lnSpc>
                <a:spcPct val="100000"/>
              </a:lnSpc>
              <a:spcBef>
                <a:spcPts val="0"/>
              </a:spcBef>
              <a:spcAft>
                <a:spcPts val="600"/>
              </a:spcAft>
              <a:buFont typeface="Arial" panose="020B0604020202020204" pitchFamily="34" charset="0"/>
              <a:buNone/>
            </a:pPr>
            <a:endParaRPr lang="en-US" sz="1200"/>
          </a:p>
        </p:txBody>
      </p:sp>
      <p:sp>
        <p:nvSpPr>
          <p:cNvPr id="8" name="Content Placeholder 3">
            <a:extLst>
              <a:ext uri="{FF2B5EF4-FFF2-40B4-BE49-F238E27FC236}">
                <a16:creationId xmlns:a16="http://schemas.microsoft.com/office/drawing/2014/main" id="{AE1D6002-1FFB-CAD2-AE33-EAC5FC5E2504}"/>
              </a:ext>
            </a:extLst>
          </p:cNvPr>
          <p:cNvSpPr txBox="1">
            <a:spLocks/>
          </p:cNvSpPr>
          <p:nvPr/>
        </p:nvSpPr>
        <p:spPr>
          <a:xfrm>
            <a:off x="6228081" y="966952"/>
            <a:ext cx="5735294" cy="10363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200" b="1"/>
              <a:t>Image analysis &amp; comparison</a:t>
            </a:r>
          </a:p>
          <a:p>
            <a:pPr marL="0" indent="0" algn="ctr">
              <a:lnSpc>
                <a:spcPct val="100000"/>
              </a:lnSpc>
              <a:spcBef>
                <a:spcPts val="0"/>
              </a:spcBef>
              <a:spcAft>
                <a:spcPts val="600"/>
              </a:spcAft>
              <a:buNone/>
            </a:pPr>
            <a:r>
              <a:rPr lang="en-US" sz="1200"/>
              <a:t>Analyzes images to elevate equipment condition monitoring. Compares equipment condition in multiple images. Very useful for before and after comparison for work execution and potential extension of analyzing equipment view auto feed.</a:t>
            </a:r>
          </a:p>
        </p:txBody>
      </p:sp>
      <p:sp>
        <p:nvSpPr>
          <p:cNvPr id="14" name="Content Placeholder 3">
            <a:extLst>
              <a:ext uri="{FF2B5EF4-FFF2-40B4-BE49-F238E27FC236}">
                <a16:creationId xmlns:a16="http://schemas.microsoft.com/office/drawing/2014/main" id="{7A048D1E-B337-C6B4-807D-AD87D564A2F3}"/>
              </a:ext>
            </a:extLst>
          </p:cNvPr>
          <p:cNvSpPr txBox="1">
            <a:spLocks/>
          </p:cNvSpPr>
          <p:nvPr/>
        </p:nvSpPr>
        <p:spPr>
          <a:xfrm>
            <a:off x="6362454" y="5251777"/>
            <a:ext cx="5634114" cy="8787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200" b="1"/>
              <a:t>Video analysis (AI): </a:t>
            </a:r>
            <a:r>
              <a:rPr lang="en-US" sz="1200"/>
              <a:t>Like image analysis, video analysis also elevates equipment condition monitoring but at a different level by watching equipment in operation including any noises. Potential extension of analyzing equipment view auto feed where physical monitoring is expensive.</a:t>
            </a:r>
          </a:p>
        </p:txBody>
      </p:sp>
      <p:sp>
        <p:nvSpPr>
          <p:cNvPr id="15" name="Content Placeholder 3">
            <a:extLst>
              <a:ext uri="{FF2B5EF4-FFF2-40B4-BE49-F238E27FC236}">
                <a16:creationId xmlns:a16="http://schemas.microsoft.com/office/drawing/2014/main" id="{655B5287-C605-36C4-7D60-14CC292D7ADF}"/>
              </a:ext>
            </a:extLst>
          </p:cNvPr>
          <p:cNvSpPr txBox="1">
            <a:spLocks/>
          </p:cNvSpPr>
          <p:nvPr/>
        </p:nvSpPr>
        <p:spPr>
          <a:xfrm>
            <a:off x="621790" y="5251777"/>
            <a:ext cx="5240479" cy="1104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200" b="1"/>
              <a:t>Documents Summary:  </a:t>
            </a:r>
            <a:r>
              <a:rPr lang="en-US" sz="1200"/>
              <a:t>Understanding the content of attachments to work orders and / or equipment is a very laborious task as each document to be opened and reviewed. This feature automatically analyzes the contents of the documents attached and provide summary at the document level. Allows users to even ask questions about the document</a:t>
            </a:r>
          </a:p>
        </p:txBody>
      </p:sp>
      <p:pic>
        <p:nvPicPr>
          <p:cNvPr id="5" name="Picture 4">
            <a:extLst>
              <a:ext uri="{FF2B5EF4-FFF2-40B4-BE49-F238E27FC236}">
                <a16:creationId xmlns:a16="http://schemas.microsoft.com/office/drawing/2014/main" id="{DAAD417F-752C-84E6-EC7D-6664263B7E1E}"/>
              </a:ext>
            </a:extLst>
          </p:cNvPr>
          <p:cNvPicPr>
            <a:picLocks noChangeAspect="1"/>
          </p:cNvPicPr>
          <p:nvPr/>
        </p:nvPicPr>
        <p:blipFill>
          <a:blip r:embed="rId3"/>
          <a:stretch>
            <a:fillRect/>
          </a:stretch>
        </p:blipFill>
        <p:spPr>
          <a:xfrm>
            <a:off x="287533" y="1916288"/>
            <a:ext cx="5940077" cy="3055340"/>
          </a:xfrm>
          <a:prstGeom prst="rect">
            <a:avLst/>
          </a:prstGeom>
        </p:spPr>
      </p:pic>
      <p:pic>
        <p:nvPicPr>
          <p:cNvPr id="9" name="Picture 8">
            <a:extLst>
              <a:ext uri="{FF2B5EF4-FFF2-40B4-BE49-F238E27FC236}">
                <a16:creationId xmlns:a16="http://schemas.microsoft.com/office/drawing/2014/main" id="{099BEF6F-CF1A-D270-95D3-820E973BBED9}"/>
              </a:ext>
            </a:extLst>
          </p:cNvPr>
          <p:cNvPicPr>
            <a:picLocks noChangeAspect="1"/>
          </p:cNvPicPr>
          <p:nvPr/>
        </p:nvPicPr>
        <p:blipFill>
          <a:blip r:embed="rId4"/>
          <a:stretch>
            <a:fillRect/>
          </a:stretch>
        </p:blipFill>
        <p:spPr>
          <a:xfrm>
            <a:off x="2138045" y="2932905"/>
            <a:ext cx="3132050" cy="1550458"/>
          </a:xfrm>
          <a:prstGeom prst="rect">
            <a:avLst/>
          </a:prstGeom>
        </p:spPr>
      </p:pic>
      <p:pic>
        <p:nvPicPr>
          <p:cNvPr id="11" name="Picture 10">
            <a:extLst>
              <a:ext uri="{FF2B5EF4-FFF2-40B4-BE49-F238E27FC236}">
                <a16:creationId xmlns:a16="http://schemas.microsoft.com/office/drawing/2014/main" id="{5E8CD66E-C82E-2707-E950-462E643402DE}"/>
              </a:ext>
            </a:extLst>
          </p:cNvPr>
          <p:cNvPicPr>
            <a:picLocks noChangeAspect="1"/>
          </p:cNvPicPr>
          <p:nvPr/>
        </p:nvPicPr>
        <p:blipFill>
          <a:blip r:embed="rId5"/>
          <a:stretch>
            <a:fillRect/>
          </a:stretch>
        </p:blipFill>
        <p:spPr>
          <a:xfrm>
            <a:off x="287533" y="1948428"/>
            <a:ext cx="5940077" cy="3067646"/>
          </a:xfrm>
          <a:prstGeom prst="rect">
            <a:avLst/>
          </a:prstGeom>
        </p:spPr>
      </p:pic>
      <p:pic>
        <p:nvPicPr>
          <p:cNvPr id="17" name="Picture 16">
            <a:extLst>
              <a:ext uri="{FF2B5EF4-FFF2-40B4-BE49-F238E27FC236}">
                <a16:creationId xmlns:a16="http://schemas.microsoft.com/office/drawing/2014/main" id="{6DC9A0F0-7D8C-B734-5094-88C886D20458}"/>
              </a:ext>
            </a:extLst>
          </p:cNvPr>
          <p:cNvPicPr>
            <a:picLocks noChangeAspect="1"/>
          </p:cNvPicPr>
          <p:nvPr/>
        </p:nvPicPr>
        <p:blipFill>
          <a:blip r:embed="rId6"/>
          <a:stretch>
            <a:fillRect/>
          </a:stretch>
        </p:blipFill>
        <p:spPr>
          <a:xfrm>
            <a:off x="287533" y="1936038"/>
            <a:ext cx="5940078" cy="3069455"/>
          </a:xfrm>
          <a:prstGeom prst="rect">
            <a:avLst/>
          </a:prstGeom>
        </p:spPr>
      </p:pic>
      <p:pic>
        <p:nvPicPr>
          <p:cNvPr id="19" name="Picture 18">
            <a:extLst>
              <a:ext uri="{FF2B5EF4-FFF2-40B4-BE49-F238E27FC236}">
                <a16:creationId xmlns:a16="http://schemas.microsoft.com/office/drawing/2014/main" id="{DB6ECD29-0B19-CC46-7B38-7CDD8787F971}"/>
              </a:ext>
            </a:extLst>
          </p:cNvPr>
          <p:cNvPicPr>
            <a:picLocks noChangeAspect="1"/>
          </p:cNvPicPr>
          <p:nvPr/>
        </p:nvPicPr>
        <p:blipFill>
          <a:blip r:embed="rId7"/>
          <a:stretch>
            <a:fillRect/>
          </a:stretch>
        </p:blipFill>
        <p:spPr>
          <a:xfrm>
            <a:off x="287533" y="1948428"/>
            <a:ext cx="5940078" cy="3056755"/>
          </a:xfrm>
          <a:prstGeom prst="rect">
            <a:avLst/>
          </a:prstGeom>
        </p:spPr>
      </p:pic>
      <p:pic>
        <p:nvPicPr>
          <p:cNvPr id="21" name="Picture 20">
            <a:extLst>
              <a:ext uri="{FF2B5EF4-FFF2-40B4-BE49-F238E27FC236}">
                <a16:creationId xmlns:a16="http://schemas.microsoft.com/office/drawing/2014/main" id="{A6E9A35B-65CF-8F1C-7EE1-46CCD8BB0B99}"/>
              </a:ext>
            </a:extLst>
          </p:cNvPr>
          <p:cNvPicPr>
            <a:picLocks noChangeAspect="1"/>
          </p:cNvPicPr>
          <p:nvPr/>
        </p:nvPicPr>
        <p:blipFill>
          <a:blip r:embed="rId8"/>
          <a:stretch>
            <a:fillRect/>
          </a:stretch>
        </p:blipFill>
        <p:spPr>
          <a:xfrm>
            <a:off x="6327566" y="1936038"/>
            <a:ext cx="5551099" cy="3035589"/>
          </a:xfrm>
          <a:prstGeom prst="rect">
            <a:avLst/>
          </a:prstGeom>
        </p:spPr>
      </p:pic>
      <p:pic>
        <p:nvPicPr>
          <p:cNvPr id="23" name="Picture 22">
            <a:extLst>
              <a:ext uri="{FF2B5EF4-FFF2-40B4-BE49-F238E27FC236}">
                <a16:creationId xmlns:a16="http://schemas.microsoft.com/office/drawing/2014/main" id="{BBCFA37C-DD7C-C799-2BC4-864DE1B4BC11}"/>
              </a:ext>
            </a:extLst>
          </p:cNvPr>
          <p:cNvPicPr>
            <a:picLocks noChangeAspect="1"/>
          </p:cNvPicPr>
          <p:nvPr/>
        </p:nvPicPr>
        <p:blipFill>
          <a:blip r:embed="rId9"/>
          <a:stretch>
            <a:fillRect/>
          </a:stretch>
        </p:blipFill>
        <p:spPr>
          <a:xfrm>
            <a:off x="6325031" y="1948428"/>
            <a:ext cx="5551099" cy="3023199"/>
          </a:xfrm>
          <a:prstGeom prst="rect">
            <a:avLst/>
          </a:prstGeom>
        </p:spPr>
      </p:pic>
      <p:pic>
        <p:nvPicPr>
          <p:cNvPr id="25" name="Picture 24">
            <a:extLst>
              <a:ext uri="{FF2B5EF4-FFF2-40B4-BE49-F238E27FC236}">
                <a16:creationId xmlns:a16="http://schemas.microsoft.com/office/drawing/2014/main" id="{09C0F8FD-68E0-9684-32F0-9E173061286F}"/>
              </a:ext>
            </a:extLst>
          </p:cNvPr>
          <p:cNvPicPr>
            <a:picLocks noChangeAspect="1"/>
          </p:cNvPicPr>
          <p:nvPr/>
        </p:nvPicPr>
        <p:blipFill>
          <a:blip r:embed="rId10"/>
          <a:stretch>
            <a:fillRect/>
          </a:stretch>
        </p:blipFill>
        <p:spPr>
          <a:xfrm>
            <a:off x="6340355" y="1948429"/>
            <a:ext cx="5529001" cy="3023198"/>
          </a:xfrm>
          <a:prstGeom prst="rect">
            <a:avLst/>
          </a:prstGeom>
        </p:spPr>
      </p:pic>
      <p:pic>
        <p:nvPicPr>
          <p:cNvPr id="27" name="Picture 26">
            <a:extLst>
              <a:ext uri="{FF2B5EF4-FFF2-40B4-BE49-F238E27FC236}">
                <a16:creationId xmlns:a16="http://schemas.microsoft.com/office/drawing/2014/main" id="{CAB1ADCD-D842-4F38-8047-5206DAB57C65}"/>
              </a:ext>
            </a:extLst>
          </p:cNvPr>
          <p:cNvPicPr>
            <a:picLocks noChangeAspect="1"/>
          </p:cNvPicPr>
          <p:nvPr/>
        </p:nvPicPr>
        <p:blipFill>
          <a:blip r:embed="rId11"/>
          <a:stretch>
            <a:fillRect/>
          </a:stretch>
        </p:blipFill>
        <p:spPr>
          <a:xfrm>
            <a:off x="6323078" y="1932185"/>
            <a:ext cx="5545431" cy="3023198"/>
          </a:xfrm>
          <a:prstGeom prst="rect">
            <a:avLst/>
          </a:prstGeom>
        </p:spPr>
      </p:pic>
    </p:spTree>
    <p:extLst>
      <p:ext uri="{BB962C8B-B14F-4D97-AF65-F5344CB8AC3E}">
        <p14:creationId xmlns:p14="http://schemas.microsoft.com/office/powerpoint/2010/main" val="336004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500"/>
                            </p:stCondLst>
                            <p:childTnLst>
                              <p:par>
                                <p:cTn id="12" presetID="1" presetClass="entr" presetSubtype="0" fill="hold" nodeType="afterEffect">
                                  <p:stCondLst>
                                    <p:cond delay="125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300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200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275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4750"/>
                            </p:stCondLst>
                            <p:childTnLst>
                              <p:par>
                                <p:cTn id="32" presetID="1" presetClass="entr" presetSubtype="0" fill="hold" nodeType="afterEffect">
                                  <p:stCondLst>
                                    <p:cond delay="225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A7518-E280-DAA9-00E0-29DF2007048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128C75-311E-356F-7156-0A5D06B541B5}"/>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2F9C83E4-BA01-A3B4-2DDB-A5559E75A734}"/>
              </a:ext>
            </a:extLst>
          </p:cNvPr>
          <p:cNvSpPr>
            <a:spLocks noGrp="1"/>
          </p:cNvSpPr>
          <p:nvPr>
            <p:ph type="body" sz="quarter" idx="14"/>
          </p:nvPr>
        </p:nvSpPr>
        <p:spPr/>
        <p:txBody>
          <a:bodyPr/>
          <a:lstStyle/>
          <a:p>
            <a:r>
              <a:rPr lang="en-US"/>
              <a:t>Benefits</a:t>
            </a:r>
          </a:p>
        </p:txBody>
      </p:sp>
      <p:sp>
        <p:nvSpPr>
          <p:cNvPr id="4" name="Content Placeholder 3">
            <a:extLst>
              <a:ext uri="{FF2B5EF4-FFF2-40B4-BE49-F238E27FC236}">
                <a16:creationId xmlns:a16="http://schemas.microsoft.com/office/drawing/2014/main" id="{DF93018E-6F60-472D-2DF6-8CF8CB43237A}"/>
              </a:ext>
            </a:extLst>
          </p:cNvPr>
          <p:cNvSpPr>
            <a:spLocks noGrp="1"/>
          </p:cNvSpPr>
          <p:nvPr>
            <p:ph idx="1"/>
          </p:nvPr>
        </p:nvSpPr>
        <p:spPr>
          <a:xfrm>
            <a:off x="621790" y="914400"/>
            <a:ext cx="5331970" cy="5175114"/>
          </a:xfrm>
        </p:spPr>
        <p:txBody>
          <a:bodyPr lIns="91440" tIns="45720" rIns="91440" bIns="45720" anchor="t"/>
          <a:lstStyle/>
          <a:p>
            <a:pPr marL="0" indent="0">
              <a:buNone/>
            </a:pPr>
            <a:r>
              <a:rPr lang="en-US" b="1" u="sng">
                <a:latin typeface="Arial"/>
                <a:cs typeface="Arial"/>
              </a:rPr>
              <a:t>Smart Scheduler</a:t>
            </a:r>
          </a:p>
          <a:p>
            <a:pPr marL="0" indent="0">
              <a:buNone/>
            </a:pPr>
            <a:r>
              <a:rPr lang="en-US" sz="1300">
                <a:solidFill>
                  <a:srgbClr val="000000"/>
                </a:solidFill>
                <a:latin typeface="Avenir Next LT Pro"/>
                <a:cs typeface="+mn-cs"/>
              </a:rPr>
              <a:t>📅 Short, medium, and long term planning with a clear view of all scheduled work.</a:t>
            </a:r>
            <a:br>
              <a:rPr lang="en-US" sz="1300">
                <a:latin typeface="Avenir Next LT Pro"/>
                <a:cs typeface="+mn-cs"/>
              </a:rPr>
            </a:br>
            <a:br>
              <a:rPr lang="en-US" sz="1300">
                <a:latin typeface="Avenir Next LT Pro"/>
                <a:cs typeface="+mn-cs"/>
              </a:rPr>
            </a:br>
            <a:r>
              <a:rPr lang="en-US" sz="1300">
                <a:solidFill>
                  <a:srgbClr val="000000"/>
                </a:solidFill>
                <a:latin typeface="Avenir Next LT Pro"/>
                <a:cs typeface="+mn-cs"/>
              </a:rPr>
              <a:t>🔧 Easily rearrange schedules by moving work blocks.</a:t>
            </a:r>
            <a:br>
              <a:rPr lang="en-US" sz="1300">
                <a:latin typeface="Avenir Next LT Pro"/>
                <a:cs typeface="+mn-cs"/>
              </a:rPr>
            </a:br>
            <a:br>
              <a:rPr lang="en-US" sz="1300">
                <a:latin typeface="Avenir Next LT Pro"/>
                <a:cs typeface="+mn-cs"/>
              </a:rPr>
            </a:br>
            <a:r>
              <a:rPr lang="en-US" sz="1300">
                <a:solidFill>
                  <a:srgbClr val="000000"/>
                </a:solidFill>
                <a:latin typeface="Avenir Next LT Pro"/>
                <a:cs typeface="+mn-cs"/>
              </a:rPr>
              <a:t>🔄 Empower planners and supervisors to update work details seamlessly without launching the full work order.</a:t>
            </a:r>
            <a:br>
              <a:rPr lang="en-US" sz="1300">
                <a:latin typeface="Avenir Next LT Pro"/>
                <a:cs typeface="+mn-cs"/>
              </a:rPr>
            </a:br>
            <a:br>
              <a:rPr lang="en-US" sz="1300">
                <a:latin typeface="Avenir Next LT Pro"/>
                <a:cs typeface="+mn-cs"/>
              </a:rPr>
            </a:br>
            <a:r>
              <a:rPr lang="en-US" sz="1300">
                <a:solidFill>
                  <a:srgbClr val="000000"/>
                </a:solidFill>
                <a:latin typeface="Avenir Next LT Pro"/>
                <a:cs typeface="+mn-cs"/>
              </a:rPr>
              <a:t>🔮 Preview upcoming work details without releasing the actual work order from the PM Schedule.</a:t>
            </a:r>
            <a:br>
              <a:rPr lang="en-US" sz="1300">
                <a:latin typeface="Avenir Next LT Pro"/>
                <a:cs typeface="+mn-cs"/>
              </a:rPr>
            </a:br>
            <a:br>
              <a:rPr lang="en-US" sz="1300">
                <a:latin typeface="Avenir Next LT Pro"/>
                <a:cs typeface="+mn-cs"/>
              </a:rPr>
            </a:br>
            <a:r>
              <a:rPr lang="en-US" sz="1300">
                <a:solidFill>
                  <a:srgbClr val="000000"/>
                </a:solidFill>
                <a:latin typeface="Avenir Next LT Pro"/>
                <a:cs typeface="+mn-cs"/>
              </a:rPr>
              <a:t>📆 Release and schedule future work orders effortlessly with our intuitive tool.</a:t>
            </a:r>
            <a:br>
              <a:rPr lang="en-US" sz="1300">
                <a:latin typeface="Avenir Next LT Pro"/>
                <a:cs typeface="+mn-cs"/>
              </a:rPr>
            </a:br>
            <a:br>
              <a:rPr lang="en-US" sz="1300">
                <a:latin typeface="Avenir Next LT Pro"/>
                <a:cs typeface="+mn-cs"/>
              </a:rPr>
            </a:br>
            <a:r>
              <a:rPr lang="en-US" sz="1300">
                <a:solidFill>
                  <a:srgbClr val="000000"/>
                </a:solidFill>
                <a:latin typeface="Avenir Next LT Pro"/>
                <a:cs typeface="+mn-cs"/>
              </a:rPr>
              <a:t>👀 Save preferred scheduling views, and let the tool automatically launch them on your next visit for a seamless experience.</a:t>
            </a:r>
            <a:br>
              <a:rPr lang="en-US" sz="1300">
                <a:latin typeface="Avenir Next LT Pro"/>
                <a:cs typeface="+mn-cs"/>
              </a:rPr>
            </a:br>
            <a:endParaRPr lang="en-US" sz="1300">
              <a:latin typeface="Avenir Next LT Pro"/>
              <a:cs typeface="+mn-cs"/>
            </a:endParaRPr>
          </a:p>
          <a:p>
            <a:pPr marL="0" indent="0">
              <a:buNone/>
            </a:pPr>
            <a:br>
              <a:rPr lang="en-US" sz="1300">
                <a:latin typeface="Avenir Next LT Pro"/>
                <a:cs typeface="+mn-cs"/>
              </a:rPr>
            </a:br>
            <a:r>
              <a:rPr lang="en-US" sz="1300">
                <a:solidFill>
                  <a:srgbClr val="000000"/>
                </a:solidFill>
                <a:latin typeface="Avenir Next LT Pro"/>
                <a:cs typeface="+mn-cs"/>
              </a:rPr>
              <a:t>Overall, 15% reduction in backlog year over year</a:t>
            </a:r>
          </a:p>
          <a:p>
            <a:pPr marL="0" indent="0">
              <a:buNone/>
            </a:pPr>
            <a:r>
              <a:rPr lang="en-US" sz="1300">
                <a:latin typeface="Avenir Next LT Pro"/>
                <a:cs typeface="+mn-cs"/>
              </a:rPr>
              <a:t>Department Supervisors spending less time to schedule the work for their respective teams</a:t>
            </a:r>
          </a:p>
        </p:txBody>
      </p:sp>
      <p:sp>
        <p:nvSpPr>
          <p:cNvPr id="5" name="Content Placeholder 3">
            <a:extLst>
              <a:ext uri="{FF2B5EF4-FFF2-40B4-BE49-F238E27FC236}">
                <a16:creationId xmlns:a16="http://schemas.microsoft.com/office/drawing/2014/main" id="{74D183BD-E401-8860-BC64-8CDD0E25186F}"/>
              </a:ext>
            </a:extLst>
          </p:cNvPr>
          <p:cNvSpPr txBox="1">
            <a:spLocks/>
          </p:cNvSpPr>
          <p:nvPr/>
        </p:nvSpPr>
        <p:spPr>
          <a:xfrm>
            <a:off x="6563360" y="914400"/>
            <a:ext cx="5331970" cy="5175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a:t>AMI</a:t>
            </a:r>
          </a:p>
          <a:p>
            <a:r>
              <a:rPr lang="en-US" sz="1400">
                <a:latin typeface="Avenir Next LT Pro" panose="020B0504020202020204" pitchFamily="34" charset="0"/>
              </a:rPr>
              <a:t>Instant dashboard and 360</a:t>
            </a:r>
            <a:r>
              <a:rPr lang="en-US" sz="1400" baseline="30000">
                <a:latin typeface="Avenir Next LT Pro" panose="020B0504020202020204" pitchFamily="34" charset="0"/>
              </a:rPr>
              <a:t>O</a:t>
            </a:r>
            <a:r>
              <a:rPr lang="en-US" sz="1400">
                <a:latin typeface="Avenir Next LT Pro" panose="020B0504020202020204" pitchFamily="34" charset="0"/>
              </a:rPr>
              <a:t> review  &amp; insights</a:t>
            </a:r>
          </a:p>
          <a:p>
            <a:r>
              <a:rPr lang="en-US" sz="1400">
                <a:latin typeface="Avenir Next LT Pro" panose="020B0504020202020204" pitchFamily="34" charset="0"/>
              </a:rPr>
              <a:t>High-Risk Assets to focus on instead of analyzing each equipment or category</a:t>
            </a:r>
          </a:p>
          <a:p>
            <a:r>
              <a:rPr lang="en-US" sz="1400">
                <a:latin typeface="Avenir Next LT Pro" panose="020B0504020202020204" pitchFamily="34" charset="0"/>
              </a:rPr>
              <a:t>Ask maintenance operations questions in natural language</a:t>
            </a:r>
          </a:p>
          <a:p>
            <a:r>
              <a:rPr lang="en-US" sz="1400">
                <a:latin typeface="Avenir Next LT Pro" panose="020B0504020202020204" pitchFamily="34" charset="0"/>
              </a:rPr>
              <a:t>Identify issues that are not visible to the naked eye instantly</a:t>
            </a:r>
          </a:p>
          <a:p>
            <a:pPr marL="0" indent="0">
              <a:buNone/>
            </a:pPr>
            <a:endParaRPr lang="en-US" sz="1400">
              <a:latin typeface="Avenir Next LT Pro" panose="020B0504020202020204" pitchFamily="34" charset="0"/>
            </a:endParaRPr>
          </a:p>
          <a:p>
            <a:pPr marL="0" indent="0">
              <a:buNone/>
            </a:pPr>
            <a:r>
              <a:rPr lang="en-US" sz="1400">
                <a:latin typeface="Avenir Next LT Pro" panose="020B0504020202020204" pitchFamily="34" charset="0"/>
              </a:rPr>
              <a:t>Overall, a productivity booster for Maintenance Operations teams across the globe, with more wrench time</a:t>
            </a:r>
          </a:p>
        </p:txBody>
      </p:sp>
    </p:spTree>
    <p:extLst>
      <p:ext uri="{BB962C8B-B14F-4D97-AF65-F5344CB8AC3E}">
        <p14:creationId xmlns:p14="http://schemas.microsoft.com/office/powerpoint/2010/main" val="389168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29065B9-93A0-0C39-0CE5-384E274C6856}"/>
              </a:ext>
            </a:extLst>
          </p:cNvPr>
          <p:cNvSpPr txBox="1">
            <a:spLocks/>
          </p:cNvSpPr>
          <p:nvPr/>
        </p:nvSpPr>
        <p:spPr>
          <a:xfrm>
            <a:off x="4159252" y="1179552"/>
            <a:ext cx="357546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solidFill>
                  <a:schemeClr val="bg1">
                    <a:lumMod val="95000"/>
                  </a:schemeClr>
                </a:solidFill>
              </a:rPr>
              <a:t>Q &amp; A</a:t>
            </a:r>
          </a:p>
        </p:txBody>
      </p:sp>
      <p:sp>
        <p:nvSpPr>
          <p:cNvPr id="3" name="Text Placeholder 4">
            <a:extLst>
              <a:ext uri="{FF2B5EF4-FFF2-40B4-BE49-F238E27FC236}">
                <a16:creationId xmlns:a16="http://schemas.microsoft.com/office/drawing/2014/main" id="{995FB7B6-96DF-4604-2BBC-ADB6F53BFD5C}"/>
              </a:ext>
            </a:extLst>
          </p:cNvPr>
          <p:cNvSpPr txBox="1">
            <a:spLocks/>
          </p:cNvSpPr>
          <p:nvPr/>
        </p:nvSpPr>
        <p:spPr>
          <a:xfrm>
            <a:off x="4159251" y="2761126"/>
            <a:ext cx="357546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solidFill>
                  <a:schemeClr val="bg1">
                    <a:lumMod val="95000"/>
                  </a:schemeClr>
                </a:solidFill>
              </a:rPr>
              <a:t>Thank you</a:t>
            </a:r>
          </a:p>
        </p:txBody>
      </p:sp>
      <p:pic>
        <p:nvPicPr>
          <p:cNvPr id="4" name="Picture 3" descr="A logo on a black background&#10;&#10;Description automatically generated">
            <a:extLst>
              <a:ext uri="{FF2B5EF4-FFF2-40B4-BE49-F238E27FC236}">
                <a16:creationId xmlns:a16="http://schemas.microsoft.com/office/drawing/2014/main" id="{AF551A40-F3DC-43B6-2643-27366557A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652" y="4180840"/>
            <a:ext cx="1381760" cy="1381760"/>
          </a:xfrm>
          <a:prstGeom prst="rect">
            <a:avLst/>
          </a:prstGeom>
        </p:spPr>
      </p:pic>
      <p:pic>
        <p:nvPicPr>
          <p:cNvPr id="5" name="Picture 2" descr="Transocean Logo - PNG Logo Vector Brand Downloads (SVG, EPS)">
            <a:extLst>
              <a:ext uri="{FF2B5EF4-FFF2-40B4-BE49-F238E27FC236}">
                <a16:creationId xmlns:a16="http://schemas.microsoft.com/office/drawing/2014/main" id="{47E614E2-F357-2F09-256B-8D9A8FE4AA66}"/>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7362539" y="4481060"/>
            <a:ext cx="2310093" cy="63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97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CAF8A-8EB4-BA94-BEA4-5616B9162C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C1EB69-276A-03B7-2FB9-9DCBDF6D0C09}"/>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B883203A-CF54-66A1-52D0-B15E127E3C63}"/>
              </a:ext>
            </a:extLst>
          </p:cNvPr>
          <p:cNvSpPr>
            <a:spLocks noGrp="1"/>
          </p:cNvSpPr>
          <p:nvPr>
            <p:ph type="body" sz="quarter" idx="14"/>
          </p:nvPr>
        </p:nvSpPr>
        <p:spPr/>
        <p:txBody>
          <a:bodyPr/>
          <a:lstStyle/>
          <a:p>
            <a:r>
              <a:rPr lang="en-US"/>
              <a:t>Introduction to IT XPERTS HUB</a:t>
            </a:r>
          </a:p>
        </p:txBody>
      </p:sp>
      <p:sp>
        <p:nvSpPr>
          <p:cNvPr id="7" name="Content Placeholder 4">
            <a:extLst>
              <a:ext uri="{FF2B5EF4-FFF2-40B4-BE49-F238E27FC236}">
                <a16:creationId xmlns:a16="http://schemas.microsoft.com/office/drawing/2014/main" id="{B1ED8E2E-07C8-A5D4-5210-5C4B5D528D8B}"/>
              </a:ext>
            </a:extLst>
          </p:cNvPr>
          <p:cNvSpPr>
            <a:spLocks noGrp="1"/>
          </p:cNvSpPr>
          <p:nvPr>
            <p:ph idx="1"/>
          </p:nvPr>
        </p:nvSpPr>
        <p:spPr>
          <a:xfrm>
            <a:off x="621790" y="818011"/>
            <a:ext cx="5370757" cy="5078313"/>
          </a:xfrm>
        </p:spPr>
        <p:txBody>
          <a:bodyPr>
            <a:noAutofit/>
          </a:bodyPr>
          <a:lstStyle/>
          <a:p>
            <a:pPr marL="0" indent="0">
              <a:lnSpc>
                <a:spcPct val="100000"/>
              </a:lnSpc>
              <a:spcAft>
                <a:spcPts val="600"/>
              </a:spcAft>
              <a:buNone/>
            </a:pPr>
            <a:r>
              <a:rPr lang="en-US" sz="1800"/>
              <a:t>Trusted HxGN® EAM Solutions Partner for Transocean.</a:t>
            </a:r>
          </a:p>
          <a:p>
            <a:pPr marL="0" indent="0">
              <a:lnSpc>
                <a:spcPct val="100000"/>
              </a:lnSpc>
              <a:spcAft>
                <a:spcPts val="600"/>
              </a:spcAft>
              <a:buNone/>
            </a:pPr>
            <a:r>
              <a:rPr lang="en-US" sz="1800"/>
              <a:t>We deliver </a:t>
            </a:r>
            <a:r>
              <a:rPr lang="en-US" sz="1800" b="1"/>
              <a:t>Innovative Software Solutions</a:t>
            </a:r>
            <a:r>
              <a:rPr lang="en-US" sz="1800"/>
              <a:t> by aligning technology to better serve business teams.</a:t>
            </a:r>
          </a:p>
          <a:p>
            <a:pPr marL="0" indent="0">
              <a:lnSpc>
                <a:spcPct val="100000"/>
              </a:lnSpc>
              <a:spcAft>
                <a:spcPts val="600"/>
              </a:spcAft>
              <a:buNone/>
            </a:pPr>
            <a:r>
              <a:rPr lang="en-US" sz="1800" b="1"/>
              <a:t>Our Expertise:</a:t>
            </a:r>
          </a:p>
          <a:p>
            <a:pPr>
              <a:lnSpc>
                <a:spcPct val="100000"/>
              </a:lnSpc>
              <a:spcBef>
                <a:spcPts val="0"/>
              </a:spcBef>
              <a:spcAft>
                <a:spcPts val="600"/>
              </a:spcAft>
            </a:pPr>
            <a:r>
              <a:rPr lang="en-US" sz="1400"/>
              <a:t>Enterprise Asset Management</a:t>
            </a:r>
          </a:p>
          <a:p>
            <a:pPr>
              <a:lnSpc>
                <a:spcPct val="100000"/>
              </a:lnSpc>
              <a:spcBef>
                <a:spcPts val="0"/>
              </a:spcBef>
              <a:spcAft>
                <a:spcPts val="600"/>
              </a:spcAft>
            </a:pPr>
            <a:r>
              <a:rPr lang="en-US" sz="1400"/>
              <a:t>Solutions Consulting &amp; Product Assessment</a:t>
            </a:r>
          </a:p>
          <a:p>
            <a:pPr>
              <a:lnSpc>
                <a:spcPct val="100000"/>
              </a:lnSpc>
              <a:spcBef>
                <a:spcPts val="0"/>
              </a:spcBef>
              <a:spcAft>
                <a:spcPts val="600"/>
              </a:spcAft>
            </a:pPr>
            <a:r>
              <a:rPr lang="en-US" sz="1400"/>
              <a:t>Cloud Solutions &amp; Enterprise Application Development</a:t>
            </a:r>
          </a:p>
          <a:p>
            <a:pPr>
              <a:lnSpc>
                <a:spcPct val="100000"/>
              </a:lnSpc>
              <a:spcBef>
                <a:spcPts val="0"/>
              </a:spcBef>
              <a:spcAft>
                <a:spcPts val="600"/>
              </a:spcAft>
            </a:pPr>
            <a:r>
              <a:rPr lang="en-US" sz="1400"/>
              <a:t>SharePoint &amp; Power Platform Solutions</a:t>
            </a:r>
          </a:p>
          <a:p>
            <a:pPr>
              <a:lnSpc>
                <a:spcPct val="100000"/>
              </a:lnSpc>
              <a:spcBef>
                <a:spcPts val="0"/>
              </a:spcBef>
              <a:spcAft>
                <a:spcPts val="600"/>
              </a:spcAft>
            </a:pPr>
            <a:r>
              <a:rPr lang="en-US" sz="1400"/>
              <a:t>Automated Testing using RPA tools</a:t>
            </a:r>
          </a:p>
          <a:p>
            <a:pPr marL="0" lvl="2" indent="0">
              <a:lnSpc>
                <a:spcPct val="100000"/>
              </a:lnSpc>
              <a:spcBef>
                <a:spcPts val="1000"/>
              </a:spcBef>
              <a:spcAft>
                <a:spcPts val="600"/>
              </a:spcAft>
              <a:buNone/>
            </a:pPr>
            <a:r>
              <a:rPr lang="en-US" sz="1800" b="1"/>
              <a:t>Our Experience</a:t>
            </a:r>
          </a:p>
          <a:p>
            <a:pPr>
              <a:lnSpc>
                <a:spcPct val="100000"/>
              </a:lnSpc>
              <a:spcBef>
                <a:spcPts val="0"/>
              </a:spcBef>
              <a:spcAft>
                <a:spcPts val="600"/>
              </a:spcAft>
            </a:pPr>
            <a:r>
              <a:rPr lang="en-US" sz="1400"/>
              <a:t>EAM Solutions: 100+ man years of implementation &amp; solutions development experience</a:t>
            </a:r>
          </a:p>
          <a:p>
            <a:pPr>
              <a:lnSpc>
                <a:spcPct val="100000"/>
              </a:lnSpc>
              <a:spcBef>
                <a:spcPts val="0"/>
              </a:spcBef>
              <a:spcAft>
                <a:spcPts val="600"/>
              </a:spcAft>
            </a:pPr>
            <a:r>
              <a:rPr lang="en-US" sz="1400"/>
              <a:t>Enterprise Software Solutions: 120+ man years of software solutions development experience</a:t>
            </a:r>
          </a:p>
          <a:p>
            <a:pPr>
              <a:lnSpc>
                <a:spcPct val="100000"/>
              </a:lnSpc>
              <a:spcBef>
                <a:spcPts val="0"/>
              </a:spcBef>
              <a:spcAft>
                <a:spcPts val="600"/>
              </a:spcAft>
            </a:pPr>
            <a:r>
              <a:rPr lang="en-US" sz="1400"/>
              <a:t>Industry Knowledge: Oil &amp; Gas, Manufacturing, Construction, Retail, Facilities, Hospitality</a:t>
            </a:r>
          </a:p>
        </p:txBody>
      </p:sp>
      <p:sp>
        <p:nvSpPr>
          <p:cNvPr id="9" name="Content Placeholder 4">
            <a:extLst>
              <a:ext uri="{FF2B5EF4-FFF2-40B4-BE49-F238E27FC236}">
                <a16:creationId xmlns:a16="http://schemas.microsoft.com/office/drawing/2014/main" id="{CB1DC1A1-0DE6-9DE9-77C0-A5AD4468569E}"/>
              </a:ext>
            </a:extLst>
          </p:cNvPr>
          <p:cNvSpPr txBox="1">
            <a:spLocks/>
          </p:cNvSpPr>
          <p:nvPr/>
        </p:nvSpPr>
        <p:spPr>
          <a:xfrm>
            <a:off x="6494132" y="818012"/>
            <a:ext cx="5370757" cy="24954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Font typeface="Arial" panose="020B0604020202020204" pitchFamily="34" charset="0"/>
              <a:buNone/>
            </a:pPr>
            <a:r>
              <a:rPr lang="en-US" sz="1800" b="1"/>
              <a:t>Our Asset Management Solutions:</a:t>
            </a:r>
          </a:p>
        </p:txBody>
      </p:sp>
      <p:sp>
        <p:nvSpPr>
          <p:cNvPr id="10" name="Content Placeholder 4">
            <a:extLst>
              <a:ext uri="{FF2B5EF4-FFF2-40B4-BE49-F238E27FC236}">
                <a16:creationId xmlns:a16="http://schemas.microsoft.com/office/drawing/2014/main" id="{7E25CBC1-A586-22BA-DFE3-1D101DD4F005}"/>
              </a:ext>
            </a:extLst>
          </p:cNvPr>
          <p:cNvSpPr txBox="1">
            <a:spLocks/>
          </p:cNvSpPr>
          <p:nvPr/>
        </p:nvSpPr>
        <p:spPr>
          <a:xfrm>
            <a:off x="6494131" y="4264172"/>
            <a:ext cx="5370757" cy="18842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000000"/>
                </a:solidFill>
                <a:effectLst/>
                <a:uLnTx/>
                <a:uFillTx/>
              </a:rPr>
              <a:t>Features of our Edge Solutions</a:t>
            </a:r>
          </a:p>
          <a:p>
            <a:pPr>
              <a:lnSpc>
                <a:spcPct val="100000"/>
              </a:lnSpc>
              <a:spcBef>
                <a:spcPts val="0"/>
              </a:spcBef>
              <a:spcAft>
                <a:spcPts val="600"/>
              </a:spcAft>
              <a:defRPr/>
            </a:pPr>
            <a:r>
              <a:rPr kumimoji="0" lang="en-US" sz="1400" b="0" i="0" u="none" strike="noStrike" kern="1200" cap="none" spc="0" normalizeH="0" baseline="0" noProof="0">
                <a:ln>
                  <a:noFill/>
                </a:ln>
                <a:solidFill>
                  <a:srgbClr val="000000"/>
                </a:solidFill>
                <a:effectLst/>
                <a:uLnTx/>
                <a:uFillTx/>
              </a:rPr>
              <a:t>Turnkey off the shelf advanced solutions targeting process and operational extensions to EAM</a:t>
            </a:r>
          </a:p>
          <a:p>
            <a:pPr>
              <a:lnSpc>
                <a:spcPct val="100000"/>
              </a:lnSpc>
              <a:spcBef>
                <a:spcPts val="0"/>
              </a:spcBef>
              <a:spcAft>
                <a:spcPts val="600"/>
              </a:spcAft>
              <a:defRPr/>
            </a:pPr>
            <a:r>
              <a:rPr kumimoji="0" lang="en-US" sz="1400" b="0" i="0" u="none" strike="noStrike" kern="1200" cap="none" spc="0" normalizeH="0" baseline="0" noProof="0">
                <a:ln>
                  <a:noFill/>
                </a:ln>
                <a:solidFill>
                  <a:srgbClr val="000000"/>
                </a:solidFill>
                <a:effectLst/>
                <a:uLnTx/>
                <a:uFillTx/>
              </a:rPr>
              <a:t>Native to EAM – built on top of EAM Components</a:t>
            </a:r>
          </a:p>
          <a:p>
            <a:pPr>
              <a:lnSpc>
                <a:spcPct val="100000"/>
              </a:lnSpc>
              <a:spcBef>
                <a:spcPts val="0"/>
              </a:spcBef>
              <a:spcAft>
                <a:spcPts val="600"/>
              </a:spcAft>
              <a:defRPr/>
            </a:pPr>
            <a:r>
              <a:rPr kumimoji="0" lang="en-US" sz="1400" b="0" i="0" u="none" strike="noStrike" kern="1200" cap="none" spc="0" normalizeH="0" baseline="0" noProof="0">
                <a:ln>
                  <a:noFill/>
                </a:ln>
                <a:solidFill>
                  <a:srgbClr val="000000"/>
                </a:solidFill>
                <a:effectLst/>
                <a:uLnTx/>
                <a:uFillTx/>
              </a:rPr>
              <a:t>Upgradeable</a:t>
            </a:r>
          </a:p>
          <a:p>
            <a:pPr>
              <a:lnSpc>
                <a:spcPct val="100000"/>
              </a:lnSpc>
              <a:spcBef>
                <a:spcPts val="0"/>
              </a:spcBef>
              <a:spcAft>
                <a:spcPts val="600"/>
              </a:spcAft>
              <a:defRPr/>
            </a:pPr>
            <a:r>
              <a:rPr kumimoji="0" lang="en-US" sz="1400" b="0" i="0" u="none" strike="noStrike" kern="1200" cap="none" spc="0" normalizeH="0" baseline="0" noProof="0">
                <a:ln>
                  <a:noFill/>
                </a:ln>
                <a:solidFill>
                  <a:srgbClr val="000000"/>
                </a:solidFill>
                <a:effectLst/>
                <a:uLnTx/>
                <a:uFillTx/>
              </a:rPr>
              <a:t>Hybrid – aligns with HxGN EAM SaaS platform and works with OnPrem</a:t>
            </a:r>
            <a:endParaRPr lang="en-US" sz="1400"/>
          </a:p>
        </p:txBody>
      </p:sp>
      <p:pic>
        <p:nvPicPr>
          <p:cNvPr id="13" name="Picture 12">
            <a:extLst>
              <a:ext uri="{FF2B5EF4-FFF2-40B4-BE49-F238E27FC236}">
                <a16:creationId xmlns:a16="http://schemas.microsoft.com/office/drawing/2014/main" id="{9922EDAE-E078-5D7C-4D33-B93778153473}"/>
              </a:ext>
            </a:extLst>
          </p:cNvPr>
          <p:cNvPicPr>
            <a:picLocks noChangeAspect="1"/>
          </p:cNvPicPr>
          <p:nvPr/>
        </p:nvPicPr>
        <p:blipFill>
          <a:blip r:embed="rId3"/>
          <a:stretch>
            <a:fillRect/>
          </a:stretch>
        </p:blipFill>
        <p:spPr>
          <a:xfrm>
            <a:off x="7251010" y="1131570"/>
            <a:ext cx="1140963" cy="1140963"/>
          </a:xfrm>
          <a:prstGeom prst="rect">
            <a:avLst/>
          </a:prstGeom>
        </p:spPr>
      </p:pic>
      <p:pic>
        <p:nvPicPr>
          <p:cNvPr id="14" name="Picture 13">
            <a:extLst>
              <a:ext uri="{FF2B5EF4-FFF2-40B4-BE49-F238E27FC236}">
                <a16:creationId xmlns:a16="http://schemas.microsoft.com/office/drawing/2014/main" id="{91B9B732-4C10-3415-0F9A-094E10D3876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048313" y="1200065"/>
            <a:ext cx="928138" cy="928138"/>
          </a:xfrm>
          <a:prstGeom prst="rect">
            <a:avLst/>
          </a:prstGeom>
        </p:spPr>
      </p:pic>
      <p:sp>
        <p:nvSpPr>
          <p:cNvPr id="15" name="Content Placeholder 4">
            <a:extLst>
              <a:ext uri="{FF2B5EF4-FFF2-40B4-BE49-F238E27FC236}">
                <a16:creationId xmlns:a16="http://schemas.microsoft.com/office/drawing/2014/main" id="{C4DCB18E-F2CA-8769-566A-B94641B68E79}"/>
              </a:ext>
            </a:extLst>
          </p:cNvPr>
          <p:cNvSpPr txBox="1">
            <a:spLocks/>
          </p:cNvSpPr>
          <p:nvPr/>
        </p:nvSpPr>
        <p:spPr>
          <a:xfrm>
            <a:off x="9331487" y="2053076"/>
            <a:ext cx="2238723" cy="489131"/>
          </a:xfrm>
          <a:prstGeom prst="rect">
            <a:avLst/>
          </a:prstGeom>
        </p:spPr>
        <p:txBody>
          <a:bodyPr vert="horz" lIns="91440" tIns="45720" rIns="91440" bIns="45720" rtlCol="0">
            <a:noAutofit/>
          </a:bodyPr>
          <a:lst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ctr">
              <a:lnSpc>
                <a:spcPct val="100000"/>
              </a:lnSpc>
              <a:spcBef>
                <a:spcPts val="1000"/>
              </a:spcBef>
              <a:spcAft>
                <a:spcPts val="600"/>
              </a:spcAft>
              <a:buNone/>
            </a:pPr>
            <a:r>
              <a:rPr lang="en-US" sz="1400" b="1"/>
              <a:t>Asset Management Dashboard</a:t>
            </a:r>
            <a:endParaRPr lang="en-US" sz="1400"/>
          </a:p>
        </p:txBody>
      </p:sp>
      <p:sp>
        <p:nvSpPr>
          <p:cNvPr id="16" name="Content Placeholder 4">
            <a:extLst>
              <a:ext uri="{FF2B5EF4-FFF2-40B4-BE49-F238E27FC236}">
                <a16:creationId xmlns:a16="http://schemas.microsoft.com/office/drawing/2014/main" id="{69CCC703-3773-D51C-0067-1FFFFE3E0322}"/>
              </a:ext>
            </a:extLst>
          </p:cNvPr>
          <p:cNvSpPr txBox="1">
            <a:spLocks/>
          </p:cNvSpPr>
          <p:nvPr/>
        </p:nvSpPr>
        <p:spPr>
          <a:xfrm>
            <a:off x="6702131" y="2066653"/>
            <a:ext cx="2238723" cy="489131"/>
          </a:xfrm>
          <a:prstGeom prst="rect">
            <a:avLst/>
          </a:prstGeom>
        </p:spPr>
        <p:txBody>
          <a:bodyPr vert="horz" lIns="91440" tIns="45720" rIns="91440" bIns="45720" rtlCol="0">
            <a:noAutofit/>
          </a:bodyPr>
          <a:lst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ctr">
              <a:lnSpc>
                <a:spcPct val="100000"/>
              </a:lnSpc>
              <a:spcBef>
                <a:spcPts val="1000"/>
              </a:spcBef>
              <a:spcAft>
                <a:spcPts val="600"/>
              </a:spcAft>
              <a:buNone/>
            </a:pPr>
            <a:r>
              <a:rPr lang="en-US" sz="1400" b="1"/>
              <a:t>Smart Scheduler</a:t>
            </a:r>
            <a:endParaRPr lang="en-US" sz="1400"/>
          </a:p>
        </p:txBody>
      </p:sp>
      <p:pic>
        <p:nvPicPr>
          <p:cNvPr id="17" name="Picture 16">
            <a:extLst>
              <a:ext uri="{FF2B5EF4-FFF2-40B4-BE49-F238E27FC236}">
                <a16:creationId xmlns:a16="http://schemas.microsoft.com/office/drawing/2014/main" id="{1E1EDC9C-F347-CFE4-2A82-9F93C4E529B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23780" y="2586084"/>
            <a:ext cx="1040939" cy="1040939"/>
          </a:xfrm>
          <a:prstGeom prst="rect">
            <a:avLst/>
          </a:prstGeom>
        </p:spPr>
      </p:pic>
      <p:pic>
        <p:nvPicPr>
          <p:cNvPr id="18" name="Picture 17">
            <a:extLst>
              <a:ext uri="{FF2B5EF4-FFF2-40B4-BE49-F238E27FC236}">
                <a16:creationId xmlns:a16="http://schemas.microsoft.com/office/drawing/2014/main" id="{DB80BDBB-5E5F-C951-6ED8-F21D92197995}"/>
              </a:ext>
            </a:extLst>
          </p:cNvPr>
          <p:cNvPicPr>
            <a:picLocks noChangeAspect="1"/>
          </p:cNvPicPr>
          <p:nvPr/>
        </p:nvPicPr>
        <p:blipFill>
          <a:blip r:embed="rId6"/>
          <a:stretch>
            <a:fillRect/>
          </a:stretch>
        </p:blipFill>
        <p:spPr>
          <a:xfrm>
            <a:off x="9991912" y="2601199"/>
            <a:ext cx="1040939" cy="1040939"/>
          </a:xfrm>
          <a:prstGeom prst="rect">
            <a:avLst/>
          </a:prstGeom>
        </p:spPr>
      </p:pic>
      <p:sp>
        <p:nvSpPr>
          <p:cNvPr id="19" name="Content Placeholder 4">
            <a:extLst>
              <a:ext uri="{FF2B5EF4-FFF2-40B4-BE49-F238E27FC236}">
                <a16:creationId xmlns:a16="http://schemas.microsoft.com/office/drawing/2014/main" id="{355A3925-5F2B-2492-9DF7-F6C693468ACA}"/>
              </a:ext>
            </a:extLst>
          </p:cNvPr>
          <p:cNvSpPr txBox="1">
            <a:spLocks/>
          </p:cNvSpPr>
          <p:nvPr/>
        </p:nvSpPr>
        <p:spPr>
          <a:xfrm>
            <a:off x="6788578" y="3677727"/>
            <a:ext cx="2238723" cy="489131"/>
          </a:xfrm>
          <a:prstGeom prst="rect">
            <a:avLst/>
          </a:prstGeom>
        </p:spPr>
        <p:txBody>
          <a:bodyPr vert="horz" lIns="91440" tIns="45720" rIns="91440" bIns="45720" rtlCol="0">
            <a:noAutofit/>
          </a:bodyPr>
          <a:lst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ctr">
              <a:lnSpc>
                <a:spcPct val="100000"/>
              </a:lnSpc>
              <a:spcBef>
                <a:spcPts val="1000"/>
              </a:spcBef>
              <a:spcAft>
                <a:spcPts val="600"/>
              </a:spcAft>
              <a:buNone/>
            </a:pPr>
            <a:r>
              <a:rPr lang="en-US" sz="1400" b="1"/>
              <a:t>Testing as a Service (TaaS) with RPA</a:t>
            </a:r>
            <a:endParaRPr lang="en-US" sz="1400"/>
          </a:p>
        </p:txBody>
      </p:sp>
      <p:sp>
        <p:nvSpPr>
          <p:cNvPr id="20" name="Content Placeholder 4">
            <a:extLst>
              <a:ext uri="{FF2B5EF4-FFF2-40B4-BE49-F238E27FC236}">
                <a16:creationId xmlns:a16="http://schemas.microsoft.com/office/drawing/2014/main" id="{3E987A2A-B008-06A2-098D-75A4C580C542}"/>
              </a:ext>
            </a:extLst>
          </p:cNvPr>
          <p:cNvSpPr txBox="1">
            <a:spLocks/>
          </p:cNvSpPr>
          <p:nvPr/>
        </p:nvSpPr>
        <p:spPr>
          <a:xfrm>
            <a:off x="9382689" y="3677727"/>
            <a:ext cx="2238723" cy="489131"/>
          </a:xfrm>
          <a:prstGeom prst="rect">
            <a:avLst/>
          </a:prstGeom>
        </p:spPr>
        <p:txBody>
          <a:bodyPr vert="horz" lIns="91440" tIns="45720" rIns="91440" bIns="45720" rtlCol="0">
            <a:noAutofit/>
          </a:bodyPr>
          <a:lst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ctr">
              <a:lnSpc>
                <a:spcPct val="100000"/>
              </a:lnSpc>
              <a:spcBef>
                <a:spcPts val="1000"/>
              </a:spcBef>
              <a:spcAft>
                <a:spcPts val="600"/>
              </a:spcAft>
              <a:buNone/>
            </a:pPr>
            <a:r>
              <a:rPr lang="en-US" sz="1400" b="1"/>
              <a:t>Asset Management Insights (AMI)</a:t>
            </a:r>
            <a:endParaRPr lang="en-US" sz="1400"/>
          </a:p>
        </p:txBody>
      </p:sp>
    </p:spTree>
    <p:extLst>
      <p:ext uri="{BB962C8B-B14F-4D97-AF65-F5344CB8AC3E}">
        <p14:creationId xmlns:p14="http://schemas.microsoft.com/office/powerpoint/2010/main" val="158512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5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250"/>
                            </p:stCondLst>
                            <p:childTnLst>
                              <p:par>
                                <p:cTn id="13" presetID="1" presetClass="entr" presetSubtype="0"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25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750"/>
                            </p:stCondLst>
                            <p:childTnLst>
                              <p:par>
                                <p:cTn id="19" presetID="1" presetClass="entr" presetSubtype="0" fill="hold" grpId="0" nodeType="afterEffect">
                                  <p:stCondLst>
                                    <p:cond delay="25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250"/>
                                  </p:stCondLst>
                                  <p:childTnLst>
                                    <p:set>
                                      <p:cBhvr>
                                        <p:cTn id="23" dur="1" fill="hold">
                                          <p:stCondLst>
                                            <p:cond delay="0"/>
                                          </p:stCondLst>
                                        </p:cTn>
                                        <p:tgtEl>
                                          <p:spTgt spid="18"/>
                                        </p:tgtEl>
                                        <p:attrNameLst>
                                          <p:attrName>style.visibility</p:attrName>
                                        </p:attrNameLst>
                                      </p:cBhvr>
                                      <p:to>
                                        <p:strVal val="visible"/>
                                      </p:to>
                                    </p:set>
                                  </p:childTnLst>
                                </p:cTn>
                              </p:par>
                            </p:childTnLst>
                          </p:cTn>
                        </p:par>
                        <p:par>
                          <p:cTn id="24" fill="hold">
                            <p:stCondLst>
                              <p:cond delay="1250"/>
                            </p:stCondLst>
                            <p:childTnLst>
                              <p:par>
                                <p:cTn id="25" presetID="1" presetClass="entr" presetSubtype="0" fill="hold" grpId="0" nodeType="afterEffect">
                                  <p:stCondLst>
                                    <p:cond delay="25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3AABBC5-81B2-07DB-08A4-225B08B564C4}"/>
              </a:ext>
            </a:extLst>
          </p:cNvPr>
          <p:cNvSpPr>
            <a:spLocks noGrp="1"/>
          </p:cNvSpPr>
          <p:nvPr>
            <p:ph type="body" sz="quarter" idx="14"/>
          </p:nvPr>
        </p:nvSpPr>
        <p:spPr/>
        <p:txBody>
          <a:bodyPr/>
          <a:lstStyle/>
          <a:p>
            <a:r>
              <a:rPr lang="en-US"/>
              <a:t>Speaker Intro</a:t>
            </a:r>
          </a:p>
        </p:txBody>
      </p:sp>
      <p:pic>
        <p:nvPicPr>
          <p:cNvPr id="11" name="Content Placeholder 10" descr="A person in a purple shirt&#10;&#10;AI-generated content may be incorrect.">
            <a:extLst>
              <a:ext uri="{FF2B5EF4-FFF2-40B4-BE49-F238E27FC236}">
                <a16:creationId xmlns:a16="http://schemas.microsoft.com/office/drawing/2014/main" id="{E5F6EDB8-A075-C6D5-60AC-C2EB08C7769A}"/>
              </a:ext>
            </a:extLst>
          </p:cNvPr>
          <p:cNvPicPr>
            <a:picLocks noGrp="1" noChangeAspect="1"/>
          </p:cNvPicPr>
          <p:nvPr>
            <p:ph idx="16"/>
          </p:nvPr>
        </p:nvPicPr>
        <p:blipFill>
          <a:blip r:embed="rId2"/>
          <a:stretch>
            <a:fillRect/>
          </a:stretch>
        </p:blipFill>
        <p:spPr>
          <a:xfrm>
            <a:off x="7539912" y="3606777"/>
            <a:ext cx="1828800" cy="1828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 Placeholder 5">
            <a:extLst>
              <a:ext uri="{FF2B5EF4-FFF2-40B4-BE49-F238E27FC236}">
                <a16:creationId xmlns:a16="http://schemas.microsoft.com/office/drawing/2014/main" id="{9E6AAF7C-F061-BC3F-EEF1-3753C2104D0F}"/>
              </a:ext>
            </a:extLst>
          </p:cNvPr>
          <p:cNvSpPr>
            <a:spLocks noGrp="1"/>
          </p:cNvSpPr>
          <p:nvPr>
            <p:ph type="body" sz="quarter" idx="13"/>
          </p:nvPr>
        </p:nvSpPr>
        <p:spPr/>
        <p:txBody>
          <a:bodyPr/>
          <a:lstStyle/>
          <a:p>
            <a:endParaRPr lang="en-US"/>
          </a:p>
        </p:txBody>
      </p:sp>
      <p:pic>
        <p:nvPicPr>
          <p:cNvPr id="2" name="Picture 2" descr="profile picture">
            <a:extLst>
              <a:ext uri="{FF2B5EF4-FFF2-40B4-BE49-F238E27FC236}">
                <a16:creationId xmlns:a16="http://schemas.microsoft.com/office/drawing/2014/main" id="{4D28EDF8-08BB-503A-1CE8-7FABE93B5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912" y="1029866"/>
            <a:ext cx="1824982" cy="182498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descr="A logo on a black background&#10;&#10;Description automatically generated">
            <a:extLst>
              <a:ext uri="{FF2B5EF4-FFF2-40B4-BE49-F238E27FC236}">
                <a16:creationId xmlns:a16="http://schemas.microsoft.com/office/drawing/2014/main" id="{6C3CC2DA-C502-ACB2-7C71-49F2026D6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513" y="1251477"/>
            <a:ext cx="1381760" cy="1381760"/>
          </a:xfrm>
          <a:prstGeom prst="rect">
            <a:avLst/>
          </a:prstGeom>
        </p:spPr>
      </p:pic>
      <p:sp>
        <p:nvSpPr>
          <p:cNvPr id="9" name="Content Placeholder 4">
            <a:extLst>
              <a:ext uri="{FF2B5EF4-FFF2-40B4-BE49-F238E27FC236}">
                <a16:creationId xmlns:a16="http://schemas.microsoft.com/office/drawing/2014/main" id="{29696721-35DD-5BEE-1F73-64FBA0C0D847}"/>
              </a:ext>
            </a:extLst>
          </p:cNvPr>
          <p:cNvSpPr txBox="1">
            <a:spLocks/>
          </p:cNvSpPr>
          <p:nvPr/>
        </p:nvSpPr>
        <p:spPr>
          <a:xfrm>
            <a:off x="621790" y="1073285"/>
            <a:ext cx="5955991" cy="1971040"/>
          </a:xfrm>
          <a:prstGeom prst="rect">
            <a:avLst/>
          </a:prstGeom>
        </p:spPr>
        <p:txBody>
          <a:bodyPr vert="horz" lIns="91440" tIns="45720" rIns="91440" bIns="45720" rtlCol="0">
            <a:noAutofit/>
          </a:bodyPr>
          <a:lst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1000"/>
              </a:spcBef>
              <a:spcAft>
                <a:spcPts val="600"/>
              </a:spcAft>
              <a:buNone/>
            </a:pPr>
            <a:r>
              <a:rPr lang="en-US" sz="1800" b="1"/>
              <a:t>Vivek Chintalaboyina, Founder &amp; CEO, IT Xperts Hub</a:t>
            </a:r>
          </a:p>
          <a:p>
            <a:pPr>
              <a:lnSpc>
                <a:spcPct val="100000"/>
              </a:lnSpc>
              <a:spcBef>
                <a:spcPts val="0"/>
              </a:spcBef>
              <a:spcAft>
                <a:spcPts val="600"/>
              </a:spcAft>
            </a:pPr>
            <a:r>
              <a:rPr lang="en-US" sz="1200"/>
              <a:t>Masters in Computer Science</a:t>
            </a:r>
          </a:p>
          <a:p>
            <a:pPr>
              <a:lnSpc>
                <a:spcPct val="100000"/>
              </a:lnSpc>
              <a:spcBef>
                <a:spcPts val="0"/>
              </a:spcBef>
              <a:spcAft>
                <a:spcPts val="600"/>
              </a:spcAft>
            </a:pPr>
            <a:r>
              <a:rPr lang="en-US" sz="1200"/>
              <a:t>25 years of experience in Enterprise Software Solutions</a:t>
            </a:r>
          </a:p>
          <a:p>
            <a:pPr>
              <a:lnSpc>
                <a:spcPct val="100000"/>
              </a:lnSpc>
              <a:spcBef>
                <a:spcPts val="0"/>
              </a:spcBef>
              <a:spcAft>
                <a:spcPts val="600"/>
              </a:spcAft>
            </a:pPr>
            <a:r>
              <a:rPr lang="en-US" sz="1200"/>
              <a:t>Delivered Solutions for various industries</a:t>
            </a:r>
          </a:p>
          <a:p>
            <a:pPr>
              <a:lnSpc>
                <a:spcPct val="100000"/>
              </a:lnSpc>
              <a:spcBef>
                <a:spcPts val="0"/>
              </a:spcBef>
              <a:spcAft>
                <a:spcPts val="600"/>
              </a:spcAft>
            </a:pPr>
            <a:r>
              <a:rPr lang="en-US" sz="1200"/>
              <a:t>AI / ML Solutions Visionary – Global Leader</a:t>
            </a:r>
          </a:p>
        </p:txBody>
      </p:sp>
      <p:sp>
        <p:nvSpPr>
          <p:cNvPr id="13" name="Content Placeholder 4">
            <a:extLst>
              <a:ext uri="{FF2B5EF4-FFF2-40B4-BE49-F238E27FC236}">
                <a16:creationId xmlns:a16="http://schemas.microsoft.com/office/drawing/2014/main" id="{189ED384-A511-99B4-F8DE-C059385A3B05}"/>
              </a:ext>
            </a:extLst>
          </p:cNvPr>
          <p:cNvSpPr txBox="1">
            <a:spLocks/>
          </p:cNvSpPr>
          <p:nvPr/>
        </p:nvSpPr>
        <p:spPr>
          <a:xfrm>
            <a:off x="621790" y="3597761"/>
            <a:ext cx="7164315" cy="1729246"/>
          </a:xfrm>
          <a:prstGeom prst="rect">
            <a:avLst/>
          </a:prstGeom>
        </p:spPr>
        <p:txBody>
          <a:bodyPr vert="horz" lIns="91440" tIns="45720" rIns="91440" bIns="45720" rtlCol="0">
            <a:noAutofit/>
          </a:bodyPr>
          <a:lst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1000"/>
              </a:spcBef>
              <a:spcAft>
                <a:spcPts val="600"/>
              </a:spcAft>
              <a:buNone/>
            </a:pPr>
            <a:r>
              <a:rPr lang="en-US" sz="1800" b="1"/>
              <a:t>Robert Maulding, Senior Business Analyst, Transocean</a:t>
            </a:r>
          </a:p>
          <a:p>
            <a:pPr>
              <a:lnSpc>
                <a:spcPct val="100000"/>
              </a:lnSpc>
              <a:spcBef>
                <a:spcPts val="0"/>
              </a:spcBef>
              <a:spcAft>
                <a:spcPts val="600"/>
              </a:spcAft>
            </a:pPr>
            <a:r>
              <a:rPr lang="en-US" sz="1200"/>
              <a:t>Masters in Management and Administrative Sciences, B.S. in Nuclear Engineering Technology</a:t>
            </a:r>
          </a:p>
          <a:p>
            <a:pPr>
              <a:lnSpc>
                <a:spcPct val="100000"/>
              </a:lnSpc>
              <a:spcBef>
                <a:spcPts val="0"/>
              </a:spcBef>
              <a:spcAft>
                <a:spcPts val="600"/>
              </a:spcAft>
            </a:pPr>
            <a:r>
              <a:rPr lang="en-US" sz="1200"/>
              <a:t>13 years Offshore Drilling Industry, 8 years US Navy Nuclear Propulsion Program</a:t>
            </a:r>
          </a:p>
          <a:p>
            <a:pPr>
              <a:lnSpc>
                <a:spcPct val="100000"/>
              </a:lnSpc>
              <a:spcBef>
                <a:spcPts val="0"/>
              </a:spcBef>
              <a:spcAft>
                <a:spcPts val="600"/>
              </a:spcAft>
            </a:pPr>
            <a:r>
              <a:rPr lang="en-US" sz="1200"/>
              <a:t>EAM implementation training lead and instructor</a:t>
            </a:r>
          </a:p>
          <a:p>
            <a:pPr>
              <a:lnSpc>
                <a:spcPct val="100000"/>
              </a:lnSpc>
              <a:spcBef>
                <a:spcPts val="0"/>
              </a:spcBef>
              <a:spcAft>
                <a:spcPts val="600"/>
              </a:spcAft>
            </a:pPr>
            <a:r>
              <a:rPr lang="en-US" sz="1200"/>
              <a:t>EAM support Business Analyst, solution tester, and security lead</a:t>
            </a:r>
          </a:p>
          <a:p>
            <a:pPr marL="0" indent="0">
              <a:lnSpc>
                <a:spcPct val="100000"/>
              </a:lnSpc>
              <a:spcBef>
                <a:spcPts val="0"/>
              </a:spcBef>
              <a:spcAft>
                <a:spcPts val="600"/>
              </a:spcAft>
              <a:buNone/>
            </a:pPr>
            <a:endParaRPr lang="en-US" sz="1200"/>
          </a:p>
        </p:txBody>
      </p:sp>
    </p:spTree>
    <p:extLst>
      <p:ext uri="{BB962C8B-B14F-4D97-AF65-F5344CB8AC3E}">
        <p14:creationId xmlns:p14="http://schemas.microsoft.com/office/powerpoint/2010/main" val="365692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3B082-3968-8878-02B1-C5F913F2BF7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3AF22CE-3704-63D0-416B-D0FABF78FA18}"/>
              </a:ext>
            </a:extLst>
          </p:cNvPr>
          <p:cNvSpPr>
            <a:spLocks noGrp="1"/>
          </p:cNvSpPr>
          <p:nvPr>
            <p:ph type="body" sz="quarter" idx="13"/>
          </p:nvPr>
        </p:nvSpPr>
        <p:spPr>
          <a:xfrm>
            <a:off x="308989" y="6351224"/>
            <a:ext cx="8569911" cy="185639"/>
          </a:xfrm>
        </p:spPr>
        <p:txBody>
          <a:bodyPr/>
          <a:lstStyle/>
          <a:p>
            <a:r>
              <a:rPr lang="en-US" sz="2400">
                <a:hlinkClick r:id="rId3"/>
              </a:rPr>
              <a:t>www.deepwater.com</a:t>
            </a:r>
            <a:endParaRPr lang="en-US" sz="2400"/>
          </a:p>
        </p:txBody>
      </p:sp>
      <p:sp>
        <p:nvSpPr>
          <p:cNvPr id="4" name="Text Placeholder 3">
            <a:extLst>
              <a:ext uri="{FF2B5EF4-FFF2-40B4-BE49-F238E27FC236}">
                <a16:creationId xmlns:a16="http://schemas.microsoft.com/office/drawing/2014/main" id="{C0F4B89F-13B9-D0D4-715C-D503EAA3E861}"/>
              </a:ext>
            </a:extLst>
          </p:cNvPr>
          <p:cNvSpPr>
            <a:spLocks noGrp="1"/>
          </p:cNvSpPr>
          <p:nvPr>
            <p:ph type="body" sz="quarter" idx="14"/>
          </p:nvPr>
        </p:nvSpPr>
        <p:spPr/>
        <p:txBody>
          <a:bodyPr/>
          <a:lstStyle/>
          <a:p>
            <a:r>
              <a:rPr lang="en-US"/>
              <a:t>About Transocean</a:t>
            </a:r>
          </a:p>
          <a:p>
            <a:endParaRPr lang="en-US"/>
          </a:p>
        </p:txBody>
      </p:sp>
      <p:pic>
        <p:nvPicPr>
          <p:cNvPr id="5" name="Content Placeholder 5">
            <a:extLst>
              <a:ext uri="{FF2B5EF4-FFF2-40B4-BE49-F238E27FC236}">
                <a16:creationId xmlns:a16="http://schemas.microsoft.com/office/drawing/2014/main" id="{2C2FB72A-52EC-3144-8122-899CFBA4637F}"/>
              </a:ext>
            </a:extLst>
          </p:cNvPr>
          <p:cNvPicPr>
            <a:picLocks noChangeAspect="1"/>
          </p:cNvPicPr>
          <p:nvPr/>
        </p:nvPicPr>
        <p:blipFill rotWithShape="1">
          <a:blip r:embed="rId4"/>
          <a:srcRect l="25858" t="7633"/>
          <a:stretch/>
        </p:blipFill>
        <p:spPr>
          <a:xfrm>
            <a:off x="2145476" y="1055724"/>
            <a:ext cx="7901050" cy="47465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a:extLst>
              <a:ext uri="{FF2B5EF4-FFF2-40B4-BE49-F238E27FC236}">
                <a16:creationId xmlns:a16="http://schemas.microsoft.com/office/drawing/2014/main" id="{8C5DB06C-2650-0BFC-A969-933BB1E84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727" y="4333490"/>
            <a:ext cx="325120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6AB3D789-FE03-2703-AE11-0DFAC469CF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223" y="2514600"/>
            <a:ext cx="275336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8B45968-D7F1-DB1C-D40B-B6E87FBEE2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037" y="1221154"/>
            <a:ext cx="274320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B626D29E-0946-F197-7A52-F9859C5B56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1397" y="520472"/>
            <a:ext cx="286004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F73049E-01FA-C090-D398-0D40F180D5FA}"/>
              </a:ext>
            </a:extLst>
          </p:cNvPr>
          <p:cNvPicPr>
            <a:picLocks noChangeAspect="1"/>
          </p:cNvPicPr>
          <p:nvPr/>
        </p:nvPicPr>
        <p:blipFill>
          <a:blip r:embed="rId9"/>
          <a:stretch>
            <a:fillRect/>
          </a:stretch>
        </p:blipFill>
        <p:spPr>
          <a:xfrm>
            <a:off x="5436984" y="4910676"/>
            <a:ext cx="2742858" cy="1828800"/>
          </a:xfrm>
          <a:prstGeom prst="rect">
            <a:avLst/>
          </a:prstGeom>
          <a:ln>
            <a:noFill/>
          </a:ln>
          <a:effectLst>
            <a:softEdge rad="112500"/>
          </a:effectLst>
        </p:spPr>
      </p:pic>
    </p:spTree>
    <p:extLst>
      <p:ext uri="{BB962C8B-B14F-4D97-AF65-F5344CB8AC3E}">
        <p14:creationId xmlns:p14="http://schemas.microsoft.com/office/powerpoint/2010/main" val="13689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animEffect transition="in" filter="fade">
                                      <p:cBhvr>
                                        <p:cTn id="13" dur="2000"/>
                                        <p:tgtEl>
                                          <p:spTgt spid="5"/>
                                        </p:tgtEl>
                                      </p:cBhvr>
                                    </p:animEffect>
                                    <p:anim calcmode="lin" valueType="num">
                                      <p:cBhvr>
                                        <p:cTn id="14" dur="2000" fill="hold"/>
                                        <p:tgtEl>
                                          <p:spTgt spid="5"/>
                                        </p:tgtEl>
                                        <p:attrNameLst>
                                          <p:attrName>ppt_x</p:attrName>
                                        </p:attrNameLst>
                                      </p:cBhvr>
                                      <p:tavLst>
                                        <p:tav tm="0">
                                          <p:val>
                                            <p:fltVal val="0.5"/>
                                          </p:val>
                                        </p:tav>
                                        <p:tav tm="100000">
                                          <p:val>
                                            <p:strVal val="#ppt_x"/>
                                          </p:val>
                                        </p:tav>
                                      </p:tavLst>
                                    </p:anim>
                                    <p:anim calcmode="lin" valueType="num">
                                      <p:cBhvr>
                                        <p:cTn id="15" dur="2000" fill="hold"/>
                                        <p:tgtEl>
                                          <p:spTgt spid="5"/>
                                        </p:tgtEl>
                                        <p:attrNameLst>
                                          <p:attrName>ppt_y</p:attrName>
                                        </p:attrNameLst>
                                      </p:cBhvr>
                                      <p:tavLst>
                                        <p:tav tm="0">
                                          <p:val>
                                            <p:fltVal val="0.5"/>
                                          </p:val>
                                        </p:tav>
                                        <p:tav tm="100000">
                                          <p:val>
                                            <p:strVal val="#ppt_y"/>
                                          </p:val>
                                        </p:tav>
                                      </p:tavLst>
                                    </p:anim>
                                  </p:childTnLst>
                                </p:cTn>
                              </p:par>
                              <p:par>
                                <p:cTn id="16" presetID="10" presetClass="entr" presetSubtype="0" fill="hold" nodeType="withEffect">
                                  <p:stCondLst>
                                    <p:cond delay="2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10" presetClass="entr" presetSubtype="0" fill="hold" nodeType="withEffect">
                                  <p:stCondLst>
                                    <p:cond delay="27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nodeType="withEffect">
                                  <p:stCondLst>
                                    <p:cond delay="3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10" presetClass="entr" presetSubtype="0" fill="hold" nodeType="withEffect">
                                  <p:stCondLst>
                                    <p:cond delay="42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nodeType="withEffect">
                                  <p:stCondLst>
                                    <p:cond delay="5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4C4AB9-83E0-26B6-4972-EB63AD8DEC58}"/>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9B6F1E5A-F62A-183F-0061-E73DF14FD2E0}"/>
              </a:ext>
            </a:extLst>
          </p:cNvPr>
          <p:cNvSpPr>
            <a:spLocks noGrp="1"/>
          </p:cNvSpPr>
          <p:nvPr>
            <p:ph type="body" sz="quarter" idx="14"/>
          </p:nvPr>
        </p:nvSpPr>
        <p:spPr/>
        <p:txBody>
          <a:bodyPr/>
          <a:lstStyle/>
          <a:p>
            <a:r>
              <a:rPr lang="en-US"/>
              <a:t>WHY CHAOS &amp; CLARITY?</a:t>
            </a:r>
          </a:p>
        </p:txBody>
      </p:sp>
      <p:sp>
        <p:nvSpPr>
          <p:cNvPr id="4" name="Content Placeholder 3">
            <a:extLst>
              <a:ext uri="{FF2B5EF4-FFF2-40B4-BE49-F238E27FC236}">
                <a16:creationId xmlns:a16="http://schemas.microsoft.com/office/drawing/2014/main" id="{7D617C91-BAF9-5592-B37B-240108E5DA77}"/>
              </a:ext>
            </a:extLst>
          </p:cNvPr>
          <p:cNvSpPr>
            <a:spLocks noGrp="1"/>
          </p:cNvSpPr>
          <p:nvPr>
            <p:ph idx="1"/>
          </p:nvPr>
        </p:nvSpPr>
        <p:spPr/>
        <p:txBody>
          <a:bodyPr/>
          <a:lstStyle/>
          <a:p>
            <a:pPr marL="0" indent="0">
              <a:buNone/>
            </a:pPr>
            <a:r>
              <a:rPr lang="en-US"/>
              <a:t>Industrial downtime is rarely caused by a single issue.</a:t>
            </a:r>
          </a:p>
          <a:p>
            <a:pPr lvl="0"/>
            <a:r>
              <a:rPr lang="en-US"/>
              <a:t>Critical insights are scattered across maintenance, asset usage, and inventory systems</a:t>
            </a:r>
          </a:p>
          <a:p>
            <a:pPr lvl="0"/>
            <a:r>
              <a:rPr lang="en-US"/>
              <a:t>Teams spend more time gathering data than acting on it</a:t>
            </a:r>
          </a:p>
          <a:p>
            <a:pPr lvl="0"/>
            <a:r>
              <a:rPr lang="en-US"/>
              <a:t>Scheduling decisions are often made without full visibility into risk, readiness, or constraints</a:t>
            </a:r>
          </a:p>
          <a:p>
            <a:pPr marL="0" indent="0">
              <a:buNone/>
            </a:pPr>
            <a:endParaRPr lang="en-US" b="1"/>
          </a:p>
          <a:p>
            <a:pPr marL="0" indent="0">
              <a:buNone/>
            </a:pPr>
            <a:r>
              <a:rPr lang="en-US" b="1"/>
              <a:t>Clarity matters because:</a:t>
            </a:r>
            <a:r>
              <a:rPr lang="en-US"/>
              <a:t> </a:t>
            </a:r>
          </a:p>
          <a:p>
            <a:r>
              <a:rPr lang="en-US"/>
              <a:t>Downtime is a </a:t>
            </a:r>
            <a:r>
              <a:rPr lang="en-US" i="1"/>
              <a:t>system problem</a:t>
            </a:r>
            <a:r>
              <a:rPr lang="en-US"/>
              <a:t>, not a point failure</a:t>
            </a:r>
          </a:p>
          <a:p>
            <a:r>
              <a:rPr lang="en-US"/>
              <a:t>AI provides context by connecting operational signals</a:t>
            </a:r>
          </a:p>
          <a:p>
            <a:r>
              <a:rPr lang="en-US"/>
              <a:t>Smart scheduling turns insight into coordinated action</a:t>
            </a:r>
          </a:p>
          <a:p>
            <a:pPr marL="0" indent="0">
              <a:buNone/>
            </a:pPr>
            <a:r>
              <a:rPr lang="en-US"/>
              <a:t>When intelligence and execution align, reliability becomes predictable.</a:t>
            </a:r>
          </a:p>
          <a:p>
            <a:pPr lvl="0"/>
            <a:endParaRPr lang="en-US"/>
          </a:p>
        </p:txBody>
      </p:sp>
    </p:spTree>
    <p:extLst>
      <p:ext uri="{BB962C8B-B14F-4D97-AF65-F5344CB8AC3E}">
        <p14:creationId xmlns:p14="http://schemas.microsoft.com/office/powerpoint/2010/main" val="36455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34E2B-5DA6-4CF9-5D0A-66402E505B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C20D1A-94B4-D674-6770-FCDE82DB6C94}"/>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74FF96D3-8A28-BCA7-46C6-3F38CB7F0BE2}"/>
              </a:ext>
            </a:extLst>
          </p:cNvPr>
          <p:cNvSpPr>
            <a:spLocks noGrp="1"/>
          </p:cNvSpPr>
          <p:nvPr>
            <p:ph type="body" sz="quarter" idx="14"/>
          </p:nvPr>
        </p:nvSpPr>
        <p:spPr/>
        <p:txBody>
          <a:bodyPr/>
          <a:lstStyle/>
          <a:p>
            <a:r>
              <a:rPr lang="en-US"/>
              <a:t>Reality on the Ground</a:t>
            </a:r>
          </a:p>
        </p:txBody>
      </p:sp>
      <p:sp>
        <p:nvSpPr>
          <p:cNvPr id="4" name="Content Placeholder 3">
            <a:extLst>
              <a:ext uri="{FF2B5EF4-FFF2-40B4-BE49-F238E27FC236}">
                <a16:creationId xmlns:a16="http://schemas.microsoft.com/office/drawing/2014/main" id="{DB16CB6B-F4C3-606E-F7C1-3BD1DE97F579}"/>
              </a:ext>
            </a:extLst>
          </p:cNvPr>
          <p:cNvSpPr>
            <a:spLocks noGrp="1"/>
          </p:cNvSpPr>
          <p:nvPr>
            <p:ph idx="1"/>
          </p:nvPr>
        </p:nvSpPr>
        <p:spPr>
          <a:xfrm>
            <a:off x="621790" y="955040"/>
            <a:ext cx="5118610" cy="3299241"/>
          </a:xfrm>
        </p:spPr>
        <p:txBody>
          <a:bodyPr/>
          <a:lstStyle/>
          <a:p>
            <a:pPr marL="0" indent="0">
              <a:buNone/>
            </a:pPr>
            <a:r>
              <a:rPr lang="en-US" sz="2000" b="1"/>
              <a:t>Why Scheduling Is Hard</a:t>
            </a:r>
          </a:p>
          <a:p>
            <a:pPr marL="0" indent="0">
              <a:buNone/>
            </a:pPr>
            <a:r>
              <a:rPr lang="en-US" sz="1400"/>
              <a:t>Effective scheduling requires a holistic view of all pending and upcoming work.</a:t>
            </a:r>
          </a:p>
          <a:p>
            <a:pPr marL="0" indent="0">
              <a:buNone/>
            </a:pPr>
            <a:r>
              <a:rPr lang="en-US" sz="1400"/>
              <a:t>Common challenges include:</a:t>
            </a:r>
          </a:p>
          <a:p>
            <a:r>
              <a:rPr lang="en-US" sz="1400"/>
              <a:t>Limited visibility into future and cross-departmental work</a:t>
            </a:r>
          </a:p>
          <a:p>
            <a:r>
              <a:rPr lang="en-US" sz="1400"/>
              <a:t>Difficulty scheduling across trades, work types, and priorities</a:t>
            </a:r>
          </a:p>
          <a:p>
            <a:r>
              <a:rPr lang="en-US" sz="1400"/>
              <a:t>Static views that do not adapt to changing conditions</a:t>
            </a:r>
          </a:p>
          <a:p>
            <a:pPr marL="0" indent="0">
              <a:buNone/>
            </a:pPr>
            <a:r>
              <a:rPr lang="en-US" sz="1400" b="1" u="sng"/>
              <a:t>Result</a:t>
            </a:r>
            <a:r>
              <a:rPr lang="en-US" sz="1400"/>
              <a:t>: Planners spend more time coordinating work than optimizing it.</a:t>
            </a:r>
          </a:p>
          <a:p>
            <a:pPr marL="0" indent="0">
              <a:buNone/>
            </a:pPr>
            <a:r>
              <a:rPr lang="en-US" sz="1400" b="1" u="sng"/>
              <a:t>Core issue</a:t>
            </a:r>
            <a:r>
              <a:rPr lang="en-US" sz="1400"/>
              <a:t>: </a:t>
            </a:r>
            <a:r>
              <a:rPr lang="en-US" sz="1400" b="1"/>
              <a:t>Lack of unified scheduling visibility</a:t>
            </a:r>
            <a:r>
              <a:rPr lang="en-US" sz="1400"/>
              <a:t>.</a:t>
            </a:r>
          </a:p>
        </p:txBody>
      </p:sp>
      <p:sp>
        <p:nvSpPr>
          <p:cNvPr id="5" name="Content Placeholder 3">
            <a:extLst>
              <a:ext uri="{FF2B5EF4-FFF2-40B4-BE49-F238E27FC236}">
                <a16:creationId xmlns:a16="http://schemas.microsoft.com/office/drawing/2014/main" id="{91D2D54E-ED18-3A85-B40A-11606872B416}"/>
              </a:ext>
            </a:extLst>
          </p:cNvPr>
          <p:cNvSpPr txBox="1">
            <a:spLocks/>
          </p:cNvSpPr>
          <p:nvPr/>
        </p:nvSpPr>
        <p:spPr>
          <a:xfrm>
            <a:off x="6545070" y="955040"/>
            <a:ext cx="5118610" cy="3200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Why Equipment Failure Analysis Is Hard</a:t>
            </a:r>
          </a:p>
          <a:p>
            <a:pPr marL="0" indent="0">
              <a:buNone/>
            </a:pPr>
            <a:r>
              <a:rPr lang="en-US" sz="1400"/>
              <a:t>Equipment failures rarely have a single root cause.</a:t>
            </a:r>
          </a:p>
          <a:p>
            <a:pPr marL="0" indent="0">
              <a:buNone/>
            </a:pPr>
            <a:r>
              <a:rPr lang="en-US" sz="1400"/>
              <a:t>They are influenced by multiple disconnected data streams:</a:t>
            </a:r>
          </a:p>
          <a:p>
            <a:r>
              <a:rPr lang="en-US" sz="1400"/>
              <a:t>Maintenance scheduling, execution, and closure data</a:t>
            </a:r>
          </a:p>
          <a:p>
            <a:r>
              <a:rPr lang="en-US" sz="1400"/>
              <a:t>Failure, problem, cause, and action codes</a:t>
            </a:r>
          </a:p>
          <a:p>
            <a:r>
              <a:rPr lang="en-US" sz="1400"/>
              <a:t>Equipment usage, meter readings, and IoT alerts</a:t>
            </a:r>
          </a:p>
          <a:p>
            <a:r>
              <a:rPr lang="en-US" sz="1400"/>
              <a:t>Inventory availability, purchasing delays, and part classifications</a:t>
            </a:r>
          </a:p>
          <a:p>
            <a:pPr marL="0" indent="0">
              <a:buNone/>
            </a:pPr>
            <a:r>
              <a:rPr lang="en-US" sz="1400"/>
              <a:t> The challenge is not a lack of data—it is the difficulty of </a:t>
            </a:r>
            <a:r>
              <a:rPr lang="en-US" sz="1400" b="1"/>
              <a:t>correlating and contextualizing available data</a:t>
            </a:r>
            <a:r>
              <a:rPr lang="en-US" sz="1400"/>
              <a:t>.</a:t>
            </a:r>
          </a:p>
        </p:txBody>
      </p:sp>
      <p:sp>
        <p:nvSpPr>
          <p:cNvPr id="6" name="Content Placeholder 3">
            <a:extLst>
              <a:ext uri="{FF2B5EF4-FFF2-40B4-BE49-F238E27FC236}">
                <a16:creationId xmlns:a16="http://schemas.microsoft.com/office/drawing/2014/main" id="{45537669-3CF6-1CCE-A7B8-0C68B6353B17}"/>
              </a:ext>
            </a:extLst>
          </p:cNvPr>
          <p:cNvSpPr txBox="1">
            <a:spLocks/>
          </p:cNvSpPr>
          <p:nvPr/>
        </p:nvSpPr>
        <p:spPr>
          <a:xfrm>
            <a:off x="2562726" y="4275145"/>
            <a:ext cx="6355348" cy="2088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The Chaos – Disconnected Information Silos</a:t>
            </a:r>
          </a:p>
          <a:p>
            <a:pPr lvl="0"/>
            <a:r>
              <a:rPr lang="en-US" sz="1400"/>
              <a:t>Maintenance data lives in work orders</a:t>
            </a:r>
          </a:p>
          <a:p>
            <a:pPr lvl="0"/>
            <a:r>
              <a:rPr lang="en-US" sz="1400"/>
              <a:t>Asset health data lives in meters, sensors, and historian systems</a:t>
            </a:r>
          </a:p>
          <a:p>
            <a:pPr lvl="0"/>
            <a:r>
              <a:rPr lang="en-US" sz="1400"/>
              <a:t>Inventory data lives in stores, procurement, and planning systems</a:t>
            </a:r>
          </a:p>
          <a:p>
            <a:pPr lvl="0"/>
            <a:r>
              <a:rPr lang="en-US" sz="1400"/>
              <a:t>Insights are scattered across reports, spreadsheets, and tribal knowledge</a:t>
            </a:r>
          </a:p>
          <a:p>
            <a:pPr marL="0" indent="0">
              <a:buNone/>
            </a:pPr>
            <a:r>
              <a:rPr lang="en-US" sz="1400" b="1"/>
              <a:t>Result:</a:t>
            </a:r>
            <a:r>
              <a:rPr lang="en-US" sz="1400"/>
              <a:t> Slow analysis, reactive decisions, and recurring downtime</a:t>
            </a:r>
          </a:p>
          <a:p>
            <a:pPr marL="0" indent="0">
              <a:buFont typeface="Arial" panose="020B0604020202020204" pitchFamily="34" charset="0"/>
              <a:buNone/>
            </a:pPr>
            <a:endParaRPr lang="en-US" sz="1400"/>
          </a:p>
        </p:txBody>
      </p:sp>
    </p:spTree>
    <p:extLst>
      <p:ext uri="{BB962C8B-B14F-4D97-AF65-F5344CB8AC3E}">
        <p14:creationId xmlns:p14="http://schemas.microsoft.com/office/powerpoint/2010/main" val="827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EDCFA-AE86-7C7C-62CB-91CE3A15C5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C56247-47E0-DB33-3AF0-7BBD547CEA10}"/>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0DFFBDF4-DAB9-A1E4-7435-4F3DC7B1F461}"/>
              </a:ext>
            </a:extLst>
          </p:cNvPr>
          <p:cNvSpPr>
            <a:spLocks noGrp="1"/>
          </p:cNvSpPr>
          <p:nvPr>
            <p:ph type="body" sz="quarter" idx="14"/>
          </p:nvPr>
        </p:nvSpPr>
        <p:spPr/>
        <p:txBody>
          <a:bodyPr/>
          <a:lstStyle/>
          <a:p>
            <a:r>
              <a:rPr lang="en-US"/>
              <a:t>Reality on the Ground                    </a:t>
            </a:r>
            <a:r>
              <a:rPr lang="en-US" sz="1600"/>
              <a:t>…continued</a:t>
            </a:r>
          </a:p>
        </p:txBody>
      </p:sp>
      <p:sp>
        <p:nvSpPr>
          <p:cNvPr id="4" name="Content Placeholder 3">
            <a:extLst>
              <a:ext uri="{FF2B5EF4-FFF2-40B4-BE49-F238E27FC236}">
                <a16:creationId xmlns:a16="http://schemas.microsoft.com/office/drawing/2014/main" id="{E7BCA4A5-07B2-DF39-2C3A-4F0C6C91E4E9}"/>
              </a:ext>
            </a:extLst>
          </p:cNvPr>
          <p:cNvSpPr>
            <a:spLocks noGrp="1"/>
          </p:cNvSpPr>
          <p:nvPr>
            <p:ph idx="1"/>
          </p:nvPr>
        </p:nvSpPr>
        <p:spPr>
          <a:xfrm>
            <a:off x="621790" y="955041"/>
            <a:ext cx="5118610" cy="1917413"/>
          </a:xfrm>
        </p:spPr>
        <p:txBody>
          <a:bodyPr/>
          <a:lstStyle/>
          <a:p>
            <a:pPr marL="0" indent="0">
              <a:buNone/>
            </a:pPr>
            <a:r>
              <a:rPr lang="en-US" sz="2000" b="1"/>
              <a:t>Maintenance Complexity in Focus</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Short-, mid-, and long-term schedules constantly change</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Overdue work impact reliability and safety</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Failures are often analyzed </a:t>
            </a:r>
            <a:r>
              <a:rPr lang="en-US" sz="1400" i="1">
                <a:effectLst/>
                <a:latin typeface="Aptos" panose="020B0004020202020204" pitchFamily="34" charset="0"/>
                <a:ea typeface="Aptos" panose="020B0004020202020204" pitchFamily="34" charset="0"/>
                <a:cs typeface="Symbol" panose="05050102010706020507" pitchFamily="18" charset="2"/>
              </a:rPr>
              <a:t>after</a:t>
            </a:r>
            <a:r>
              <a:rPr lang="en-US" sz="1400">
                <a:effectLst/>
                <a:latin typeface="Aptos" panose="020B0004020202020204" pitchFamily="34" charset="0"/>
                <a:ea typeface="Aptos" panose="020B0004020202020204" pitchFamily="34" charset="0"/>
                <a:cs typeface="Symbol" panose="05050102010706020507" pitchFamily="18" charset="2"/>
              </a:rPr>
              <a:t> downtime occurs</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Lessons learned rarely influence future scheduling decisions</a:t>
            </a:r>
          </a:p>
          <a:p>
            <a:pPr>
              <a:buNone/>
            </a:pPr>
            <a:r>
              <a:rPr lang="en-US" sz="1400" b="1">
                <a:effectLst/>
                <a:latin typeface="Aptos" panose="020B0004020202020204" pitchFamily="34" charset="0"/>
                <a:ea typeface="Aptos" panose="020B0004020202020204" pitchFamily="34" charset="0"/>
                <a:cs typeface="Times New Roman" panose="02020603050405020304" pitchFamily="18" charset="0"/>
              </a:rPr>
              <a:t>Reactive planning = repeated failures</a:t>
            </a:r>
            <a:endParaRPr lang="en-US" sz="1400"/>
          </a:p>
        </p:txBody>
      </p:sp>
      <p:sp>
        <p:nvSpPr>
          <p:cNvPr id="6" name="Content Placeholder 3">
            <a:extLst>
              <a:ext uri="{FF2B5EF4-FFF2-40B4-BE49-F238E27FC236}">
                <a16:creationId xmlns:a16="http://schemas.microsoft.com/office/drawing/2014/main" id="{D1204A67-8A71-65EC-0BD0-D099A143453B}"/>
              </a:ext>
            </a:extLst>
          </p:cNvPr>
          <p:cNvSpPr txBox="1">
            <a:spLocks/>
          </p:cNvSpPr>
          <p:nvPr/>
        </p:nvSpPr>
        <p:spPr>
          <a:xfrm>
            <a:off x="2918326" y="4769901"/>
            <a:ext cx="6355348" cy="1610579"/>
          </a:xfrm>
          <a:prstGeom prst="rect">
            <a:avLst/>
          </a:prstGeom>
          <a:ln>
            <a:solidFill>
              <a:srgbClr val="177B57"/>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t>The Missing Link – Connecting the Dots</a:t>
            </a:r>
          </a:p>
          <a:p>
            <a:pPr marL="0" marR="0">
              <a:spcBef>
                <a:spcPts val="900"/>
              </a:spcBef>
              <a:spcAft>
                <a:spcPts val="900"/>
              </a:spcAft>
              <a:buNone/>
            </a:pPr>
            <a:r>
              <a:rPr lang="en-US" sz="1400">
                <a:effectLst/>
                <a:latin typeface="Aptos" panose="020B0004020202020204" pitchFamily="34" charset="0"/>
                <a:ea typeface="Aptos" panose="020B0004020202020204" pitchFamily="34" charset="0"/>
                <a:cs typeface="Times New Roman" panose="02020603050405020304" pitchFamily="18" charset="0"/>
              </a:rPr>
              <a:t>What’s missing is a unifying layer that:</a:t>
            </a:r>
          </a:p>
          <a:p>
            <a:pPr marL="342900" indent="-342900">
              <a:spcBef>
                <a:spcPts val="180"/>
              </a:spcBef>
              <a:spcAft>
                <a:spcPts val="180"/>
              </a:spcAft>
              <a:buFont typeface="Symbol" panose="05050102010706020507" pitchFamily="18" charset="2"/>
              <a:buChar char=""/>
            </a:pPr>
            <a:r>
              <a:rPr lang="en-US" sz="1400">
                <a:latin typeface="Aptos" panose="020B0004020202020204" pitchFamily="34" charset="0"/>
              </a:rPr>
              <a:t>Correlates failures with usage, work history, and parts</a:t>
            </a:r>
          </a:p>
          <a:p>
            <a:pPr marL="342900" indent="-342900">
              <a:spcBef>
                <a:spcPts val="180"/>
              </a:spcBef>
              <a:spcAft>
                <a:spcPts val="180"/>
              </a:spcAft>
              <a:buFont typeface="Symbol" panose="05050102010706020507" pitchFamily="18" charset="2"/>
              <a:buChar char=""/>
            </a:pPr>
            <a:r>
              <a:rPr lang="en-US" sz="1400">
                <a:latin typeface="Aptos" panose="020B0004020202020204" pitchFamily="34" charset="0"/>
              </a:rPr>
              <a:t>Prioritizes risk instead of reacting to events</a:t>
            </a:r>
          </a:p>
          <a:p>
            <a:pPr marL="342900" indent="-342900">
              <a:spcBef>
                <a:spcPts val="180"/>
              </a:spcBef>
              <a:spcAft>
                <a:spcPts val="180"/>
              </a:spcAft>
              <a:buFont typeface="Symbol" panose="05050102010706020507" pitchFamily="18" charset="2"/>
              <a:buChar char=""/>
            </a:pPr>
            <a:r>
              <a:rPr lang="en-US" sz="1400">
                <a:latin typeface="Aptos" panose="020B0004020202020204" pitchFamily="34" charset="0"/>
              </a:rPr>
              <a:t>Aligns scheduling with asset health and material readiness</a:t>
            </a:r>
          </a:p>
          <a:p>
            <a:pPr marL="0" indent="0">
              <a:buFont typeface="Arial" panose="020B0604020202020204" pitchFamily="34" charset="0"/>
              <a:buNone/>
            </a:pPr>
            <a:endParaRPr lang="en-US" sz="1400"/>
          </a:p>
        </p:txBody>
      </p:sp>
      <p:sp>
        <p:nvSpPr>
          <p:cNvPr id="7" name="Content Placeholder 3">
            <a:extLst>
              <a:ext uri="{FF2B5EF4-FFF2-40B4-BE49-F238E27FC236}">
                <a16:creationId xmlns:a16="http://schemas.microsoft.com/office/drawing/2014/main" id="{15BE4954-1EEA-356F-8F4E-28C544BFC189}"/>
              </a:ext>
            </a:extLst>
          </p:cNvPr>
          <p:cNvSpPr txBox="1">
            <a:spLocks/>
          </p:cNvSpPr>
          <p:nvPr/>
        </p:nvSpPr>
        <p:spPr>
          <a:xfrm>
            <a:off x="6620206" y="955041"/>
            <a:ext cx="5118610" cy="1767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Equipment &amp; Usage Data – An Untapped Signal</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Meter readings indicate wear and utilization</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IoT alerts generate volume but lack context</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Usage patterns rarely align with maintenance timing</a:t>
            </a:r>
          </a:p>
          <a:p>
            <a:pPr marL="0" marR="0">
              <a:spcBef>
                <a:spcPts val="900"/>
              </a:spcBef>
              <a:spcAft>
                <a:spcPts val="900"/>
              </a:spcAft>
              <a:buNone/>
            </a:pPr>
            <a:r>
              <a:rPr lang="en-US" sz="1400" b="1">
                <a:effectLst/>
                <a:latin typeface="Aptos" panose="020B0004020202020204" pitchFamily="34" charset="0"/>
                <a:ea typeface="Aptos" panose="020B0004020202020204" pitchFamily="34" charset="0"/>
                <a:cs typeface="Times New Roman" panose="02020603050405020304" pitchFamily="18" charset="0"/>
              </a:rPr>
              <a:t>Without intelligence, signals become noise</a:t>
            </a:r>
            <a:endParaRPr lang="en-US" sz="14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Content Placeholder 3">
            <a:extLst>
              <a:ext uri="{FF2B5EF4-FFF2-40B4-BE49-F238E27FC236}">
                <a16:creationId xmlns:a16="http://schemas.microsoft.com/office/drawing/2014/main" id="{1B32ABCF-C869-E3A2-7661-666C181C7394}"/>
              </a:ext>
            </a:extLst>
          </p:cNvPr>
          <p:cNvSpPr txBox="1">
            <a:spLocks/>
          </p:cNvSpPr>
          <p:nvPr/>
        </p:nvSpPr>
        <p:spPr>
          <a:xfrm>
            <a:off x="3063240" y="2937258"/>
            <a:ext cx="6065520" cy="1767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Inventory &amp; Supply Chain Impact on Downtime</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Parts unavailable when work is ready to execute</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Emergency purchases increase cost and delays</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Min/Max and ABC/FMS classifications are rarely linked to failure patterns</a:t>
            </a:r>
          </a:p>
          <a:p>
            <a:pPr marL="0" marR="0">
              <a:spcBef>
                <a:spcPts val="900"/>
              </a:spcBef>
              <a:spcAft>
                <a:spcPts val="900"/>
              </a:spcAft>
              <a:buNone/>
            </a:pPr>
            <a:r>
              <a:rPr lang="en-US" sz="1400" b="1">
                <a:effectLst/>
                <a:latin typeface="Aptos" panose="020B0004020202020204" pitchFamily="34" charset="0"/>
                <a:ea typeface="Aptos" panose="020B0004020202020204" pitchFamily="34" charset="0"/>
                <a:cs typeface="Times New Roman" panose="02020603050405020304" pitchFamily="18" charset="0"/>
              </a:rPr>
              <a:t>(Right part, wrong time) or (Wrong part, right time) = downtime</a:t>
            </a:r>
            <a:endParaRPr lang="en-US" sz="14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214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2076F-93FD-678B-9F54-CB51788871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0F8593-0A50-9D63-533B-F2CB171C0A91}"/>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DBA0574E-52FE-8FCC-D45F-55DCC895B0EA}"/>
              </a:ext>
            </a:extLst>
          </p:cNvPr>
          <p:cNvSpPr>
            <a:spLocks noGrp="1"/>
          </p:cNvSpPr>
          <p:nvPr>
            <p:ph type="body" sz="quarter" idx="14"/>
          </p:nvPr>
        </p:nvSpPr>
        <p:spPr/>
        <p:txBody>
          <a:bodyPr/>
          <a:lstStyle/>
          <a:p>
            <a:r>
              <a:rPr lang="en-US"/>
              <a:t>From Chaos to Clarity – A NEW Approach</a:t>
            </a:r>
            <a:endParaRPr lang="en-US" sz="1600"/>
          </a:p>
        </p:txBody>
      </p:sp>
      <p:sp>
        <p:nvSpPr>
          <p:cNvPr id="4" name="Content Placeholder 3">
            <a:extLst>
              <a:ext uri="{FF2B5EF4-FFF2-40B4-BE49-F238E27FC236}">
                <a16:creationId xmlns:a16="http://schemas.microsoft.com/office/drawing/2014/main" id="{363281AD-04CA-1298-ADC3-90816D1231BF}"/>
              </a:ext>
            </a:extLst>
          </p:cNvPr>
          <p:cNvSpPr>
            <a:spLocks noGrp="1"/>
          </p:cNvSpPr>
          <p:nvPr>
            <p:ph idx="1"/>
          </p:nvPr>
        </p:nvSpPr>
        <p:spPr>
          <a:xfrm>
            <a:off x="621790" y="955042"/>
            <a:ext cx="5118610" cy="1302952"/>
          </a:xfrm>
        </p:spPr>
        <p:txBody>
          <a:bodyPr/>
          <a:lstStyle/>
          <a:p>
            <a:pPr marL="0" indent="0">
              <a:buNone/>
            </a:pPr>
            <a:r>
              <a:rPr lang="en-US" sz="2000" b="1"/>
              <a:t>AI-driven Asset Intelligence</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Consolidates work history, failures, and asset data</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Identifies high-risk assets and failure trends</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Surfaces insights hidden in operational data</a:t>
            </a:r>
          </a:p>
        </p:txBody>
      </p:sp>
      <p:sp>
        <p:nvSpPr>
          <p:cNvPr id="7" name="Content Placeholder 3">
            <a:extLst>
              <a:ext uri="{FF2B5EF4-FFF2-40B4-BE49-F238E27FC236}">
                <a16:creationId xmlns:a16="http://schemas.microsoft.com/office/drawing/2014/main" id="{3075AE88-4E60-C098-053A-A4D7936C6409}"/>
              </a:ext>
            </a:extLst>
          </p:cNvPr>
          <p:cNvSpPr txBox="1">
            <a:spLocks/>
          </p:cNvSpPr>
          <p:nvPr/>
        </p:nvSpPr>
        <p:spPr>
          <a:xfrm>
            <a:off x="6620206" y="955042"/>
            <a:ext cx="5118610" cy="1302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Smart Scheduling</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Visual, Gantt-based planning</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Real-time visibility into workload, resources, and constraints</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Continuous adjustment as conditions change</a:t>
            </a:r>
          </a:p>
        </p:txBody>
      </p:sp>
      <p:sp>
        <p:nvSpPr>
          <p:cNvPr id="5" name="Content Placeholder 3">
            <a:extLst>
              <a:ext uri="{FF2B5EF4-FFF2-40B4-BE49-F238E27FC236}">
                <a16:creationId xmlns:a16="http://schemas.microsoft.com/office/drawing/2014/main" id="{1B967E72-8219-714D-23AC-ED3FA441FFBB}"/>
              </a:ext>
            </a:extLst>
          </p:cNvPr>
          <p:cNvSpPr txBox="1">
            <a:spLocks/>
          </p:cNvSpPr>
          <p:nvPr/>
        </p:nvSpPr>
        <p:spPr>
          <a:xfrm>
            <a:off x="609600" y="2763522"/>
            <a:ext cx="5118610" cy="1302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Asset Management Insights</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Capture maintenance, asset usage, and inventory data</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Apply AI to detect patterns, correlations, and risk drivers</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Highlight high-risk assets, recurring failures, and key influences</a:t>
            </a:r>
          </a:p>
        </p:txBody>
      </p:sp>
      <p:sp>
        <p:nvSpPr>
          <p:cNvPr id="9" name="Content Placeholder 3">
            <a:extLst>
              <a:ext uri="{FF2B5EF4-FFF2-40B4-BE49-F238E27FC236}">
                <a16:creationId xmlns:a16="http://schemas.microsoft.com/office/drawing/2014/main" id="{415554EF-6550-E1B7-92EF-73F69FE1101C}"/>
              </a:ext>
            </a:extLst>
          </p:cNvPr>
          <p:cNvSpPr txBox="1">
            <a:spLocks/>
          </p:cNvSpPr>
          <p:nvPr/>
        </p:nvSpPr>
        <p:spPr>
          <a:xfrm>
            <a:off x="6620206" y="2762862"/>
            <a:ext cx="5118610" cy="1302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4295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1714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Smart Scheduler</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Translate insights into prioritized maintenance actions</a:t>
            </a:r>
          </a:p>
          <a:p>
            <a:pPr marL="342900" marR="0" lvl="0" indent="-342900">
              <a:spcBef>
                <a:spcPts val="180"/>
              </a:spcBef>
              <a:spcAft>
                <a:spcPts val="180"/>
              </a:spcAft>
              <a:buFont typeface="Symbol" panose="05050102010706020507" pitchFamily="18" charset="2"/>
              <a:buChar char=""/>
            </a:pPr>
            <a:r>
              <a:rPr lang="en-US" sz="1400">
                <a:effectLst/>
                <a:latin typeface="Aptos" panose="020B0004020202020204" pitchFamily="34" charset="0"/>
                <a:ea typeface="Aptos" panose="020B0004020202020204" pitchFamily="34" charset="0"/>
                <a:cs typeface="Symbol" panose="05050102010706020507" pitchFamily="18" charset="2"/>
              </a:rPr>
              <a:t>Schedule work intelligently with full visibility into workload and resources </a:t>
            </a:r>
          </a:p>
          <a:p>
            <a:pPr marL="342900" indent="-342900">
              <a:spcBef>
                <a:spcPts val="180"/>
              </a:spcBef>
              <a:spcAft>
                <a:spcPts val="180"/>
              </a:spcAft>
              <a:buFont typeface="Symbol" panose="05050102010706020507" pitchFamily="18" charset="2"/>
              <a:buChar char=""/>
            </a:pPr>
            <a:r>
              <a:rPr lang="en-US" sz="1400">
                <a:latin typeface="Aptos" panose="020B0004020202020204" pitchFamily="34" charset="0"/>
              </a:rPr>
              <a:t>Continuously adjust schedules as conditions change</a:t>
            </a:r>
          </a:p>
        </p:txBody>
      </p:sp>
      <p:sp>
        <p:nvSpPr>
          <p:cNvPr id="10" name="Text Placeholder 2">
            <a:extLst>
              <a:ext uri="{FF2B5EF4-FFF2-40B4-BE49-F238E27FC236}">
                <a16:creationId xmlns:a16="http://schemas.microsoft.com/office/drawing/2014/main" id="{4923B77D-7C33-D361-3431-83EEC24729AF}"/>
              </a:ext>
            </a:extLst>
          </p:cNvPr>
          <p:cNvSpPr txBox="1">
            <a:spLocks/>
          </p:cNvSpPr>
          <p:nvPr/>
        </p:nvSpPr>
        <p:spPr>
          <a:xfrm>
            <a:off x="3312138" y="2385055"/>
            <a:ext cx="4832144" cy="382167"/>
          </a:xfrm>
          <a:prstGeom prst="rect">
            <a:avLst/>
          </a:prstGeom>
        </p:spPr>
        <p:txBody>
          <a:bodyPr lIns="0" tIns="0"/>
          <a:lstStyle>
            <a:lvl1pPr marL="0" indent="0" algn="l" defTabSz="914400" rtl="0" eaLnBrk="1" latinLnBrk="0" hangingPunct="1">
              <a:lnSpc>
                <a:spcPts val="2800"/>
              </a:lnSpc>
              <a:spcBef>
                <a:spcPts val="0"/>
              </a:spcBef>
              <a:buFont typeface="Arial" panose="020B0604020202020204" pitchFamily="34" charset="0"/>
              <a:buNone/>
              <a:defRPr sz="2800" b="1" kern="1200" cap="all"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t>Concept to Capability</a:t>
            </a:r>
          </a:p>
        </p:txBody>
      </p:sp>
      <p:pic>
        <p:nvPicPr>
          <p:cNvPr id="11" name="Content Placeholder 8">
            <a:extLst>
              <a:ext uri="{FF2B5EF4-FFF2-40B4-BE49-F238E27FC236}">
                <a16:creationId xmlns:a16="http://schemas.microsoft.com/office/drawing/2014/main" id="{5CA94920-7914-D607-8089-36F3E5E26D0E}"/>
              </a:ext>
            </a:extLst>
          </p:cNvPr>
          <p:cNvPicPr>
            <a:picLocks noChangeAspect="1"/>
          </p:cNvPicPr>
          <p:nvPr/>
        </p:nvPicPr>
        <p:blipFill>
          <a:blip r:embed="rId3"/>
          <a:srcRect t="10478"/>
          <a:stretch/>
        </p:blipFill>
        <p:spPr>
          <a:xfrm>
            <a:off x="6737816" y="4009359"/>
            <a:ext cx="4596924" cy="2211952"/>
          </a:xfrm>
          <a:prstGeom prst="rect">
            <a:avLst/>
          </a:prstGeom>
          <a:ln>
            <a:solidFill>
              <a:schemeClr val="accent1"/>
            </a:solidFill>
          </a:ln>
        </p:spPr>
      </p:pic>
      <p:pic>
        <p:nvPicPr>
          <p:cNvPr id="13" name="Picture 12">
            <a:extLst>
              <a:ext uri="{FF2B5EF4-FFF2-40B4-BE49-F238E27FC236}">
                <a16:creationId xmlns:a16="http://schemas.microsoft.com/office/drawing/2014/main" id="{1FD7C178-8770-5F56-4F92-A2A757C00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254" y="3938302"/>
            <a:ext cx="2427684" cy="2427684"/>
          </a:xfrm>
          <a:prstGeom prst="rect">
            <a:avLst/>
          </a:prstGeom>
        </p:spPr>
      </p:pic>
    </p:spTree>
    <p:extLst>
      <p:ext uri="{BB962C8B-B14F-4D97-AF65-F5344CB8AC3E}">
        <p14:creationId xmlns:p14="http://schemas.microsoft.com/office/powerpoint/2010/main" val="203964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s - Clean">
  <a:themeElements>
    <a:clrScheme name="Transocean Charts">
      <a:dk1>
        <a:srgbClr val="000000"/>
      </a:dk1>
      <a:lt1>
        <a:sysClr val="window" lastClr="FFFFFF"/>
      </a:lt1>
      <a:dk2>
        <a:srgbClr val="003B4C"/>
      </a:dk2>
      <a:lt2>
        <a:srgbClr val="FFFFFF"/>
      </a:lt2>
      <a:accent1>
        <a:srgbClr val="00556F"/>
      </a:accent1>
      <a:accent2>
        <a:srgbClr val="262626"/>
      </a:accent2>
      <a:accent3>
        <a:srgbClr val="6E6E6E"/>
      </a:accent3>
      <a:accent4>
        <a:srgbClr val="008FB8"/>
      </a:accent4>
      <a:accent5>
        <a:srgbClr val="C6C6C6"/>
      </a:accent5>
      <a:accent6>
        <a:srgbClr val="FF4338"/>
      </a:accent6>
      <a:hlink>
        <a:srgbClr val="0FC6FE"/>
      </a:hlink>
      <a:folHlink>
        <a:srgbClr val="72D54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 Images">
  <a:themeElements>
    <a:clrScheme name="Transocean Charts">
      <a:dk1>
        <a:srgbClr val="000000"/>
      </a:dk1>
      <a:lt1>
        <a:sysClr val="window" lastClr="FFFFFF"/>
      </a:lt1>
      <a:dk2>
        <a:srgbClr val="003B4C"/>
      </a:dk2>
      <a:lt2>
        <a:srgbClr val="FFFFFF"/>
      </a:lt2>
      <a:accent1>
        <a:srgbClr val="00556F"/>
      </a:accent1>
      <a:accent2>
        <a:srgbClr val="262626"/>
      </a:accent2>
      <a:accent3>
        <a:srgbClr val="6E6E6E"/>
      </a:accent3>
      <a:accent4>
        <a:srgbClr val="008FB8"/>
      </a:accent4>
      <a:accent5>
        <a:srgbClr val="C6C6C6"/>
      </a:accent5>
      <a:accent6>
        <a:srgbClr val="FF4338"/>
      </a:accent6>
      <a:hlink>
        <a:srgbClr val="0FC6FE"/>
      </a:hlink>
      <a:folHlink>
        <a:srgbClr val="72D54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ight Background">
  <a:themeElements>
    <a:clrScheme name="Transocean Charts">
      <a:dk1>
        <a:srgbClr val="000000"/>
      </a:dk1>
      <a:lt1>
        <a:sysClr val="window" lastClr="FFFFFF"/>
      </a:lt1>
      <a:dk2>
        <a:srgbClr val="003B4C"/>
      </a:dk2>
      <a:lt2>
        <a:srgbClr val="FFFFFF"/>
      </a:lt2>
      <a:accent1>
        <a:srgbClr val="00556F"/>
      </a:accent1>
      <a:accent2>
        <a:srgbClr val="262626"/>
      </a:accent2>
      <a:accent3>
        <a:srgbClr val="6E6E6E"/>
      </a:accent3>
      <a:accent4>
        <a:srgbClr val="008FB8"/>
      </a:accent4>
      <a:accent5>
        <a:srgbClr val="C6C6C6"/>
      </a:accent5>
      <a:accent6>
        <a:srgbClr val="FF4338"/>
      </a:accent6>
      <a:hlink>
        <a:srgbClr val="0FC6FE"/>
      </a:hlink>
      <a:folHlink>
        <a:srgbClr val="72D54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Transocean Charts">
      <a:dk1>
        <a:srgbClr val="000000"/>
      </a:dk1>
      <a:lt1>
        <a:sysClr val="window" lastClr="FFFFFF"/>
      </a:lt1>
      <a:dk2>
        <a:srgbClr val="003B4C"/>
      </a:dk2>
      <a:lt2>
        <a:srgbClr val="FFFFFF"/>
      </a:lt2>
      <a:accent1>
        <a:srgbClr val="00556F"/>
      </a:accent1>
      <a:accent2>
        <a:srgbClr val="262626"/>
      </a:accent2>
      <a:accent3>
        <a:srgbClr val="6E6E6E"/>
      </a:accent3>
      <a:accent4>
        <a:srgbClr val="008FB8"/>
      </a:accent4>
      <a:accent5>
        <a:srgbClr val="C6C6C6"/>
      </a:accent5>
      <a:accent6>
        <a:srgbClr val="FF4338"/>
      </a:accent6>
      <a:hlink>
        <a:srgbClr val="0FC6FE"/>
      </a:hlink>
      <a:folHlink>
        <a:srgbClr val="72D54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ark Background">
  <a:themeElements>
    <a:clrScheme name="Transocean Charts">
      <a:dk1>
        <a:srgbClr val="000000"/>
      </a:dk1>
      <a:lt1>
        <a:sysClr val="window" lastClr="FFFFFF"/>
      </a:lt1>
      <a:dk2>
        <a:srgbClr val="003B4C"/>
      </a:dk2>
      <a:lt2>
        <a:srgbClr val="FFFFFF"/>
      </a:lt2>
      <a:accent1>
        <a:srgbClr val="00556F"/>
      </a:accent1>
      <a:accent2>
        <a:srgbClr val="262626"/>
      </a:accent2>
      <a:accent3>
        <a:srgbClr val="6E6E6E"/>
      </a:accent3>
      <a:accent4>
        <a:srgbClr val="008FB8"/>
      </a:accent4>
      <a:accent5>
        <a:srgbClr val="C6C6C6"/>
      </a:accent5>
      <a:accent6>
        <a:srgbClr val="FF4338"/>
      </a:accent6>
      <a:hlink>
        <a:srgbClr val="0FC6FE"/>
      </a:hlink>
      <a:folHlink>
        <a:srgbClr val="72D54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ark Background">
  <a:themeElements>
    <a:clrScheme name="Transocean Charts">
      <a:dk1>
        <a:srgbClr val="000000"/>
      </a:dk1>
      <a:lt1>
        <a:sysClr val="window" lastClr="FFFFFF"/>
      </a:lt1>
      <a:dk2>
        <a:srgbClr val="003B4C"/>
      </a:dk2>
      <a:lt2>
        <a:srgbClr val="FFFFFF"/>
      </a:lt2>
      <a:accent1>
        <a:srgbClr val="00556F"/>
      </a:accent1>
      <a:accent2>
        <a:srgbClr val="262626"/>
      </a:accent2>
      <a:accent3>
        <a:srgbClr val="6E6E6E"/>
      </a:accent3>
      <a:accent4>
        <a:srgbClr val="008FB8"/>
      </a:accent4>
      <a:accent5>
        <a:srgbClr val="C6C6C6"/>
      </a:accent5>
      <a:accent6>
        <a:srgbClr val="FF4338"/>
      </a:accent6>
      <a:hlink>
        <a:srgbClr val="0FC6FE"/>
      </a:hlink>
      <a:folHlink>
        <a:srgbClr val="72D54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b2adf6-b113-41ce-b5e0-e93258f09f20" xsi:nil="true"/>
    <lcf76f155ced4ddcb4097134ff3c332f xmlns="31ec0c9e-a015-4fad-bb0b-963cf99085d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49b17f5d-716d-4a37-a519-06f0cb3ec2f2" ContentTypeId="0x0101" PreviousValue="false" LastSyncTimeStamp="2016-09-28T20:52:32.19Z"/>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C8FE89-6010-42C7-BE2D-69751C0FFDBF}">
  <ds:schemaRefs>
    <ds:schemaRef ds:uri="48b2b14c-5669-4595-a542-eccefca336de"/>
    <ds:schemaRef ds:uri="85071e92-c781-49cf-a7c0-f8d332366259"/>
    <ds:schemaRef ds:uri="a7c81ec1-a423-46b5-982c-40520c8dd2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AD8E2CD-C011-4265-8687-1D1E6B41EE14}"/>
</file>

<file path=customXml/itemProps3.xml><?xml version="1.0" encoding="utf-8"?>
<ds:datastoreItem xmlns:ds="http://schemas.openxmlformats.org/officeDocument/2006/customXml" ds:itemID="{165CDEA8-02F6-4FB6-B16F-3F7AA20A66E5}">
  <ds:schemaRefs>
    <ds:schemaRef ds:uri="Microsoft.SharePoint.Taxonomy.ContentTypeSync"/>
  </ds:schemaRefs>
</ds:datastoreItem>
</file>

<file path=customXml/itemProps4.xml><?xml version="1.0" encoding="utf-8"?>
<ds:datastoreItem xmlns:ds="http://schemas.openxmlformats.org/officeDocument/2006/customXml" ds:itemID="{4C65EE1C-58C8-4E64-B68F-3AB431FC87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TotalTime>
  <Words>4470</Words>
  <Application>Microsoft Office PowerPoint</Application>
  <PresentationFormat>Widescreen</PresentationFormat>
  <Paragraphs>388</Paragraphs>
  <Slides>28</Slides>
  <Notes>21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28</vt:i4>
      </vt:variant>
    </vt:vector>
  </HeadingPairs>
  <TitlesOfParts>
    <vt:vector size="41" baseType="lpstr">
      <vt:lpstr>-apple-system</vt:lpstr>
      <vt:lpstr>Aptos</vt:lpstr>
      <vt:lpstr>Arial</vt:lpstr>
      <vt:lpstr>Avenir Next LT Pro</vt:lpstr>
      <vt:lpstr>Calibri</vt:lpstr>
      <vt:lpstr>Symbol</vt:lpstr>
      <vt:lpstr>Wingdings</vt:lpstr>
      <vt:lpstr>Title Slides - Clean</vt:lpstr>
      <vt:lpstr>Title Slides - Images</vt:lpstr>
      <vt:lpstr>Light Background</vt:lpstr>
      <vt:lpstr>1_Light Background</vt:lpstr>
      <vt:lpstr>Dark Background</vt:lpstr>
      <vt:lpstr>1_Dark Background</vt:lpstr>
      <vt:lpstr>Session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Kumar, Vivek (Contract)</dc:creator>
  <cp:lastModifiedBy>Vivek C</cp:lastModifiedBy>
  <cp:revision>3</cp:revision>
  <dcterms:created xsi:type="dcterms:W3CDTF">2022-02-21T15:06:53Z</dcterms:created>
  <dcterms:modified xsi:type="dcterms:W3CDTF">2026-01-30T23:34:11Z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y fmtid="{D5CDD505-2E9C-101B-9397-08002B2CF9AE}" pid="3" name="MSIP_Label_c5437577-2bc7-4b9c-a21d-bbcee1842fd3_Enabled">
    <vt:lpwstr>true</vt:lpwstr>
  </property>
  <property fmtid="{D5CDD505-2E9C-101B-9397-08002B2CF9AE}" pid="4" name="MSIP_Label_c5437577-2bc7-4b9c-a21d-bbcee1842fd3_SetDate">
    <vt:lpwstr>2025-12-10T20:23:28Z</vt:lpwstr>
  </property>
  <property fmtid="{D5CDD505-2E9C-101B-9397-08002B2CF9AE}" pid="5" name="MSIP_Label_c5437577-2bc7-4b9c-a21d-bbcee1842fd3_Method">
    <vt:lpwstr>Standard</vt:lpwstr>
  </property>
  <property fmtid="{D5CDD505-2E9C-101B-9397-08002B2CF9AE}" pid="6" name="MSIP_Label_c5437577-2bc7-4b9c-a21d-bbcee1842fd3_Name">
    <vt:lpwstr>c5437577-2bc7-4b9c-a21d-bbcee1842fd3</vt:lpwstr>
  </property>
  <property fmtid="{D5CDD505-2E9C-101B-9397-08002B2CF9AE}" pid="7" name="MSIP_Label_c5437577-2bc7-4b9c-a21d-bbcee1842fd3_SiteId">
    <vt:lpwstr>a29ba98e-8a75-4a46-9395-6fa91e6e7751</vt:lpwstr>
  </property>
  <property fmtid="{D5CDD505-2E9C-101B-9397-08002B2CF9AE}" pid="8" name="MSIP_Label_c5437577-2bc7-4b9c-a21d-bbcee1842fd3_ActionId">
    <vt:lpwstr>cfe85e49-5459-419b-9aca-c26ef748fd4a</vt:lpwstr>
  </property>
  <property fmtid="{D5CDD505-2E9C-101B-9397-08002B2CF9AE}" pid="9" name="MSIP_Label_c5437577-2bc7-4b9c-a21d-bbcee1842fd3_ContentBits">
    <vt:lpwstr>0</vt:lpwstr>
  </property>
  <property fmtid="{D5CDD505-2E9C-101B-9397-08002B2CF9AE}" pid="10" name="MSIP_Label_c5437577-2bc7-4b9c-a21d-bbcee1842fd3_Tag">
    <vt:lpwstr>10, 3, 0, 2</vt:lpwstr>
  </property>
  <property fmtid="{D5CDD505-2E9C-101B-9397-08002B2CF9AE}" pid="11" name="MediaServiceImageTags">
    <vt:lpwstr/>
  </property>
</Properties>
</file>