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5"/>
  </p:notesMasterIdLst>
  <p:handoutMasterIdLst>
    <p:handoutMasterId r:id="rId26"/>
  </p:handoutMasterIdLst>
  <p:sldIdLst>
    <p:sldId id="271" r:id="rId6"/>
    <p:sldId id="262" r:id="rId7"/>
    <p:sldId id="2147473485" r:id="rId8"/>
    <p:sldId id="2147473480" r:id="rId9"/>
    <p:sldId id="2147473481" r:id="rId10"/>
    <p:sldId id="2147473482" r:id="rId11"/>
    <p:sldId id="2147473483" r:id="rId12"/>
    <p:sldId id="2147473484" r:id="rId13"/>
    <p:sldId id="2147479033" r:id="rId14"/>
    <p:sldId id="2147479036" r:id="rId15"/>
    <p:sldId id="2147479037" r:id="rId16"/>
    <p:sldId id="2147473486" r:id="rId17"/>
    <p:sldId id="2147473488" r:id="rId18"/>
    <p:sldId id="2147479032" r:id="rId19"/>
    <p:sldId id="2147473489" r:id="rId20"/>
    <p:sldId id="2147473490" r:id="rId21"/>
    <p:sldId id="2147479029" r:id="rId22"/>
    <p:sldId id="2147473487" r:id="rId23"/>
    <p:sldId id="214747903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40F"/>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96"/>
    <p:restoredTop sz="95660" autoAdjust="0"/>
  </p:normalViewPr>
  <p:slideViewPr>
    <p:cSldViewPr snapToGrid="0">
      <p:cViewPr varScale="1">
        <p:scale>
          <a:sx n="82" d="100"/>
          <a:sy n="82" d="100"/>
        </p:scale>
        <p:origin x="216" y="96"/>
      </p:cViewPr>
      <p:guideLst/>
    </p:cSldViewPr>
  </p:slideViewPr>
  <p:notesTextViewPr>
    <p:cViewPr>
      <p:scale>
        <a:sx n="1" d="1"/>
        <a:sy n="1" d="1"/>
      </p:scale>
      <p:origin x="0" y="0"/>
    </p:cViewPr>
  </p:notesTextViewPr>
  <p:notesViewPr>
    <p:cSldViewPr snapToGrid="0">
      <p:cViewPr varScale="1">
        <p:scale>
          <a:sx n="96" d="100"/>
          <a:sy n="96" d="100"/>
        </p:scale>
        <p:origin x="176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Jordan" userId="b1fab7f8-59a8-401f-8ab2-b084fdcb21da" providerId="ADAL" clId="{278CF5D5-9759-4F77-849A-0E77DC37B3AA}"/>
    <pc:docChg chg="delSld">
      <pc:chgData name="Kathryn Jordan" userId="b1fab7f8-59a8-401f-8ab2-b084fdcb21da" providerId="ADAL" clId="{278CF5D5-9759-4F77-849A-0E77DC37B3AA}" dt="2026-03-18T17:22:37.597" v="0" actId="2696"/>
      <pc:docMkLst>
        <pc:docMk/>
      </pc:docMkLst>
      <pc:sldChg chg="del">
        <pc:chgData name="Kathryn Jordan" userId="b1fab7f8-59a8-401f-8ab2-b084fdcb21da" providerId="ADAL" clId="{278CF5D5-9759-4F77-849A-0E77DC37B3AA}" dt="2026-03-18T17:22:37.597" v="0" actId="2696"/>
        <pc:sldMkLst>
          <pc:docMk/>
          <pc:sldMk cId="2434422318" sldId="2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3/18/2026</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2</a:t>
            </a:fld>
            <a:endParaRPr lang="en-US"/>
          </a:p>
        </p:txBody>
      </p:sp>
    </p:spTree>
    <p:extLst>
      <p:ext uri="{BB962C8B-B14F-4D97-AF65-F5344CB8AC3E}">
        <p14:creationId xmlns:p14="http://schemas.microsoft.com/office/powerpoint/2010/main" val="1585874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A50D4A2-1A2F-0E4E-9E02-E126ADE6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3BA208-BAD1-404F-9D35-8BDC634DD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7"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229637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C8DA8E9-A285-2D49-BA25-BE2E284CE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8B66EFC-5986-414C-B490-FA9BE27E5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644650"/>
            <a:ext cx="26622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phic 7">
            <a:extLst>
              <a:ext uri="{FF2B5EF4-FFF2-40B4-BE49-F238E27FC236}">
                <a16:creationId xmlns:a16="http://schemas.microsoft.com/office/drawing/2014/main" id="{6950CCA2-EC62-7341-8662-A223226A2845}"/>
              </a:ext>
            </a:extLst>
          </p:cNvPr>
          <p:cNvSpPr/>
          <p:nvPr/>
        </p:nvSpPr>
        <p:spPr>
          <a:xfrm>
            <a:off x="0" y="3386138"/>
            <a:ext cx="7580313" cy="347186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anchor="ctr"/>
          <a:lstStyle/>
          <a:p>
            <a:pPr eaLnBrk="1" fontAlgn="auto" hangingPunct="1">
              <a:spcBef>
                <a:spcPts val="0"/>
              </a:spcBef>
              <a:spcAft>
                <a:spcPts val="0"/>
              </a:spcAft>
              <a:defRPr/>
            </a:pPr>
            <a:endParaRPr lang="en-US" dirty="0">
              <a:latin typeface="+mn-lt"/>
            </a:endParaRPr>
          </a:p>
        </p:txBody>
      </p:sp>
      <p:sp>
        <p:nvSpPr>
          <p:cNvPr id="40" name="Picture Placeholder 39"/>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pPr lvl="0"/>
            <a:r>
              <a:rPr lang="en-US" noProof="0"/>
              <a:t>Click icon to add picture</a:t>
            </a:r>
            <a:endParaRPr lang="en-US" noProof="0" dirty="0"/>
          </a:p>
        </p:txBody>
      </p:sp>
      <p:sp>
        <p:nvSpPr>
          <p:cNvPr id="8" name="Text Placeholder 6"/>
          <p:cNvSpPr>
            <a:spLocks noGrp="1"/>
          </p:cNvSpPr>
          <p:nvPr>
            <p:ph type="body" sz="quarter" idx="1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9" name="Text Placeholder 36"/>
          <p:cNvSpPr>
            <a:spLocks noGrp="1"/>
          </p:cNvSpPr>
          <p:nvPr>
            <p:ph type="body" sz="quarter" idx="13"/>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Tree>
    <p:extLst>
      <p:ext uri="{BB962C8B-B14F-4D97-AF65-F5344CB8AC3E}">
        <p14:creationId xmlns:p14="http://schemas.microsoft.com/office/powerpoint/2010/main" val="884803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5C9585-DE52-6F4F-BADE-01C34A782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5909651-6425-2E48-856D-4B9D3CEB83DB}"/>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6"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7"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869810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B4A091E4-4C7E-3842-BE48-B66618AB7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305A3A43-6671-7B4C-994E-653C24625B4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22"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23" name="Text Placeholder 6"/>
          <p:cNvSpPr>
            <a:spLocks noGrp="1"/>
          </p:cNvSpPr>
          <p:nvPr>
            <p:ph type="body" sz="quarter" idx="1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endParaRPr lang="en-US" noProof="0" dirty="0"/>
          </a:p>
        </p:txBody>
      </p:sp>
    </p:spTree>
    <p:extLst>
      <p:ext uri="{BB962C8B-B14F-4D97-AF65-F5344CB8AC3E}">
        <p14:creationId xmlns:p14="http://schemas.microsoft.com/office/powerpoint/2010/main" val="2409270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152AA-F941-F248-AA47-971C1760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F026AEBE-3758-2042-A57C-526AD2F03F7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25054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C8EA3AF-89AB-A74F-8A5F-ACD3F6044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8116224A-A10D-2A43-AFED-7226BB9EDDA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endParaRPr lang="en-US" noProof="0" dirty="0"/>
          </a:p>
        </p:txBody>
      </p:sp>
    </p:spTree>
    <p:extLst>
      <p:ext uri="{BB962C8B-B14F-4D97-AF65-F5344CB8AC3E}">
        <p14:creationId xmlns:p14="http://schemas.microsoft.com/office/powerpoint/2010/main" val="2024077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39D9E-FEBC-A546-B283-04E1E5CB7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87B80B9E-E90A-F446-B05E-E8D3827924D3}"/>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8"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9" name="Text Placeholder 6"/>
          <p:cNvSpPr>
            <a:spLocks noGrp="1"/>
          </p:cNvSpPr>
          <p:nvPr>
            <p:ph type="body" sz="quarter" idx="1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714761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ED70ECC-4ED9-9C4B-8556-696D58B40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0" name="Picture Placeholder 9"/>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endParaRPr lang="en-US" noProof="0" dirty="0"/>
          </a:p>
        </p:txBody>
      </p:sp>
    </p:spTree>
    <p:extLst>
      <p:ext uri="{BB962C8B-B14F-4D97-AF65-F5344CB8AC3E}">
        <p14:creationId xmlns:p14="http://schemas.microsoft.com/office/powerpoint/2010/main" val="2091689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reaker 3 with Imag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DB50828-CA2B-0D4B-AD42-D12FEC51F3F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24543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reaker 3 with Image">
    <p:spTree>
      <p:nvGrpSpPr>
        <p:cNvPr id="1" name=""/>
        <p:cNvGrpSpPr/>
        <p:nvPr/>
      </p:nvGrpSpPr>
      <p:grpSpPr>
        <a:xfrm>
          <a:off x="0" y="0"/>
          <a:ext cx="0" cy="0"/>
          <a:chOff x="0" y="0"/>
          <a:chExt cx="0" cy="0"/>
        </a:xfrm>
      </p:grpSpPr>
      <p:pic>
        <p:nvPicPr>
          <p:cNvPr id="3" name="Picture 2" descr="A picture containing kite, clear, day, bright&#10;&#10;Description automatically generated">
            <a:extLst>
              <a:ext uri="{FF2B5EF4-FFF2-40B4-BE49-F238E27FC236}">
                <a16:creationId xmlns:a16="http://schemas.microsoft.com/office/drawing/2014/main" id="{ED7D42D9-8E41-A046-A259-81D9AE7835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4076902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reaker 3 with Imag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EB8D5A6-2BCA-D44F-9BF8-1D044ECECEE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aphic 4">
            <a:extLst>
              <a:ext uri="{FF2B5EF4-FFF2-40B4-BE49-F238E27FC236}">
                <a16:creationId xmlns:a16="http://schemas.microsoft.com/office/drawing/2014/main" id="{916F6173-536B-BB41-9D4D-65FE535E0A3A}"/>
              </a:ext>
            </a:extLst>
          </p:cNvPr>
          <p:cNvPicPr>
            <a:picLocks noChangeAspect="1"/>
          </p:cNvPicPr>
          <p:nvPr/>
        </p:nvPicPr>
        <p:blipFill>
          <a:blip r:embed="rId3"/>
          <a:stretch>
            <a:fillRect/>
          </a:stretch>
        </p:blipFill>
        <p:spPr>
          <a:xfrm>
            <a:off x="10452100" y="6130925"/>
            <a:ext cx="1130300" cy="350838"/>
          </a:xfrm>
          <a:prstGeom prst="rect">
            <a:avLst/>
          </a:prstGeom>
        </p:spPr>
      </p:pic>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735745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8" name="Picture 7">
            <a:extLst>
              <a:ext uri="{FF2B5EF4-FFF2-40B4-BE49-F238E27FC236}">
                <a16:creationId xmlns:a16="http://schemas.microsoft.com/office/drawing/2014/main" id="{CDB6CEDE-0A83-584D-98A2-88E62A7E1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54431" y="-7481"/>
            <a:ext cx="7714804"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804" h="6879771">
                <a:moveTo>
                  <a:pt x="0" y="0"/>
                </a:moveTo>
                <a:lnTo>
                  <a:pt x="7714804" y="9902"/>
                </a:lnTo>
                <a:cubicBezTo>
                  <a:pt x="7066619" y="2299318"/>
                  <a:pt x="6476388" y="4543605"/>
                  <a:pt x="5770248" y="6878150"/>
                </a:cubicBezTo>
                <a:lnTo>
                  <a:pt x="3629" y="6879771"/>
                </a:lnTo>
                <a:lnTo>
                  <a:pt x="3629" y="3476171"/>
                </a:lnTo>
                <a:cubicBezTo>
                  <a:pt x="2419" y="2317447"/>
                  <a:pt x="1210" y="1158724"/>
                  <a:pt x="0"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endParaRPr lang="en-US" noProof="0" dirty="0"/>
          </a:p>
        </p:txBody>
      </p:sp>
    </p:spTree>
    <p:extLst>
      <p:ext uri="{BB962C8B-B14F-4D97-AF65-F5344CB8AC3E}">
        <p14:creationId xmlns:p14="http://schemas.microsoft.com/office/powerpoint/2010/main" val="1346034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Breaker 3 with Image">
    <p:spTree>
      <p:nvGrpSpPr>
        <p:cNvPr id="1" name=""/>
        <p:cNvGrpSpPr/>
        <p:nvPr/>
      </p:nvGrpSpPr>
      <p:grpSpPr>
        <a:xfrm>
          <a:off x="0" y="0"/>
          <a:ext cx="0" cy="0"/>
          <a:chOff x="0" y="0"/>
          <a:chExt cx="0" cy="0"/>
        </a:xfrm>
      </p:grpSpPr>
      <p:sp>
        <p:nvSpPr>
          <p:cNvPr id="11" name="Text Placeholder 36"/>
          <p:cNvSpPr>
            <a:spLocks noGrp="1"/>
          </p:cNvSpPr>
          <p:nvPr>
            <p:ph type="body" sz="quarter" idx="13"/>
          </p:nvPr>
        </p:nvSpPr>
        <p:spPr>
          <a:xfrm>
            <a:off x="7004065" y="5075428"/>
            <a:ext cx="4576553"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03915" y="3706560"/>
            <a:ext cx="4578485"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pic>
        <p:nvPicPr>
          <p:cNvPr id="8" name="Picture 7">
            <a:extLst>
              <a:ext uri="{FF2B5EF4-FFF2-40B4-BE49-F238E27FC236}">
                <a16:creationId xmlns:a16="http://schemas.microsoft.com/office/drawing/2014/main" id="{CDB6CEDE-0A83-584D-98A2-88E62A7E18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9">
            <a:extLst>
              <a:ext uri="{FF2B5EF4-FFF2-40B4-BE49-F238E27FC236}">
                <a16:creationId xmlns:a16="http://schemas.microsoft.com/office/drawing/2014/main" id="{E2F5712D-CCD9-6B49-9BEA-744715125B3A}"/>
              </a:ext>
            </a:extLst>
          </p:cNvPr>
          <p:cNvSpPr>
            <a:spLocks noGrp="1"/>
          </p:cNvSpPr>
          <p:nvPr>
            <p:ph type="pic" sz="quarter" idx="14"/>
          </p:nvPr>
        </p:nvSpPr>
        <p:spPr>
          <a:xfrm>
            <a:off x="-6817" y="-7482"/>
            <a:ext cx="5101790" cy="6869989"/>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0 w 10011229"/>
              <a:gd name="connsiteY0" fmla="*/ 0 h 6879771"/>
              <a:gd name="connsiteX1" fmla="*/ 10011229 w 10011229"/>
              <a:gd name="connsiteY1" fmla="*/ 5450 h 6879771"/>
              <a:gd name="connsiteX2" fmla="*/ 1759858 w 10011229"/>
              <a:gd name="connsiteY2" fmla="*/ 6865257 h 6879771"/>
              <a:gd name="connsiteX3" fmla="*/ 3629 w 10011229"/>
              <a:gd name="connsiteY3" fmla="*/ 6879771 h 6879771"/>
              <a:gd name="connsiteX4" fmla="*/ 3629 w 10011229"/>
              <a:gd name="connsiteY4" fmla="*/ 3476171 h 6879771"/>
              <a:gd name="connsiteX5" fmla="*/ 0 w 10011229"/>
              <a:gd name="connsiteY5" fmla="*/ 0 h 6879771"/>
              <a:gd name="connsiteX0" fmla="*/ 0 w 8095344"/>
              <a:gd name="connsiteY0" fmla="*/ 0 h 6879771"/>
              <a:gd name="connsiteX1" fmla="*/ 8095344 w 8095344"/>
              <a:gd name="connsiteY1" fmla="*/ 38146 h 6879771"/>
              <a:gd name="connsiteX2" fmla="*/ 1759858 w 8095344"/>
              <a:gd name="connsiteY2" fmla="*/ 6865257 h 6879771"/>
              <a:gd name="connsiteX3" fmla="*/ 3629 w 8095344"/>
              <a:gd name="connsiteY3" fmla="*/ 6879771 h 6879771"/>
              <a:gd name="connsiteX4" fmla="*/ 3629 w 8095344"/>
              <a:gd name="connsiteY4" fmla="*/ 3476171 h 6879771"/>
              <a:gd name="connsiteX5" fmla="*/ 0 w 8095344"/>
              <a:gd name="connsiteY5" fmla="*/ 0 h 6879771"/>
              <a:gd name="connsiteX0" fmla="*/ 0 w 7747001"/>
              <a:gd name="connsiteY0" fmla="*/ 0 h 6879771"/>
              <a:gd name="connsiteX1" fmla="*/ 7747001 w 7747001"/>
              <a:gd name="connsiteY1" fmla="*/ 16349 h 6879771"/>
              <a:gd name="connsiteX2" fmla="*/ 1759858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47001"/>
              <a:gd name="connsiteY0" fmla="*/ 0 h 6879771"/>
              <a:gd name="connsiteX1" fmla="*/ 7747001 w 7747001"/>
              <a:gd name="connsiteY1" fmla="*/ 16349 h 6879771"/>
              <a:gd name="connsiteX2" fmla="*/ 5776687 w 7747001"/>
              <a:gd name="connsiteY2" fmla="*/ 6865257 h 6879771"/>
              <a:gd name="connsiteX3" fmla="*/ 3629 w 7747001"/>
              <a:gd name="connsiteY3" fmla="*/ 6879771 h 6879771"/>
              <a:gd name="connsiteX4" fmla="*/ 3629 w 7747001"/>
              <a:gd name="connsiteY4" fmla="*/ 3476171 h 6879771"/>
              <a:gd name="connsiteX5" fmla="*/ 0 w 7747001"/>
              <a:gd name="connsiteY5" fmla="*/ 0 h 6879771"/>
              <a:gd name="connsiteX0" fmla="*/ 0 w 7714804"/>
              <a:gd name="connsiteY0" fmla="*/ 0 h 6879771"/>
              <a:gd name="connsiteX1" fmla="*/ 7714804 w 7714804"/>
              <a:gd name="connsiteY1" fmla="*/ 9902 h 6879771"/>
              <a:gd name="connsiteX2" fmla="*/ 5776687 w 7714804"/>
              <a:gd name="connsiteY2" fmla="*/ 6865257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0 w 7714804"/>
              <a:gd name="connsiteY0" fmla="*/ 0 h 6879771"/>
              <a:gd name="connsiteX1" fmla="*/ 7714804 w 7714804"/>
              <a:gd name="connsiteY1" fmla="*/ 9902 h 6879771"/>
              <a:gd name="connsiteX2" fmla="*/ 5770248 w 7714804"/>
              <a:gd name="connsiteY2" fmla="*/ 6878150 h 6879771"/>
              <a:gd name="connsiteX3" fmla="*/ 3629 w 7714804"/>
              <a:gd name="connsiteY3" fmla="*/ 6879771 h 6879771"/>
              <a:gd name="connsiteX4" fmla="*/ 3629 w 7714804"/>
              <a:gd name="connsiteY4" fmla="*/ 3476171 h 6879771"/>
              <a:gd name="connsiteX5" fmla="*/ 0 w 7714804"/>
              <a:gd name="connsiteY5" fmla="*/ 0 h 6879771"/>
              <a:gd name="connsiteX0" fmla="*/ 2973747 w 7711176"/>
              <a:gd name="connsiteY0" fmla="*/ 626485 h 6869882"/>
              <a:gd name="connsiteX1" fmla="*/ 7711176 w 7711176"/>
              <a:gd name="connsiteY1" fmla="*/ 13 h 6869882"/>
              <a:gd name="connsiteX2" fmla="*/ 5766620 w 7711176"/>
              <a:gd name="connsiteY2" fmla="*/ 6868261 h 6869882"/>
              <a:gd name="connsiteX3" fmla="*/ 1 w 7711176"/>
              <a:gd name="connsiteY3" fmla="*/ 6869882 h 6869882"/>
              <a:gd name="connsiteX4" fmla="*/ 1 w 7711176"/>
              <a:gd name="connsiteY4" fmla="*/ 3466282 h 6869882"/>
              <a:gd name="connsiteX5" fmla="*/ 2973747 w 7711176"/>
              <a:gd name="connsiteY5" fmla="*/ 626485 h 6869882"/>
              <a:gd name="connsiteX0" fmla="*/ 2628059 w 7711176"/>
              <a:gd name="connsiteY0" fmla="*/ 0 h 6879771"/>
              <a:gd name="connsiteX1" fmla="*/ 7711176 w 7711176"/>
              <a:gd name="connsiteY1" fmla="*/ 9902 h 6879771"/>
              <a:gd name="connsiteX2" fmla="*/ 5766620 w 7711176"/>
              <a:gd name="connsiteY2" fmla="*/ 6878150 h 6879771"/>
              <a:gd name="connsiteX3" fmla="*/ 1 w 7711176"/>
              <a:gd name="connsiteY3" fmla="*/ 6879771 h 6879771"/>
              <a:gd name="connsiteX4" fmla="*/ 1 w 7711176"/>
              <a:gd name="connsiteY4" fmla="*/ 3476171 h 6879771"/>
              <a:gd name="connsiteX5" fmla="*/ 2628059 w 7711176"/>
              <a:gd name="connsiteY5" fmla="*/ 0 h 6879771"/>
              <a:gd name="connsiteX0" fmla="*/ 2628058 w 7711175"/>
              <a:gd name="connsiteY0" fmla="*/ 0 h 6879771"/>
              <a:gd name="connsiteX1" fmla="*/ 7711175 w 7711175"/>
              <a:gd name="connsiteY1" fmla="*/ 9902 h 6879771"/>
              <a:gd name="connsiteX2" fmla="*/ 5766619 w 7711175"/>
              <a:gd name="connsiteY2" fmla="*/ 6878150 h 6879771"/>
              <a:gd name="connsiteX3" fmla="*/ 0 w 7711175"/>
              <a:gd name="connsiteY3" fmla="*/ 6879771 h 6879771"/>
              <a:gd name="connsiteX4" fmla="*/ 2642839 w 7711175"/>
              <a:gd name="connsiteY4" fmla="*/ 3498500 h 6879771"/>
              <a:gd name="connsiteX5" fmla="*/ 2628058 w 7711175"/>
              <a:gd name="connsiteY5" fmla="*/ 0 h 6879771"/>
              <a:gd name="connsiteX0" fmla="*/ 0 w 5083117"/>
              <a:gd name="connsiteY0" fmla="*/ 0 h 6878150"/>
              <a:gd name="connsiteX1" fmla="*/ 5083117 w 5083117"/>
              <a:gd name="connsiteY1" fmla="*/ 9902 h 6878150"/>
              <a:gd name="connsiteX2" fmla="*/ 3138561 w 5083117"/>
              <a:gd name="connsiteY2" fmla="*/ 6878150 h 6878150"/>
              <a:gd name="connsiteX3" fmla="*/ 527737 w 5083117"/>
              <a:gd name="connsiteY3" fmla="*/ 6745797 h 6878150"/>
              <a:gd name="connsiteX4" fmla="*/ 14781 w 5083117"/>
              <a:gd name="connsiteY4" fmla="*/ 3498500 h 6878150"/>
              <a:gd name="connsiteX5" fmla="*/ 0 w 5083117"/>
              <a:gd name="connsiteY5" fmla="*/ 0 h 6878150"/>
              <a:gd name="connsiteX0" fmla="*/ 18673 w 5101790"/>
              <a:gd name="connsiteY0" fmla="*/ 0 h 6878150"/>
              <a:gd name="connsiteX1" fmla="*/ 5101790 w 5101790"/>
              <a:gd name="connsiteY1" fmla="*/ 9902 h 6878150"/>
              <a:gd name="connsiteX2" fmla="*/ 3157234 w 5101790"/>
              <a:gd name="connsiteY2" fmla="*/ 6878150 h 6878150"/>
              <a:gd name="connsiteX3" fmla="*/ 0 w 5101790"/>
              <a:gd name="connsiteY3" fmla="*/ 6868606 h 6878150"/>
              <a:gd name="connsiteX4" fmla="*/ 33454 w 5101790"/>
              <a:gd name="connsiteY4" fmla="*/ 3498500 h 6878150"/>
              <a:gd name="connsiteX5" fmla="*/ 18673 w 5101790"/>
              <a:gd name="connsiteY5" fmla="*/ 0 h 6878150"/>
              <a:gd name="connsiteX0" fmla="*/ 18673 w 5101790"/>
              <a:gd name="connsiteY0" fmla="*/ 0 h 6878150"/>
              <a:gd name="connsiteX1" fmla="*/ 5101790 w 5101790"/>
              <a:gd name="connsiteY1" fmla="*/ 9902 h 6878150"/>
              <a:gd name="connsiteX2" fmla="*/ 3157234 w 5101790"/>
              <a:gd name="connsiteY2" fmla="*/ 6878150 h 6878150"/>
              <a:gd name="connsiteX3" fmla="*/ 0 w 5101790"/>
              <a:gd name="connsiteY3" fmla="*/ 6868606 h 6878150"/>
              <a:gd name="connsiteX4" fmla="*/ 11151 w 5101790"/>
              <a:gd name="connsiteY4" fmla="*/ 3453842 h 6878150"/>
              <a:gd name="connsiteX5" fmla="*/ 18673 w 5101790"/>
              <a:gd name="connsiteY5" fmla="*/ 0 h 687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1790" h="6878150">
                <a:moveTo>
                  <a:pt x="18673" y="0"/>
                </a:moveTo>
                <a:lnTo>
                  <a:pt x="5101790" y="9902"/>
                </a:lnTo>
                <a:cubicBezTo>
                  <a:pt x="4453605" y="2299318"/>
                  <a:pt x="3863374" y="4543605"/>
                  <a:pt x="3157234" y="6878150"/>
                </a:cubicBezTo>
                <a:lnTo>
                  <a:pt x="0" y="6868606"/>
                </a:lnTo>
                <a:lnTo>
                  <a:pt x="11151" y="3453842"/>
                </a:lnTo>
                <a:cubicBezTo>
                  <a:pt x="9941" y="2295118"/>
                  <a:pt x="19883" y="1158724"/>
                  <a:pt x="18673" y="0"/>
                </a:cubicBezTo>
                <a:close/>
              </a:path>
            </a:pathLst>
          </a:custGeom>
          <a:solidFill>
            <a:schemeClr val="bg2"/>
          </a:solidFill>
        </p:spPr>
        <p:txBody>
          <a:bodyPr wrap="square" lIns="3200400" tIns="0" bIns="1463040" anchor="ctr" anchorCtr="0">
            <a:noAutofit/>
          </a:bodyPr>
          <a:lstStyle>
            <a:lvl1pPr marL="0" indent="0" algn="l">
              <a:buNone/>
              <a:defRPr sz="2400"/>
            </a:lvl1pPr>
          </a:lstStyle>
          <a:p>
            <a:pPr lvl="0"/>
            <a:r>
              <a:rPr lang="en-US" noProof="0"/>
              <a:t>Click icon to add picture</a:t>
            </a:r>
            <a:endParaRPr lang="en-US" noProof="0" dirty="0"/>
          </a:p>
        </p:txBody>
      </p:sp>
    </p:spTree>
    <p:extLst>
      <p:ext uri="{BB962C8B-B14F-4D97-AF65-F5344CB8AC3E}">
        <p14:creationId xmlns:p14="http://schemas.microsoft.com/office/powerpoint/2010/main" val="1327265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BD087FB-4B9E-9040-933A-83B4608E3C5E}"/>
              </a:ext>
            </a:extLst>
          </p:cNvPr>
          <p:cNvPicPr>
            <a:picLocks noChangeAspect="1"/>
          </p:cNvPicPr>
          <p:nvPr/>
        </p:nvPicPr>
        <p:blipFill>
          <a:blip r:embed="rId2"/>
          <a:stretch>
            <a:fillRect/>
          </a:stretch>
        </p:blipFill>
        <p:spPr>
          <a:xfrm>
            <a:off x="10452100" y="6130925"/>
            <a:ext cx="1130300" cy="350838"/>
          </a:xfrm>
          <a:prstGeom prst="rect">
            <a:avLst/>
          </a:prstGeom>
        </p:spPr>
      </p:pic>
      <p:pic>
        <p:nvPicPr>
          <p:cNvPr id="5" name="Picture 4">
            <a:extLst>
              <a:ext uri="{FF2B5EF4-FFF2-40B4-BE49-F238E27FC236}">
                <a16:creationId xmlns:a16="http://schemas.microsoft.com/office/drawing/2014/main" id="{32600CD5-86AD-AD47-838F-315CAB72C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5E361234-2009-5F49-A94D-176D83C575DA}"/>
              </a:ext>
            </a:extLst>
          </p:cNvPr>
          <p:cNvSpPr/>
          <p:nvPr/>
        </p:nvSpPr>
        <p:spPr>
          <a:xfrm>
            <a:off x="0" y="-74613"/>
            <a:ext cx="4513263" cy="6932613"/>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 Placeholder 36"/>
          <p:cNvSpPr>
            <a:spLocks noGrp="1"/>
          </p:cNvSpPr>
          <p:nvPr>
            <p:ph type="body" sz="quarter" idx="13"/>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698367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7FDBA8-0996-B447-BE91-78AED977B5DB}"/>
              </a:ext>
            </a:extLst>
          </p:cNvPr>
          <p:cNvPicPr>
            <a:picLocks noChangeAspect="1"/>
          </p:cNvPicPr>
          <p:nvPr/>
        </p:nvPicPr>
        <p:blipFill>
          <a:blip r:embed="rId2"/>
          <a:stretch>
            <a:fillRect/>
          </a:stretch>
        </p:blipFill>
        <p:spPr>
          <a:xfrm>
            <a:off x="10452100" y="6130925"/>
            <a:ext cx="1130300" cy="350838"/>
          </a:xfrm>
          <a:prstGeom prst="rect">
            <a:avLst/>
          </a:prstGeom>
        </p:spPr>
      </p:pic>
      <p:pic>
        <p:nvPicPr>
          <p:cNvPr id="5" name="Picture 4">
            <a:extLst>
              <a:ext uri="{FF2B5EF4-FFF2-40B4-BE49-F238E27FC236}">
                <a16:creationId xmlns:a16="http://schemas.microsoft.com/office/drawing/2014/main" id="{9A242849-3B38-D247-BB76-04AF99100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a:extLst>
              <a:ext uri="{FF2B5EF4-FFF2-40B4-BE49-F238E27FC236}">
                <a16:creationId xmlns:a16="http://schemas.microsoft.com/office/drawing/2014/main" id="{507629E7-A9DB-394F-9FEC-0CCEFD42577E}"/>
              </a:ext>
            </a:extLst>
          </p:cNvPr>
          <p:cNvSpPr/>
          <p:nvPr/>
        </p:nvSpPr>
        <p:spPr>
          <a:xfrm>
            <a:off x="0" y="-74613"/>
            <a:ext cx="4513263" cy="6932613"/>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Text Placeholder 36"/>
          <p:cNvSpPr>
            <a:spLocks noGrp="1"/>
          </p:cNvSpPr>
          <p:nvPr>
            <p:ph type="body" sz="quarter" idx="13"/>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Master text styles</a:t>
            </a:r>
          </a:p>
        </p:txBody>
      </p:sp>
      <p:sp>
        <p:nvSpPr>
          <p:cNvPr id="15" name="Text Placeholder 6"/>
          <p:cNvSpPr>
            <a:spLocks noGrp="1"/>
          </p:cNvSpPr>
          <p:nvPr>
            <p:ph type="body" sz="quarter" idx="1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01288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AA1FA1-97CE-BE48-821D-602A19EC7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450" y="0"/>
            <a:ext cx="33845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59722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AD15A8C5-A17C-0F42-A59E-F8EA0DC7516D}"/>
              </a:ext>
            </a:extLst>
          </p:cNvPr>
          <p:cNvPicPr>
            <a:picLocks noChangeAspect="1"/>
          </p:cNvPicPr>
          <p:nvPr userDrawn="1"/>
        </p:nvPicPr>
        <p:blipFill rotWithShape="1">
          <a:blip r:embed="rId2"/>
          <a:srcRect r="1312"/>
          <a:stretch/>
        </p:blipFill>
        <p:spPr>
          <a:xfrm>
            <a:off x="8916196" y="0"/>
            <a:ext cx="3275804" cy="4267201"/>
          </a:xfrm>
          <a:prstGeom prst="rect">
            <a:avLst/>
          </a:prstGeom>
        </p:spPr>
      </p:pic>
      <p:pic>
        <p:nvPicPr>
          <p:cNvPr id="4" name="Picture 3">
            <a:extLst>
              <a:ext uri="{FF2B5EF4-FFF2-40B4-BE49-F238E27FC236}">
                <a16:creationId xmlns:a16="http://schemas.microsoft.com/office/drawing/2014/main" id="{BCBB7377-5E34-0C4D-A57A-454E8E95F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A4DA7E9-0ADB-8D4E-AB87-8B73BF16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259286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46" name="Picture 3">
            <a:extLst>
              <a:ext uri="{FF2B5EF4-FFF2-40B4-BE49-F238E27FC236}">
                <a16:creationId xmlns:a16="http://schemas.microsoft.com/office/drawing/2014/main" id="{B7683E06-7B7C-B64B-A224-497F329AB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a:extLst>
              <a:ext uri="{FF2B5EF4-FFF2-40B4-BE49-F238E27FC236}">
                <a16:creationId xmlns:a16="http://schemas.microsoft.com/office/drawing/2014/main" id="{F79217F5-ACFC-8E42-8DDF-2FD190E9A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dirty="0"/>
          </a:p>
        </p:txBody>
      </p:sp>
      <p:sp>
        <p:nvSpPr>
          <p:cNvPr id="15" name="Text Placeholder 14"/>
          <p:cNvSpPr>
            <a:spLocks noGrp="1"/>
          </p:cNvSpPr>
          <p:nvPr>
            <p:ph type="body" sz="quarter" idx="10"/>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lvl="0"/>
            <a:r>
              <a:rPr lang="en-US" noProof="0"/>
              <a:t>Click to edit Master text styles</a:t>
            </a:r>
          </a:p>
        </p:txBody>
      </p:sp>
      <p:sp>
        <p:nvSpPr>
          <p:cNvPr id="17" name="Text Placeholder 14"/>
          <p:cNvSpPr>
            <a:spLocks noGrp="1"/>
          </p:cNvSpPr>
          <p:nvPr>
            <p:ph type="body" sz="quarter" idx="1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18" name="Text Placeholder 14"/>
          <p:cNvSpPr>
            <a:spLocks noGrp="1"/>
          </p:cNvSpPr>
          <p:nvPr>
            <p:ph type="body" sz="quarter" idx="12"/>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9" name="Text Placeholder 14"/>
          <p:cNvSpPr>
            <a:spLocks noGrp="1"/>
          </p:cNvSpPr>
          <p:nvPr>
            <p:ph type="body" sz="quarter" idx="13"/>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20" name="Text Placeholder 14"/>
          <p:cNvSpPr>
            <a:spLocks noGrp="1"/>
          </p:cNvSpPr>
          <p:nvPr>
            <p:ph type="body" sz="quarter" idx="14"/>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1" name="Text Placeholder 14"/>
          <p:cNvSpPr>
            <a:spLocks noGrp="1"/>
          </p:cNvSpPr>
          <p:nvPr>
            <p:ph type="body" sz="quarter" idx="15"/>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2" name="Text Placeholder 14"/>
          <p:cNvSpPr>
            <a:spLocks noGrp="1"/>
          </p:cNvSpPr>
          <p:nvPr>
            <p:ph type="body" sz="quarter" idx="16"/>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3" name="Text Placeholder 14"/>
          <p:cNvSpPr>
            <a:spLocks noGrp="1"/>
          </p:cNvSpPr>
          <p:nvPr>
            <p:ph type="body" sz="quarter" idx="17"/>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lvl="0"/>
            <a:r>
              <a:rPr lang="en-US" noProof="0"/>
              <a:t>Click to edit Master text styles</a:t>
            </a:r>
          </a:p>
        </p:txBody>
      </p:sp>
      <p:sp>
        <p:nvSpPr>
          <p:cNvPr id="24" name="Text Placeholder 14"/>
          <p:cNvSpPr>
            <a:spLocks noGrp="1"/>
          </p:cNvSpPr>
          <p:nvPr>
            <p:ph type="body" sz="quarter" idx="18"/>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5" name="Text Placeholder 14"/>
          <p:cNvSpPr>
            <a:spLocks noGrp="1"/>
          </p:cNvSpPr>
          <p:nvPr>
            <p:ph type="body" sz="quarter" idx="19"/>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lvl="0"/>
            <a:r>
              <a:rPr lang="en-US" noProof="0"/>
              <a:t>Click to edit Master text styles</a:t>
            </a:r>
          </a:p>
        </p:txBody>
      </p:sp>
      <p:sp>
        <p:nvSpPr>
          <p:cNvPr id="26" name="Text Placeholder 27"/>
          <p:cNvSpPr>
            <a:spLocks noGrp="1"/>
          </p:cNvSpPr>
          <p:nvPr>
            <p:ph type="body" sz="quarter" idx="20"/>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7" name="Text Placeholder 27"/>
          <p:cNvSpPr>
            <a:spLocks noGrp="1"/>
          </p:cNvSpPr>
          <p:nvPr>
            <p:ph type="body" sz="quarter" idx="2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US" noProof="0"/>
              <a:t>Click to edit Master text styles</a:t>
            </a:r>
          </a:p>
        </p:txBody>
      </p:sp>
      <p:sp>
        <p:nvSpPr>
          <p:cNvPr id="28" name="Text Placeholder 27"/>
          <p:cNvSpPr>
            <a:spLocks noGrp="1"/>
          </p:cNvSpPr>
          <p:nvPr>
            <p:ph type="body" sz="quarter" idx="22"/>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9" name="Text Placeholder 27"/>
          <p:cNvSpPr>
            <a:spLocks noGrp="1"/>
          </p:cNvSpPr>
          <p:nvPr>
            <p:ph type="body" sz="quarter" idx="23"/>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0" name="Text Placeholder 27"/>
          <p:cNvSpPr>
            <a:spLocks noGrp="1"/>
          </p:cNvSpPr>
          <p:nvPr>
            <p:ph type="body" sz="quarter" idx="24"/>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1" name="Text Placeholder 27"/>
          <p:cNvSpPr>
            <a:spLocks noGrp="1"/>
          </p:cNvSpPr>
          <p:nvPr>
            <p:ph type="body" sz="quarter" idx="25"/>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2" name="Text Placeholder 27"/>
          <p:cNvSpPr>
            <a:spLocks noGrp="1"/>
          </p:cNvSpPr>
          <p:nvPr>
            <p:ph type="body" sz="quarter" idx="26"/>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3" name="Text Placeholder 27"/>
          <p:cNvSpPr>
            <a:spLocks noGrp="1"/>
          </p:cNvSpPr>
          <p:nvPr>
            <p:ph type="body" sz="quarter" idx="27"/>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4" name="Text Placeholder 27"/>
          <p:cNvSpPr>
            <a:spLocks noGrp="1"/>
          </p:cNvSpPr>
          <p:nvPr>
            <p:ph type="body" sz="quarter" idx="28"/>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5" name="Text Placeholder 27"/>
          <p:cNvSpPr>
            <a:spLocks noGrp="1"/>
          </p:cNvSpPr>
          <p:nvPr>
            <p:ph type="body" sz="quarter" idx="29"/>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6" name="Text Placeholder 27"/>
          <p:cNvSpPr>
            <a:spLocks noGrp="1"/>
          </p:cNvSpPr>
          <p:nvPr>
            <p:ph type="body" sz="quarter" idx="30"/>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7" name="Text Placeholder 27"/>
          <p:cNvSpPr>
            <a:spLocks noGrp="1"/>
          </p:cNvSpPr>
          <p:nvPr>
            <p:ph type="body" sz="quarter" idx="3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8" name="Text Placeholder 27"/>
          <p:cNvSpPr>
            <a:spLocks noGrp="1"/>
          </p:cNvSpPr>
          <p:nvPr>
            <p:ph type="body" sz="quarter" idx="32"/>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9" name="Text Placeholder 27"/>
          <p:cNvSpPr>
            <a:spLocks noGrp="1"/>
          </p:cNvSpPr>
          <p:nvPr>
            <p:ph type="body" sz="quarter" idx="33"/>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0" name="Text Placeholder 27"/>
          <p:cNvSpPr>
            <a:spLocks noGrp="1"/>
          </p:cNvSpPr>
          <p:nvPr>
            <p:ph type="body" sz="quarter" idx="34"/>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1" name="Text Placeholder 27"/>
          <p:cNvSpPr>
            <a:spLocks noGrp="1"/>
          </p:cNvSpPr>
          <p:nvPr>
            <p:ph type="body" sz="quarter" idx="35"/>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2" name="Text Placeholder 27"/>
          <p:cNvSpPr>
            <a:spLocks noGrp="1"/>
          </p:cNvSpPr>
          <p:nvPr>
            <p:ph type="body" sz="quarter" idx="36"/>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3" name="Text Placeholder 27"/>
          <p:cNvSpPr>
            <a:spLocks noGrp="1"/>
          </p:cNvSpPr>
          <p:nvPr>
            <p:ph type="body" sz="quarter" idx="37"/>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4" name="Text Placeholder 27"/>
          <p:cNvSpPr>
            <a:spLocks noGrp="1"/>
          </p:cNvSpPr>
          <p:nvPr>
            <p:ph type="body" sz="quarter" idx="38"/>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5" name="Text Placeholder 27"/>
          <p:cNvSpPr>
            <a:spLocks noGrp="1"/>
          </p:cNvSpPr>
          <p:nvPr>
            <p:ph type="body" sz="quarter" idx="39"/>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87056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rotWithShape="0">
          <a:gsLst>
            <a:gs pos="80000">
              <a:srgbClr val="0F5F7E"/>
            </a:gs>
            <a:gs pos="1000">
              <a:srgbClr val="008CB1"/>
            </a:gs>
          </a:gsLst>
          <a:lin ang="3600000" scaled="0"/>
        </a:gra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2BCF5B06-3B3E-9043-8A26-1ADE45E01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US" noProof="0"/>
              <a:t>Click to edit Master title style</a:t>
            </a:r>
            <a:endParaRPr lang="en-GB" noProof="0"/>
          </a:p>
        </p:txBody>
      </p:sp>
      <p:sp>
        <p:nvSpPr>
          <p:cNvPr id="31" name="Content Placeholder 2"/>
          <p:cNvSpPr>
            <a:spLocks noGrp="1"/>
          </p:cNvSpPr>
          <p:nvPr>
            <p:ph sz="quarter" idx="24"/>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Content Placeholder 2"/>
          <p:cNvSpPr>
            <a:spLocks noGrp="1"/>
          </p:cNvSpPr>
          <p:nvPr>
            <p:ph sz="quarter" idx="25"/>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4" name="Content Placeholder 2"/>
          <p:cNvSpPr>
            <a:spLocks noGrp="1"/>
          </p:cNvSpPr>
          <p:nvPr>
            <p:ph sz="quarter" idx="26"/>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5" name="Content Placeholder 2"/>
          <p:cNvSpPr>
            <a:spLocks noGrp="1"/>
          </p:cNvSpPr>
          <p:nvPr>
            <p:ph sz="quarter" idx="27"/>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6" name="Content Placeholder 2"/>
          <p:cNvSpPr>
            <a:spLocks noGrp="1"/>
          </p:cNvSpPr>
          <p:nvPr>
            <p:ph sz="quarter" idx="28"/>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Text Placeholder 2"/>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5" name="Text Placeholder 2"/>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5036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253289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Content">
    <p:bg>
      <p:bgPr>
        <a:gradFill>
          <a:gsLst>
            <a:gs pos="81000">
              <a:schemeClr val="tx1"/>
            </a:gs>
            <a:gs pos="0">
              <a:schemeClr val="accent4"/>
            </a:gs>
          </a:gsLst>
          <a:lin ang="3000000" scaled="0"/>
        </a:gra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400522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 Content">
    <p:bg>
      <p:bgPr>
        <a:gradFill>
          <a:gsLst>
            <a:gs pos="0">
              <a:schemeClr val="accent1"/>
            </a:gs>
            <a:gs pos="69000">
              <a:schemeClr val="accent4"/>
            </a:gs>
          </a:gsLst>
          <a:lin ang="3600000" scaled="0"/>
        </a:gradFill>
        <a:effectLst/>
      </p:bgPr>
    </p:bg>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CECD0C8D-396A-4987-9F20-722634CE91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defRPr sz="1400">
                <a:solidFill>
                  <a:schemeClr val="bg1"/>
                </a:solidFill>
                <a:latin typeface="Arial" panose="020B0604020202020204" pitchFamily="34" charset="0"/>
                <a:cs typeface="Arial" panose="020B0604020202020204" pitchFamily="34" charset="0"/>
              </a:defRPr>
            </a:lvl4pPr>
            <a:lvl5pPr marL="1146175" indent="-231775">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extBox 2">
            <a:extLst>
              <a:ext uri="{FF2B5EF4-FFF2-40B4-BE49-F238E27FC236}">
                <a16:creationId xmlns:a16="http://schemas.microsoft.com/office/drawing/2014/main" id="{22D8E99B-8AD8-4BAF-BB2F-99E5B851712F}"/>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
        <p:nvSpPr>
          <p:cNvPr id="10" name="TextBox 6">
            <a:extLst>
              <a:ext uri="{FF2B5EF4-FFF2-40B4-BE49-F238E27FC236}">
                <a16:creationId xmlns:a16="http://schemas.microsoft.com/office/drawing/2014/main" id="{7E274FDE-A30F-449C-B347-FEDCAB0B8355}"/>
              </a:ext>
            </a:extLst>
          </p:cNvPr>
          <p:cNvSpPr txBox="1">
            <a:spLocks noChangeArrowheads="1"/>
          </p:cNvSpPr>
          <p:nvPr userDrawn="1"/>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chemeClr val="bg1"/>
                </a:solidFill>
                <a:cs typeface="Arial" panose="020B0604020202020204" pitchFamily="34" charset="0"/>
              </a:rPr>
              <a:t>|     hexagon.com</a:t>
            </a:r>
          </a:p>
        </p:txBody>
      </p:sp>
    </p:spTree>
    <p:extLst>
      <p:ext uri="{BB962C8B-B14F-4D97-AF65-F5344CB8AC3E}">
        <p14:creationId xmlns:p14="http://schemas.microsoft.com/office/powerpoint/2010/main" val="1795676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2069EAC-1205-3C44-B383-703187883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FCA22BF-4FA1-E640-A058-B95944BBB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6C1D64D0-150F-1141-94A4-3CBC9EF7A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700"/>
            <a:ext cx="5032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22"/>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02981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D39EF889-7E78-4446-8D9F-7E5F07EC6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AC909C7F-0C59-2548-9A2A-EBCEEDA2B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2"/>
          <p:cNvSpPr>
            <a:spLocks noGrp="1"/>
          </p:cNvSpPr>
          <p:nvPr>
            <p:ph sz="quarter" idx="22"/>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Text Placeholder 2"/>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19" name="Text Placeholder 2"/>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2013574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279625D4-7503-E745-B668-0E2D03E0A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E1EBA1E-E238-CC48-9EA8-762DB1C5E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2"/>
          <p:cNvSpPr>
            <a:spLocks noGrp="1"/>
          </p:cNvSpPr>
          <p:nvPr>
            <p:ph sz="quarter" idx="22"/>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Content Placeholder 2"/>
          <p:cNvSpPr>
            <a:spLocks noGrp="1"/>
          </p:cNvSpPr>
          <p:nvPr>
            <p:ph sz="quarter" idx="29"/>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Text Placeholder 2"/>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7" name="Text Placeholder 2"/>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230629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A6BFFB58-E71F-DB46-95FD-CE3FAE35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58EC235-724C-FC4A-905B-14D20FC19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
          <p:cNvSpPr>
            <a:spLocks noGrp="1"/>
          </p:cNvSpPr>
          <p:nvPr>
            <p:ph sz="quarter" idx="35"/>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9" name="Content Placeholder 2"/>
          <p:cNvSpPr>
            <a:spLocks noGrp="1"/>
          </p:cNvSpPr>
          <p:nvPr>
            <p:ph sz="quarter" idx="37"/>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
          <p:cNvSpPr>
            <a:spLocks noGrp="1"/>
          </p:cNvSpPr>
          <p:nvPr>
            <p:ph sz="quarter" idx="39"/>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0" name="Text Placeholder 2"/>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3" name="Text Placeholder 2"/>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1968136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52CD12A-A035-A343-8011-C4B499FF3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B05E1DFF-58F7-7341-8AD1-AFE5C02BE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Picture Placeholder 2"/>
          <p:cNvSpPr>
            <a:spLocks noGrp="1"/>
          </p:cNvSpPr>
          <p:nvPr>
            <p:ph type="pic" sz="quarter" idx="24"/>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10" name="Text Placeholder 2"/>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3911023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A8BBD46-D6D1-A345-AB74-67A9DB4DD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50E398DB-AAB5-D541-9341-5231C5A13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Picture Placeholder 2"/>
          <p:cNvSpPr>
            <a:spLocks noGrp="1"/>
          </p:cNvSpPr>
          <p:nvPr>
            <p:ph type="pic" sz="quarter" idx="24"/>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10" name="Text Placeholder 2"/>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2541724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AECFD17-6C57-7846-92D8-F140E2C00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D390E60F-8339-F748-B9C1-7914326FC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18" name="Content Placeholder 2"/>
          <p:cNvSpPr>
            <a:spLocks noGrp="1"/>
          </p:cNvSpPr>
          <p:nvPr>
            <p:ph sz="quarter" idx="2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2"/>
          <p:cNvSpPr>
            <a:spLocks noGrp="1"/>
          </p:cNvSpPr>
          <p:nvPr>
            <p:ph sz="quarter" idx="22"/>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Content Placeholder 2"/>
          <p:cNvSpPr>
            <a:spLocks noGrp="1"/>
          </p:cNvSpPr>
          <p:nvPr>
            <p:ph sz="quarter" idx="29"/>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Content Placeholder 2"/>
          <p:cNvSpPr>
            <a:spLocks noGrp="1"/>
          </p:cNvSpPr>
          <p:nvPr>
            <p:ph sz="quarter" idx="3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noProof="0"/>
              <a:t>Click to edit Master text styles</a:t>
            </a:r>
          </a:p>
        </p:txBody>
      </p:sp>
      <p:sp>
        <p:nvSpPr>
          <p:cNvPr id="20" name="Content Placeholder 2"/>
          <p:cNvSpPr>
            <a:spLocks noGrp="1"/>
          </p:cNvSpPr>
          <p:nvPr>
            <p:ph sz="quarter" idx="32"/>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p:txBody>
      </p:sp>
      <p:sp>
        <p:nvSpPr>
          <p:cNvPr id="21" name="Content Placeholder 2"/>
          <p:cNvSpPr>
            <a:spLocks noGrp="1"/>
          </p:cNvSpPr>
          <p:nvPr>
            <p:ph sz="quarter" idx="33"/>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noProof="0"/>
              <a:t>Click to edit Master text styles</a:t>
            </a:r>
          </a:p>
        </p:txBody>
      </p:sp>
    </p:spTree>
    <p:extLst>
      <p:ext uri="{BB962C8B-B14F-4D97-AF65-F5344CB8AC3E}">
        <p14:creationId xmlns:p14="http://schemas.microsoft.com/office/powerpoint/2010/main" val="236971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C9AAC01-0DC3-CF49-81DD-504451ED9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0418CE0-4200-8B49-9B58-094F4C88E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A picture containing display&#10;&#10;Description automatically generated">
            <a:extLst>
              <a:ext uri="{FF2B5EF4-FFF2-40B4-BE49-F238E27FC236}">
                <a16:creationId xmlns:a16="http://schemas.microsoft.com/office/drawing/2014/main" id="{D9AF2616-4A7B-FC4B-89BC-2B8643629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1541463"/>
            <a:ext cx="6784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9" name="Picture Placeholder 2"/>
          <p:cNvSpPr>
            <a:spLocks noGrp="1"/>
          </p:cNvSpPr>
          <p:nvPr>
            <p:ph type="pic" sz="quarter" idx="2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Tree>
    <p:extLst>
      <p:ext uri="{BB962C8B-B14F-4D97-AF65-F5344CB8AC3E}">
        <p14:creationId xmlns:p14="http://schemas.microsoft.com/office/powerpoint/2010/main" val="1097684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pic>
        <p:nvPicPr>
          <p:cNvPr id="38" name="Picture 3">
            <a:extLst>
              <a:ext uri="{FF2B5EF4-FFF2-40B4-BE49-F238E27FC236}">
                <a16:creationId xmlns:a16="http://schemas.microsoft.com/office/drawing/2014/main" id="{86ECBB1E-B94B-A34E-AC5A-FEC612529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a:extLst>
              <a:ext uri="{FF2B5EF4-FFF2-40B4-BE49-F238E27FC236}">
                <a16:creationId xmlns:a16="http://schemas.microsoft.com/office/drawing/2014/main" id="{27E87A6F-28FC-2A4D-B2C1-FD9CA9F41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8" name="Picture Placeholder 2"/>
          <p:cNvSpPr>
            <a:spLocks noGrp="1"/>
          </p:cNvSpPr>
          <p:nvPr>
            <p:ph type="pic" sz="quarter" idx="2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9" name="Text Placeholder 6"/>
          <p:cNvSpPr>
            <a:spLocks noGrp="1"/>
          </p:cNvSpPr>
          <p:nvPr>
            <p:ph type="body" sz="quarter" idx="22"/>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1" name="Text Placeholder 6"/>
          <p:cNvSpPr>
            <a:spLocks noGrp="1"/>
          </p:cNvSpPr>
          <p:nvPr>
            <p:ph type="body" sz="quarter" idx="23"/>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6" name="Text Placeholder 6"/>
          <p:cNvSpPr>
            <a:spLocks noGrp="1"/>
          </p:cNvSpPr>
          <p:nvPr>
            <p:ph type="body" sz="quarter" idx="24"/>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8" name="Picture Placeholder 2"/>
          <p:cNvSpPr>
            <a:spLocks noGrp="1"/>
          </p:cNvSpPr>
          <p:nvPr>
            <p:ph type="pic" sz="quarter" idx="25"/>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19" name="Text Placeholder 6"/>
          <p:cNvSpPr>
            <a:spLocks noGrp="1"/>
          </p:cNvSpPr>
          <p:nvPr>
            <p:ph type="body" sz="quarter" idx="26"/>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0" name="Text Placeholder 6"/>
          <p:cNvSpPr>
            <a:spLocks noGrp="1"/>
          </p:cNvSpPr>
          <p:nvPr>
            <p:ph type="body" sz="quarter" idx="27"/>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1" name="Text Placeholder 6"/>
          <p:cNvSpPr>
            <a:spLocks noGrp="1"/>
          </p:cNvSpPr>
          <p:nvPr>
            <p:ph type="body" sz="quarter" idx="28"/>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2" name="Picture Placeholder 2"/>
          <p:cNvSpPr>
            <a:spLocks noGrp="1"/>
          </p:cNvSpPr>
          <p:nvPr>
            <p:ph type="pic" sz="quarter" idx="29"/>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23" name="Text Placeholder 6"/>
          <p:cNvSpPr>
            <a:spLocks noGrp="1"/>
          </p:cNvSpPr>
          <p:nvPr>
            <p:ph type="body" sz="quarter" idx="30"/>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4" name="Text Placeholder 6"/>
          <p:cNvSpPr>
            <a:spLocks noGrp="1"/>
          </p:cNvSpPr>
          <p:nvPr>
            <p:ph type="body" sz="quarter" idx="3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5" name="Text Placeholder 6"/>
          <p:cNvSpPr>
            <a:spLocks noGrp="1"/>
          </p:cNvSpPr>
          <p:nvPr>
            <p:ph type="body" sz="quarter" idx="32"/>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6" name="Picture Placeholder 2"/>
          <p:cNvSpPr>
            <a:spLocks noGrp="1"/>
          </p:cNvSpPr>
          <p:nvPr>
            <p:ph type="pic" sz="quarter" idx="33"/>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27" name="Text Placeholder 6"/>
          <p:cNvSpPr>
            <a:spLocks noGrp="1"/>
          </p:cNvSpPr>
          <p:nvPr>
            <p:ph type="body" sz="quarter" idx="34"/>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8" name="Text Placeholder 6"/>
          <p:cNvSpPr>
            <a:spLocks noGrp="1"/>
          </p:cNvSpPr>
          <p:nvPr>
            <p:ph type="body" sz="quarter" idx="35"/>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29" name="Text Placeholder 6"/>
          <p:cNvSpPr>
            <a:spLocks noGrp="1"/>
          </p:cNvSpPr>
          <p:nvPr>
            <p:ph type="body" sz="quarter" idx="36"/>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0" name="Picture Placeholder 2"/>
          <p:cNvSpPr>
            <a:spLocks noGrp="1"/>
          </p:cNvSpPr>
          <p:nvPr>
            <p:ph type="pic" sz="quarter" idx="37"/>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31" name="Text Placeholder 6"/>
          <p:cNvSpPr>
            <a:spLocks noGrp="1"/>
          </p:cNvSpPr>
          <p:nvPr>
            <p:ph type="body" sz="quarter" idx="38"/>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2" name="Text Placeholder 6"/>
          <p:cNvSpPr>
            <a:spLocks noGrp="1"/>
          </p:cNvSpPr>
          <p:nvPr>
            <p:ph type="body" sz="quarter" idx="39"/>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3" name="Text Placeholder 6"/>
          <p:cNvSpPr>
            <a:spLocks noGrp="1"/>
          </p:cNvSpPr>
          <p:nvPr>
            <p:ph type="body" sz="quarter" idx="40"/>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4" name="Picture Placeholder 2"/>
          <p:cNvSpPr>
            <a:spLocks noGrp="1"/>
          </p:cNvSpPr>
          <p:nvPr>
            <p:ph type="pic" sz="quarter" idx="4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35" name="Text Placeholder 6"/>
          <p:cNvSpPr>
            <a:spLocks noGrp="1"/>
          </p:cNvSpPr>
          <p:nvPr>
            <p:ph type="body" sz="quarter" idx="42"/>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6" name="Text Placeholder 6"/>
          <p:cNvSpPr>
            <a:spLocks noGrp="1"/>
          </p:cNvSpPr>
          <p:nvPr>
            <p:ph type="body" sz="quarter" idx="43"/>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37" name="Text Placeholder 6"/>
          <p:cNvSpPr>
            <a:spLocks noGrp="1"/>
          </p:cNvSpPr>
          <p:nvPr>
            <p:ph type="body" sz="quarter" idx="44"/>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180241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2938210-67A3-9149-A0BD-AD17160D0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7BFA5087-CE37-D240-8A92-D41BA9A13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a:spLocks noGrp="1"/>
          </p:cNvSpPr>
          <p:nvPr>
            <p:ph sz="quarter" idx="2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2"/>
          <p:cNvSpPr>
            <a:spLocks noGrp="1"/>
          </p:cNvSpPr>
          <p:nvPr>
            <p:ph sz="quarter" idx="22"/>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3" name="Content Placeholder 2"/>
          <p:cNvSpPr>
            <a:spLocks noGrp="1"/>
          </p:cNvSpPr>
          <p:nvPr>
            <p:ph sz="quarter" idx="29"/>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Picture Placeholder 2"/>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
        <p:nvSpPr>
          <p:cNvPr id="19" name="Text Placeholder 2"/>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1" name="Text Placeholder 2"/>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
        <p:nvSpPr>
          <p:cNvPr id="22" name="Text Placeholder 2"/>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2839927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E72E548-EF18-F24F-A8EC-E45CB9E2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EF6A283-8ADE-9941-8045-8054B2573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576532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251706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487061A-3987-2B46-B19C-68361134DDFD}"/>
              </a:ext>
            </a:extLst>
          </p:cNvPr>
          <p:cNvSpPr/>
          <p:nvPr/>
        </p:nvSpPr>
        <p:spPr>
          <a:xfrm>
            <a:off x="0" y="0"/>
            <a:ext cx="12192000" cy="6870700"/>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a:extLst>
              <a:ext uri="{FF2B5EF4-FFF2-40B4-BE49-F238E27FC236}">
                <a16:creationId xmlns:a16="http://schemas.microsoft.com/office/drawing/2014/main" id="{4CE1E563-E0C0-C344-ACF2-4BCC0D145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41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0FA7B3DE-CD0A-224C-976C-A050A31AA0D9}"/>
              </a:ext>
            </a:extLst>
          </p:cNvPr>
          <p:cNvSpPr>
            <a:spLocks noEditPoints="1"/>
          </p:cNvSpPr>
          <p:nvPr/>
        </p:nvSpPr>
        <p:spPr bwMode="auto">
          <a:xfrm>
            <a:off x="7045325" y="2806700"/>
            <a:ext cx="415925" cy="344488"/>
          </a:xfrm>
          <a:custGeom>
            <a:avLst/>
            <a:gdLst>
              <a:gd name="T0" fmla="*/ 247270 w 1167"/>
              <a:gd name="T1" fmla="*/ 344809 h 1006"/>
              <a:gd name="T2" fmla="*/ 247270 w 1167"/>
              <a:gd name="T3" fmla="*/ 344809 h 1006"/>
              <a:gd name="T4" fmla="*/ 247270 w 1167"/>
              <a:gd name="T5" fmla="*/ 192627 h 1006"/>
              <a:gd name="T6" fmla="*/ 371617 w 1167"/>
              <a:gd name="T7" fmla="*/ 0 h 1006"/>
              <a:gd name="T8" fmla="*/ 409028 w 1167"/>
              <a:gd name="T9" fmla="*/ 65466 h 1006"/>
              <a:gd name="T10" fmla="*/ 332781 w 1167"/>
              <a:gd name="T11" fmla="*/ 180288 h 1006"/>
              <a:gd name="T12" fmla="*/ 415798 w 1167"/>
              <a:gd name="T13" fmla="*/ 180288 h 1006"/>
              <a:gd name="T14" fmla="*/ 415798 w 1167"/>
              <a:gd name="T15" fmla="*/ 344809 h 1006"/>
              <a:gd name="T16" fmla="*/ 247270 w 1167"/>
              <a:gd name="T17" fmla="*/ 344809 h 1006"/>
              <a:gd name="T18" fmla="*/ 0 w 1167"/>
              <a:gd name="T19" fmla="*/ 344809 h 1006"/>
              <a:gd name="T20" fmla="*/ 0 w 1167"/>
              <a:gd name="T21" fmla="*/ 344809 h 1006"/>
              <a:gd name="T22" fmla="*/ 0 w 1167"/>
              <a:gd name="T23" fmla="*/ 192627 h 1006"/>
              <a:gd name="T24" fmla="*/ 121853 w 1167"/>
              <a:gd name="T25" fmla="*/ 0 h 1006"/>
              <a:gd name="T26" fmla="*/ 159621 w 1167"/>
              <a:gd name="T27" fmla="*/ 65466 h 1006"/>
              <a:gd name="T28" fmla="*/ 83373 w 1167"/>
              <a:gd name="T29" fmla="*/ 180288 h 1006"/>
              <a:gd name="T30" fmla="*/ 167816 w 1167"/>
              <a:gd name="T31" fmla="*/ 180288 h 1006"/>
              <a:gd name="T32" fmla="*/ 167816 w 1167"/>
              <a:gd name="T33" fmla="*/ 344809 h 1006"/>
              <a:gd name="T34" fmla="*/ 0 w 1167"/>
              <a:gd name="T35" fmla="*/ 344809 h 10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5" name="Picture Placeholder 16"/>
          <p:cNvSpPr>
            <a:spLocks noGrp="1"/>
          </p:cNvSpPr>
          <p:nvPr>
            <p:ph type="pic" sz="quarter" idx="12"/>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dirty="0"/>
          </a:p>
        </p:txBody>
      </p:sp>
      <p:sp>
        <p:nvSpPr>
          <p:cNvPr id="10" name="Text Placeholder 6"/>
          <p:cNvSpPr>
            <a:spLocks noGrp="1"/>
          </p:cNvSpPr>
          <p:nvPr>
            <p:ph type="body" sz="quarter" idx="1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74464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89E304-357D-7D47-AD78-24ED594B8E4C}"/>
              </a:ext>
            </a:extLst>
          </p:cNvPr>
          <p:cNvSpPr/>
          <p:nvPr/>
        </p:nvSpPr>
        <p:spPr>
          <a:xfrm>
            <a:off x="0" y="0"/>
            <a:ext cx="12192000" cy="6861175"/>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Freeform 6">
            <a:extLst>
              <a:ext uri="{FF2B5EF4-FFF2-40B4-BE49-F238E27FC236}">
                <a16:creationId xmlns:a16="http://schemas.microsoft.com/office/drawing/2014/main" id="{E57B0054-108F-0144-B1E3-67FB48358DE9}"/>
              </a:ext>
            </a:extLst>
          </p:cNvPr>
          <p:cNvSpPr>
            <a:spLocks noEditPoints="1"/>
          </p:cNvSpPr>
          <p:nvPr/>
        </p:nvSpPr>
        <p:spPr bwMode="auto">
          <a:xfrm>
            <a:off x="598488" y="2806700"/>
            <a:ext cx="415925" cy="344488"/>
          </a:xfrm>
          <a:custGeom>
            <a:avLst/>
            <a:gdLst>
              <a:gd name="T0" fmla="*/ 247270 w 1167"/>
              <a:gd name="T1" fmla="*/ 344809 h 1006"/>
              <a:gd name="T2" fmla="*/ 247270 w 1167"/>
              <a:gd name="T3" fmla="*/ 344809 h 1006"/>
              <a:gd name="T4" fmla="*/ 247270 w 1167"/>
              <a:gd name="T5" fmla="*/ 192627 h 1006"/>
              <a:gd name="T6" fmla="*/ 371617 w 1167"/>
              <a:gd name="T7" fmla="*/ 0 h 1006"/>
              <a:gd name="T8" fmla="*/ 409028 w 1167"/>
              <a:gd name="T9" fmla="*/ 65466 h 1006"/>
              <a:gd name="T10" fmla="*/ 332781 w 1167"/>
              <a:gd name="T11" fmla="*/ 180288 h 1006"/>
              <a:gd name="T12" fmla="*/ 415798 w 1167"/>
              <a:gd name="T13" fmla="*/ 180288 h 1006"/>
              <a:gd name="T14" fmla="*/ 415798 w 1167"/>
              <a:gd name="T15" fmla="*/ 344809 h 1006"/>
              <a:gd name="T16" fmla="*/ 247270 w 1167"/>
              <a:gd name="T17" fmla="*/ 344809 h 1006"/>
              <a:gd name="T18" fmla="*/ 0 w 1167"/>
              <a:gd name="T19" fmla="*/ 344809 h 1006"/>
              <a:gd name="T20" fmla="*/ 0 w 1167"/>
              <a:gd name="T21" fmla="*/ 344809 h 1006"/>
              <a:gd name="T22" fmla="*/ 0 w 1167"/>
              <a:gd name="T23" fmla="*/ 192627 h 1006"/>
              <a:gd name="T24" fmla="*/ 121853 w 1167"/>
              <a:gd name="T25" fmla="*/ 0 h 1006"/>
              <a:gd name="T26" fmla="*/ 159621 w 1167"/>
              <a:gd name="T27" fmla="*/ 65466 h 1006"/>
              <a:gd name="T28" fmla="*/ 83373 w 1167"/>
              <a:gd name="T29" fmla="*/ 180288 h 1006"/>
              <a:gd name="T30" fmla="*/ 167816 w 1167"/>
              <a:gd name="T31" fmla="*/ 180288 h 1006"/>
              <a:gd name="T32" fmla="*/ 167816 w 1167"/>
              <a:gd name="T33" fmla="*/ 344809 h 1006"/>
              <a:gd name="T34" fmla="*/ 0 w 1167"/>
              <a:gd name="T35" fmla="*/ 344809 h 10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0" name="Text Placeholder 6"/>
          <p:cNvSpPr>
            <a:spLocks noGrp="1"/>
          </p:cNvSpPr>
          <p:nvPr>
            <p:ph type="body" sz="quarter" idx="1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8" name="Picture Placeholder 16"/>
          <p:cNvSpPr>
            <a:spLocks noGrp="1"/>
          </p:cNvSpPr>
          <p:nvPr>
            <p:ph type="pic" sz="quarter" idx="12"/>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lvl="0"/>
            <a:r>
              <a:rPr lang="en-US" noProof="0"/>
              <a:t>Click icon to add picture</a:t>
            </a:r>
            <a:endParaRPr lang="en-GB" noProof="0"/>
          </a:p>
        </p:txBody>
      </p:sp>
    </p:spTree>
    <p:extLst>
      <p:ext uri="{BB962C8B-B14F-4D97-AF65-F5344CB8AC3E}">
        <p14:creationId xmlns:p14="http://schemas.microsoft.com/office/powerpoint/2010/main" val="2037567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F748C1FA-3DB8-D049-95E9-47F54F0E70CB}"/>
              </a:ext>
            </a:extLst>
          </p:cNvPr>
          <p:cNvGrpSpPr>
            <a:grpSpLocks/>
          </p:cNvGrpSpPr>
          <p:nvPr/>
        </p:nvGrpSpPr>
        <p:grpSpPr bwMode="auto">
          <a:xfrm flipV="1">
            <a:off x="7410450" y="0"/>
            <a:ext cx="4781550" cy="6853238"/>
            <a:chOff x="7410472" y="0"/>
            <a:chExt cx="4781528" cy="6852478"/>
          </a:xfrm>
        </p:grpSpPr>
        <p:sp>
          <p:nvSpPr>
            <p:cNvPr id="5" name="Freeform 4">
              <a:extLst>
                <a:ext uri="{FF2B5EF4-FFF2-40B4-BE49-F238E27FC236}">
                  <a16:creationId xmlns:a16="http://schemas.microsoft.com/office/drawing/2014/main" id="{FDCD60CD-22A4-3A48-A7EB-5FA5211A3E14}"/>
                </a:ext>
              </a:extLst>
            </p:cNvPr>
            <p:cNvSpPr/>
            <p:nvPr/>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5">
              <a:extLst>
                <a:ext uri="{FF2B5EF4-FFF2-40B4-BE49-F238E27FC236}">
                  <a16:creationId xmlns:a16="http://schemas.microsoft.com/office/drawing/2014/main" id="{52374295-A7D7-6341-BB7F-6F77265F96AD}"/>
                </a:ext>
              </a:extLst>
            </p:cNvPr>
            <p:cNvSpPr/>
            <p:nvPr/>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7" name="Freeform: Shape 14">
            <a:extLst>
              <a:ext uri="{FF2B5EF4-FFF2-40B4-BE49-F238E27FC236}">
                <a16:creationId xmlns:a16="http://schemas.microsoft.com/office/drawing/2014/main" id="{2CB327C3-E24E-0441-9D73-90F5E6172ACB}"/>
              </a:ext>
            </a:extLst>
          </p:cNvPr>
          <p:cNvSpPr/>
          <p:nvPr/>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B94AA9E1-A774-E549-AA8D-15841AA7FD9F}"/>
              </a:ext>
            </a:extLst>
          </p:cNvPr>
          <p:cNvSpPr/>
          <p:nvPr/>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9">
            <a:extLst>
              <a:ext uri="{FF2B5EF4-FFF2-40B4-BE49-F238E27FC236}">
                <a16:creationId xmlns:a16="http://schemas.microsoft.com/office/drawing/2014/main" id="{4B76543A-0DED-C94C-A78C-F6F18ED2C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D3A30B9-120F-E441-A144-12CDE2B02F63}"/>
              </a:ext>
            </a:extLst>
          </p:cNvPr>
          <p:cNvCxnSpPr>
            <a:cxnSpLocks/>
          </p:cNvCxnSpPr>
          <p:nvPr/>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7A0A27-5797-F145-9B65-601E05EBA2D7}"/>
              </a:ext>
            </a:extLst>
          </p:cNvPr>
          <p:cNvCxnSpPr>
            <a:cxnSpLocks/>
          </p:cNvCxnSpPr>
          <p:nvPr/>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A30E69-F9C2-5B49-8BC5-2BBB1A2D1440}"/>
              </a:ext>
            </a:extLst>
          </p:cNvPr>
          <p:cNvCxnSpPr>
            <a:cxnSpLocks/>
          </p:cNvCxnSpPr>
          <p:nvPr/>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67E4B-879A-1647-AE03-7B6427F1C85F}"/>
              </a:ext>
            </a:extLst>
          </p:cNvPr>
          <p:cNvCxnSpPr>
            <a:cxnSpLocks/>
          </p:cNvCxnSpPr>
          <p:nvPr/>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6"/>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704184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5" name="Freeform: Shape 29">
            <a:extLst>
              <a:ext uri="{FF2B5EF4-FFF2-40B4-BE49-F238E27FC236}">
                <a16:creationId xmlns:a16="http://schemas.microsoft.com/office/drawing/2014/main" id="{9E8F96FA-7CAB-944F-A604-03CE982034EC}"/>
              </a:ext>
            </a:extLst>
          </p:cNvPr>
          <p:cNvSpPr/>
          <p:nvPr/>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Freeform: Shape 36">
            <a:extLst>
              <a:ext uri="{FF2B5EF4-FFF2-40B4-BE49-F238E27FC236}">
                <a16:creationId xmlns:a16="http://schemas.microsoft.com/office/drawing/2014/main" id="{607DC25E-7B79-464E-9DA2-0602D2368352}"/>
              </a:ext>
            </a:extLst>
          </p:cNvPr>
          <p:cNvSpPr/>
          <p:nvPr/>
        </p:nvSpPr>
        <p:spPr>
          <a:xfrm flipH="1" flipV="1">
            <a:off x="9915525" y="4763"/>
            <a:ext cx="2276475" cy="6853237"/>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5">
            <a:extLst>
              <a:ext uri="{FF2B5EF4-FFF2-40B4-BE49-F238E27FC236}">
                <a16:creationId xmlns:a16="http://schemas.microsoft.com/office/drawing/2014/main" id="{02386D3E-0925-E345-A74F-A39FC333008A}"/>
              </a:ext>
            </a:extLst>
          </p:cNvPr>
          <p:cNvGrpSpPr>
            <a:grpSpLocks/>
          </p:cNvGrpSpPr>
          <p:nvPr/>
        </p:nvGrpSpPr>
        <p:grpSpPr bwMode="auto">
          <a:xfrm>
            <a:off x="4641850" y="1747838"/>
            <a:ext cx="2908300" cy="2687637"/>
            <a:chOff x="1808480" y="2034708"/>
            <a:chExt cx="1016000" cy="939417"/>
          </a:xfrm>
        </p:grpSpPr>
        <p:pic>
          <p:nvPicPr>
            <p:cNvPr id="8" name="Picture 7">
              <a:extLst>
                <a:ext uri="{FF2B5EF4-FFF2-40B4-BE49-F238E27FC236}">
                  <a16:creationId xmlns:a16="http://schemas.microsoft.com/office/drawing/2014/main" id="{24712C87-59EF-E74C-BD67-5F413DA16EED}"/>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9" name="Picture 8">
              <a:extLst>
                <a:ext uri="{FF2B5EF4-FFF2-40B4-BE49-F238E27FC236}">
                  <a16:creationId xmlns:a16="http://schemas.microsoft.com/office/drawing/2014/main" id="{A72C8DA5-D81B-3C43-AA83-E4F1F43467BD}"/>
                </a:ext>
              </a:extLst>
            </p:cNvPr>
            <p:cNvPicPr>
              <a:picLocks noChangeAspect="1"/>
            </p:cNvPicPr>
            <p:nvPr/>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10" name="Freeform: Shape 33">
            <a:extLst>
              <a:ext uri="{FF2B5EF4-FFF2-40B4-BE49-F238E27FC236}">
                <a16:creationId xmlns:a16="http://schemas.microsoft.com/office/drawing/2014/main" id="{50D42F4D-F0CF-6941-AE3A-4F41DDCD9390}"/>
              </a:ext>
            </a:extLst>
          </p:cNvPr>
          <p:cNvSpPr/>
          <p:nvPr/>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Shape 27">
            <a:extLst>
              <a:ext uri="{FF2B5EF4-FFF2-40B4-BE49-F238E27FC236}">
                <a16:creationId xmlns:a16="http://schemas.microsoft.com/office/drawing/2014/main" id="{7E3EB91F-5972-2D43-A03D-2FDDF492E3DA}"/>
              </a:ext>
            </a:extLst>
          </p:cNvPr>
          <p:cNvSpPr/>
          <p:nvPr/>
        </p:nvSpPr>
        <p:spPr>
          <a:xfrm rot="10800000" flipH="1" flipV="1">
            <a:off x="0" y="0"/>
            <a:ext cx="2170113"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1">
            <a:extLst>
              <a:ext uri="{FF2B5EF4-FFF2-40B4-BE49-F238E27FC236}">
                <a16:creationId xmlns:a16="http://schemas.microsoft.com/office/drawing/2014/main" id="{0E5ED0BF-5F5D-B646-9F06-0DAD934A2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p:cNvSpPr>
            <a:spLocks noGrp="1"/>
          </p:cNvSpPr>
          <p:nvPr>
            <p:ph type="body" sz="quarter" idx="18"/>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4" name="Text Placeholder 3"/>
          <p:cNvSpPr>
            <a:spLocks noGrp="1"/>
          </p:cNvSpPr>
          <p:nvPr>
            <p:ph type="body" sz="quarter" idx="19"/>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009813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064AD-2D2F-AC4C-9A06-C38F2456C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E54F7A8-92D2-A947-9DCD-8B0D90BF3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65D15DF-7509-5742-9DBF-C1E643C66773}"/>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119188" y="1658938"/>
            <a:ext cx="7350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7"/>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0" name="Text Placeholder 2"/>
          <p:cNvSpPr>
            <a:spLocks noGrp="1"/>
          </p:cNvSpPr>
          <p:nvPr>
            <p:ph type="body" sz="quarter" idx="18"/>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24461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47AC3-97AE-AF42-A87C-0C9A22C7C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35ECC04-CADD-2E46-88A1-EFAF413281B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711575" y="977900"/>
            <a:ext cx="7350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19">
            <a:extLst>
              <a:ext uri="{FF2B5EF4-FFF2-40B4-BE49-F238E27FC236}">
                <a16:creationId xmlns:a16="http://schemas.microsoft.com/office/drawing/2014/main" id="{86D0DB79-08E2-4D48-B16F-AF4036C66F26}"/>
              </a:ext>
            </a:extLst>
          </p:cNvPr>
          <p:cNvSpPr/>
          <p:nvPr/>
        </p:nvSpPr>
        <p:spPr>
          <a:xfrm flipV="1">
            <a:off x="0" y="0"/>
            <a:ext cx="3752850" cy="4975225"/>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a:extLst>
              <a:ext uri="{FF2B5EF4-FFF2-40B4-BE49-F238E27FC236}">
                <a16:creationId xmlns:a16="http://schemas.microsoft.com/office/drawing/2014/main" id="{3518F3B1-4E5D-374B-A9A1-43C2D7A7B699}"/>
              </a:ext>
            </a:extLst>
          </p:cNvPr>
          <p:cNvCxnSpPr>
            <a:cxnSpLocks/>
          </p:cNvCxnSpPr>
          <p:nvPr/>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Freeform: Shape 22">
            <a:extLst>
              <a:ext uri="{FF2B5EF4-FFF2-40B4-BE49-F238E27FC236}">
                <a16:creationId xmlns:a16="http://schemas.microsoft.com/office/drawing/2014/main" id="{4EC12C6F-9ACF-F843-9F54-08FDF7D60757}"/>
              </a:ext>
            </a:extLst>
          </p:cNvPr>
          <p:cNvSpPr/>
          <p:nvPr/>
        </p:nvSpPr>
        <p:spPr>
          <a:xfrm>
            <a:off x="0" y="0"/>
            <a:ext cx="5711825"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8FAEA57D-82AE-E845-8BD4-70D88FF53DA1}"/>
              </a:ext>
            </a:extLst>
          </p:cNvPr>
          <p:cNvCxnSpPr>
            <a:cxnSpLocks/>
          </p:cNvCxnSpPr>
          <p:nvPr/>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7"/>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2" name="Text Placeholder 2"/>
          <p:cNvSpPr>
            <a:spLocks noGrp="1"/>
          </p:cNvSpPr>
          <p:nvPr>
            <p:ph type="body" sz="quarter" idx="18"/>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577963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4" name="Freeform: Shape 17">
            <a:extLst>
              <a:ext uri="{FF2B5EF4-FFF2-40B4-BE49-F238E27FC236}">
                <a16:creationId xmlns:a16="http://schemas.microsoft.com/office/drawing/2014/main" id="{243C096D-ADD3-344A-8BD0-508BC4D630BB}"/>
              </a:ext>
            </a:extLst>
          </p:cNvPr>
          <p:cNvSpPr/>
          <p:nvPr/>
        </p:nvSpPr>
        <p:spPr>
          <a:xfrm>
            <a:off x="7974013" y="4032250"/>
            <a:ext cx="4217987" cy="2835275"/>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Freeform: Shape 11">
            <a:extLst>
              <a:ext uri="{FF2B5EF4-FFF2-40B4-BE49-F238E27FC236}">
                <a16:creationId xmlns:a16="http://schemas.microsoft.com/office/drawing/2014/main" id="{782F8A91-FA4B-C64B-A893-97CCE005A3A7}"/>
              </a:ext>
            </a:extLst>
          </p:cNvPr>
          <p:cNvSpPr/>
          <p:nvPr/>
        </p:nvSpPr>
        <p:spPr>
          <a:xfrm>
            <a:off x="4448175" y="0"/>
            <a:ext cx="7743825" cy="6861175"/>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BF269A9B-DC9A-F343-8871-9691D71D0589}"/>
              </a:ext>
            </a:extLst>
          </p:cNvPr>
          <p:cNvCxnSpPr>
            <a:cxnSpLocks/>
          </p:cNvCxnSpPr>
          <p:nvPr/>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25F6798F-B3A2-2546-A976-E3C396B3F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6"/>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a:t>Click to edit Master text styles</a:t>
            </a:r>
          </a:p>
        </p:txBody>
      </p:sp>
    </p:spTree>
    <p:extLst>
      <p:ext uri="{BB962C8B-B14F-4D97-AF65-F5344CB8AC3E}">
        <p14:creationId xmlns:p14="http://schemas.microsoft.com/office/powerpoint/2010/main" val="3400568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rotWithShape="0">
          <a:gsLst>
            <a:gs pos="0">
              <a:srgbClr val="002839"/>
            </a:gs>
            <a:gs pos="62000">
              <a:srgbClr val="005072"/>
            </a:gs>
            <a:gs pos="100000">
              <a:srgbClr val="005072"/>
            </a:gs>
          </a:gsLst>
          <a:lin ang="14400000"/>
        </a:gradFill>
        <a:effectLst/>
      </p:bgPr>
    </p:bg>
    <p:spTree>
      <p:nvGrpSpPr>
        <p:cNvPr id="1" name=""/>
        <p:cNvGrpSpPr/>
        <p:nvPr/>
      </p:nvGrpSpPr>
      <p:grpSpPr>
        <a:xfrm>
          <a:off x="0" y="0"/>
          <a:ext cx="0" cy="0"/>
          <a:chOff x="0" y="0"/>
          <a:chExt cx="0" cy="0"/>
        </a:xfrm>
      </p:grpSpPr>
      <p:sp>
        <p:nvSpPr>
          <p:cNvPr id="7" name="Freeform: Shape 36">
            <a:extLst>
              <a:ext uri="{FF2B5EF4-FFF2-40B4-BE49-F238E27FC236}">
                <a16:creationId xmlns:a16="http://schemas.microsoft.com/office/drawing/2014/main" id="{425614B5-F140-844E-88CD-256CC64D2A3A}"/>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Shape 34">
            <a:extLst>
              <a:ext uri="{FF2B5EF4-FFF2-40B4-BE49-F238E27FC236}">
                <a16:creationId xmlns:a16="http://schemas.microsoft.com/office/drawing/2014/main" id="{D345DE99-9168-8749-BA19-FA6F7ECABDC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5">
            <a:extLst>
              <a:ext uri="{FF2B5EF4-FFF2-40B4-BE49-F238E27FC236}">
                <a16:creationId xmlns:a16="http://schemas.microsoft.com/office/drawing/2014/main" id="{2A3C6AF6-EBC0-8B44-8662-9F0EC2A04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4100"/>
            <a:ext cx="11303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AF4E693D-4FC5-2545-8859-3163830AD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75450"/>
            <a:ext cx="12192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Shape 16">
            <a:extLst>
              <a:ext uri="{FF2B5EF4-FFF2-40B4-BE49-F238E27FC236}">
                <a16:creationId xmlns:a16="http://schemas.microsoft.com/office/drawing/2014/main" id="{AA1FC689-4875-FB43-AC57-3BD2F05273FA}"/>
              </a:ext>
            </a:extLst>
          </p:cNvPr>
          <p:cNvSpPr/>
          <p:nvPr/>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6" name="Content Placeholder 2"/>
          <p:cNvSpPr>
            <a:spLocks noGrp="1"/>
          </p:cNvSpPr>
          <p:nvPr>
            <p:ph sz="quarter" idx="2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Media Placeholder 2"/>
          <p:cNvSpPr>
            <a:spLocks noGrp="1"/>
          </p:cNvSpPr>
          <p:nvPr>
            <p:ph type="media" sz="quarter" idx="24"/>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pPr lvl="0"/>
            <a:r>
              <a:rPr lang="en-US" noProof="0"/>
              <a:t>Click icon to add media</a:t>
            </a:r>
            <a:endParaRPr lang="en-US" noProof="0" dirty="0"/>
          </a:p>
        </p:txBody>
      </p:sp>
      <p:sp>
        <p:nvSpPr>
          <p:cNvPr id="12" name="Text Placeholder 2"/>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lvl="0"/>
            <a:r>
              <a:rPr lang="en-US" noProof="0"/>
              <a:t>Click to edit Master text styles</a:t>
            </a:r>
          </a:p>
        </p:txBody>
      </p:sp>
    </p:spTree>
    <p:extLst>
      <p:ext uri="{BB962C8B-B14F-4D97-AF65-F5344CB8AC3E}">
        <p14:creationId xmlns:p14="http://schemas.microsoft.com/office/powerpoint/2010/main" val="4291762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 Blank with Title ">
    <p:bg>
      <p:bgPr>
        <a:gradFill>
          <a:gsLst>
            <a:gs pos="0">
              <a:srgbClr val="005175"/>
            </a:gs>
            <a:gs pos="81000">
              <a:srgbClr val="000000"/>
            </a:gs>
          </a:gsLst>
          <a:lin ang="2700000" scaled="0"/>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5D7249-98D8-0C4A-8083-F72B861F9AAF}"/>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pic>
        <p:nvPicPr>
          <p:cNvPr id="9" name="Picture 8" descr="A picture containing sky&#10;&#10;Description automatically generated">
            <a:extLst>
              <a:ext uri="{FF2B5EF4-FFF2-40B4-BE49-F238E27FC236}">
                <a16:creationId xmlns:a16="http://schemas.microsoft.com/office/drawing/2014/main" id="{E2BD4465-FE26-452F-A26C-C1B6F968D3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782285"/>
            <a:ext cx="12192000" cy="75715"/>
          </a:xfrm>
          <a:prstGeom prst="rect">
            <a:avLst/>
          </a:prstGeom>
        </p:spPr>
      </p:pic>
      <p:sp>
        <p:nvSpPr>
          <p:cNvPr id="8" name="TextBox 2">
            <a:extLst>
              <a:ext uri="{FF2B5EF4-FFF2-40B4-BE49-F238E27FC236}">
                <a16:creationId xmlns:a16="http://schemas.microsoft.com/office/drawing/2014/main" id="{72D81E58-F68B-4FC8-B758-CFD70C3AFFC9}"/>
              </a:ext>
            </a:extLst>
          </p:cNvPr>
          <p:cNvSpPr txBox="1">
            <a:spLocks noChangeArrowheads="1"/>
          </p:cNvSpPr>
          <p:nvPr userDrawn="1"/>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chemeClr val="bg1"/>
                </a:solidFill>
                <a:cs typeface="Arial" panose="020B0604020202020204" pitchFamily="34" charset="0"/>
              </a:rPr>
              <a:pPr eaLnBrk="1" hangingPunct="1"/>
              <a:t>‹#›</a:t>
            </a:fld>
            <a:endParaRPr lang="en-GB" altLang="en-US" sz="800">
              <a:solidFill>
                <a:schemeClr val="bg1"/>
              </a:solidFill>
              <a:cs typeface="Arial" panose="020B0604020202020204" pitchFamily="34" charset="0"/>
            </a:endParaRPr>
          </a:p>
        </p:txBody>
      </p:sp>
    </p:spTree>
    <p:extLst>
      <p:ext uri="{BB962C8B-B14F-4D97-AF65-F5344CB8AC3E}">
        <p14:creationId xmlns:p14="http://schemas.microsoft.com/office/powerpoint/2010/main" val="266982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41" Type="http://schemas.openxmlformats.org/officeDocument/2006/relationships/slideLayout" Target="../slideLayouts/slideLayout51.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8" Type="http://schemas.openxmlformats.org/officeDocument/2006/relationships/slideLayout" Target="../slideLayouts/slideLayout18.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2">
            <a:extLst>
              <a:ext uri="{FF2B5EF4-FFF2-40B4-BE49-F238E27FC236}">
                <a16:creationId xmlns:a16="http://schemas.microsoft.com/office/drawing/2014/main" id="{383CB02E-CB78-1E4E-9135-1FC7AF2CC51D}"/>
              </a:ext>
            </a:extLst>
          </p:cNvPr>
          <p:cNvSpPr txBox="1">
            <a:spLocks noChangeArrowheads="1"/>
          </p:cNvSpPr>
          <p:nvPr/>
        </p:nvSpPr>
        <p:spPr bwMode="auto">
          <a:xfrm>
            <a:off x="536575" y="6145213"/>
            <a:ext cx="388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fld id="{1A20E258-47F9-4544-B453-E1893CCA9957}" type="slidenum">
              <a:rPr lang="en-GB" altLang="en-US" sz="800">
                <a:solidFill>
                  <a:srgbClr val="000000"/>
                </a:solidFill>
                <a:cs typeface="Arial" panose="020B0604020202020204" pitchFamily="34" charset="0"/>
              </a:rPr>
              <a:pPr eaLnBrk="1" hangingPunct="1"/>
              <a:t>‹#›</a:t>
            </a:fld>
            <a:endParaRPr lang="en-GB" altLang="en-US" sz="800">
              <a:solidFill>
                <a:srgbClr val="000000"/>
              </a:solidFill>
              <a:cs typeface="Arial" panose="020B0604020202020204" pitchFamily="34" charset="0"/>
            </a:endParaRPr>
          </a:p>
        </p:txBody>
      </p:sp>
      <p:sp>
        <p:nvSpPr>
          <p:cNvPr id="1027" name="TextBox 6">
            <a:extLst>
              <a:ext uri="{FF2B5EF4-FFF2-40B4-BE49-F238E27FC236}">
                <a16:creationId xmlns:a16="http://schemas.microsoft.com/office/drawing/2014/main" id="{2F8709A1-9D90-9E4F-A02C-7C0BF09443FF}"/>
              </a:ext>
            </a:extLst>
          </p:cNvPr>
          <p:cNvSpPr txBox="1">
            <a:spLocks noChangeArrowheads="1"/>
          </p:cNvSpPr>
          <p:nvPr/>
        </p:nvSpPr>
        <p:spPr bwMode="auto">
          <a:xfrm>
            <a:off x="819150" y="6223000"/>
            <a:ext cx="976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800">
                <a:cs typeface="Arial" panose="020B0604020202020204" pitchFamily="34" charset="0"/>
              </a:rPr>
              <a:t>|     hexagon.com</a:t>
            </a:r>
          </a:p>
        </p:txBody>
      </p:sp>
    </p:spTree>
    <p:extLst>
      <p:ext uri="{BB962C8B-B14F-4D97-AF65-F5344CB8AC3E}">
        <p14:creationId xmlns:p14="http://schemas.microsoft.com/office/powerpoint/2010/main" val="15577860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Lst>
  <p:hf sldNum="0"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a:xfrm>
            <a:off x="5837474" y="3906838"/>
            <a:ext cx="3619500" cy="1655762"/>
          </a:xfrm>
        </p:spPr>
        <p:txBody>
          <a:bodyPr/>
          <a:lstStyle/>
          <a:p>
            <a:r>
              <a:rPr lang="en-US" dirty="0"/>
              <a:t>James Sanwald</a:t>
            </a:r>
          </a:p>
          <a:p>
            <a:r>
              <a:rPr lang="en-US" dirty="0"/>
              <a:t>Manager, Pre-Sales</a:t>
            </a:r>
          </a:p>
          <a:p>
            <a:r>
              <a:rPr lang="en-US" dirty="0"/>
              <a:t>Hexagon</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2"/>
          <a:srcRect l="1406" t="4" r="-1230" b="-180"/>
          <a:stretch>
            <a:fillRect/>
          </a:stretch>
        </p:blipFill>
        <p:spPr>
          <a:xfrm>
            <a:off x="2726662" y="-2150976"/>
            <a:ext cx="6730312" cy="6755436"/>
          </a:xfrm>
          <a:prstGeom prst="rect">
            <a:avLst/>
          </a:prstGeom>
        </p:spPr>
      </p:pic>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lang="en-US" b="0" dirty="0"/>
              <a:t>Integrations with Hexagon</a:t>
            </a:r>
          </a:p>
        </p:txBody>
      </p:sp>
      <p:sp>
        <p:nvSpPr>
          <p:cNvPr id="5" name="Subtitle 2">
            <a:extLst>
              <a:ext uri="{FF2B5EF4-FFF2-40B4-BE49-F238E27FC236}">
                <a16:creationId xmlns:a16="http://schemas.microsoft.com/office/drawing/2014/main" id="{71CDFA6F-9571-D16E-3A10-BDDF2460D74F}"/>
              </a:ext>
            </a:extLst>
          </p:cNvPr>
          <p:cNvSpPr txBox="1">
            <a:spLocks/>
          </p:cNvSpPr>
          <p:nvPr/>
        </p:nvSpPr>
        <p:spPr>
          <a:xfrm>
            <a:off x="2217974" y="3906838"/>
            <a:ext cx="36195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Nova Light" panose="020B03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Nova Light" panose="020B03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Laura </a:t>
            </a:r>
            <a:r>
              <a:rPr lang="en-US" dirty="0" err="1"/>
              <a:t>Gudde</a:t>
            </a:r>
            <a:endParaRPr lang="en-US" dirty="0"/>
          </a:p>
          <a:p>
            <a:r>
              <a:rPr lang="en-US" dirty="0"/>
              <a:t>Product Manager</a:t>
            </a:r>
          </a:p>
          <a:p>
            <a:r>
              <a:rPr lang="en-US" dirty="0"/>
              <a:t>Hexagon</a:t>
            </a:r>
          </a:p>
        </p:txBody>
      </p:sp>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0A78C-816E-18CF-03C6-735C03142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3B0DF-6E77-F52A-6293-F5B0EA95DB40}"/>
              </a:ext>
            </a:extLst>
          </p:cNvPr>
          <p:cNvSpPr>
            <a:spLocks noGrp="1"/>
          </p:cNvSpPr>
          <p:nvPr>
            <p:ph type="title"/>
          </p:nvPr>
        </p:nvSpPr>
        <p:spPr>
          <a:xfrm>
            <a:off x="838199" y="0"/>
            <a:ext cx="10515600" cy="1325563"/>
          </a:xfrm>
        </p:spPr>
        <p:txBody>
          <a:bodyPr/>
          <a:lstStyle/>
          <a:p>
            <a:r>
              <a:rPr lang="en-US" dirty="0"/>
              <a:t>AKMS to EAM integration</a:t>
            </a:r>
          </a:p>
        </p:txBody>
      </p:sp>
      <p:sp>
        <p:nvSpPr>
          <p:cNvPr id="4" name="TextBox 3">
            <a:extLst>
              <a:ext uri="{FF2B5EF4-FFF2-40B4-BE49-F238E27FC236}">
                <a16:creationId xmlns:a16="http://schemas.microsoft.com/office/drawing/2014/main" id="{D45D04BF-12DC-4A3D-075C-8310CCAADC8D}"/>
              </a:ext>
            </a:extLst>
          </p:cNvPr>
          <p:cNvSpPr txBox="1"/>
          <p:nvPr/>
        </p:nvSpPr>
        <p:spPr>
          <a:xfrm>
            <a:off x="838199" y="5051650"/>
            <a:ext cx="10492673" cy="1200329"/>
          </a:xfrm>
          <a:prstGeom prst="rect">
            <a:avLst/>
          </a:prstGeom>
          <a:noFill/>
        </p:spPr>
        <p:txBody>
          <a:bodyPr wrap="square">
            <a:spAutoFit/>
          </a:bodyPr>
          <a:lstStyle/>
          <a:p>
            <a:pPr algn="ctr"/>
            <a:r>
              <a:rPr lang="en-US" sz="1800" b="0" i="0" u="none" strike="noStrike" kern="1200" baseline="0" dirty="0">
                <a:solidFill>
                  <a:schemeClr val="dk1"/>
                </a:solidFill>
                <a:latin typeface="+mn-lt"/>
                <a:ea typeface="+mn-ea"/>
                <a:cs typeface="+mn-cs"/>
              </a:rPr>
              <a:t>AKMS is a procedure management system built with consistency and control in mind. This solution doesn't only store your documents, it lets you easily manage and govern the critical operational content your field workers use every day. This integration will bring about easier designing of policies and activities into EAM</a:t>
            </a:r>
            <a:endParaRPr lang="en-US" dirty="0"/>
          </a:p>
        </p:txBody>
      </p:sp>
      <p:sp>
        <p:nvSpPr>
          <p:cNvPr id="97" name="Rectangle 96">
            <a:extLst>
              <a:ext uri="{FF2B5EF4-FFF2-40B4-BE49-F238E27FC236}">
                <a16:creationId xmlns:a16="http://schemas.microsoft.com/office/drawing/2014/main" id="{01D281CD-A8AC-9A6B-F421-686DF613CD5D}"/>
              </a:ext>
            </a:extLst>
          </p:cNvPr>
          <p:cNvSpPr/>
          <p:nvPr/>
        </p:nvSpPr>
        <p:spPr>
          <a:xfrm>
            <a:off x="4982273" y="1325564"/>
            <a:ext cx="2276184" cy="3650550"/>
          </a:xfrm>
          <a:prstGeom prst="rect">
            <a:avLst/>
          </a:prstGeom>
          <a:solidFill>
            <a:schemeClr val="bg1">
              <a:lumMod val="50000"/>
            </a:schemeClr>
          </a:solidFill>
          <a:ln>
            <a:noFill/>
          </a:ln>
          <a:effectLst>
            <a:outerShdw blurRad="101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93E6421-7B27-5F3D-B973-3C830298FAEB}"/>
              </a:ext>
            </a:extLst>
          </p:cNvPr>
          <p:cNvSpPr/>
          <p:nvPr/>
        </p:nvSpPr>
        <p:spPr>
          <a:xfrm>
            <a:off x="7404806" y="1325564"/>
            <a:ext cx="2276184" cy="3650550"/>
          </a:xfrm>
          <a:prstGeom prst="rect">
            <a:avLst/>
          </a:prstGeom>
          <a:solidFill>
            <a:srgbClr val="0050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dirty="0">
                <a:ln>
                  <a:noFill/>
                </a:ln>
                <a:solidFill>
                  <a:srgbClr val="FFFFFF"/>
                </a:solidFill>
                <a:effectLst/>
                <a:uLnTx/>
                <a:uFillTx/>
                <a:latin typeface="Arial"/>
                <a:ea typeface="+mn-ea"/>
                <a:cs typeface="+mn-cs"/>
              </a:rPr>
              <a:t>AKMS</a:t>
            </a:r>
          </a:p>
        </p:txBody>
      </p:sp>
      <p:sp>
        <p:nvSpPr>
          <p:cNvPr id="29" name="Rectangle 28">
            <a:extLst>
              <a:ext uri="{FF2B5EF4-FFF2-40B4-BE49-F238E27FC236}">
                <a16:creationId xmlns:a16="http://schemas.microsoft.com/office/drawing/2014/main" id="{B84490ED-9CA9-38B3-97FD-E2360EC1EA2C}"/>
              </a:ext>
            </a:extLst>
          </p:cNvPr>
          <p:cNvSpPr/>
          <p:nvPr/>
        </p:nvSpPr>
        <p:spPr>
          <a:xfrm>
            <a:off x="2511012" y="1325564"/>
            <a:ext cx="2276184" cy="3650550"/>
          </a:xfrm>
          <a:prstGeom prst="rect">
            <a:avLst/>
          </a:prstGeom>
          <a:solidFill>
            <a:srgbClr val="1B98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dirty="0">
                <a:ln>
                  <a:noFill/>
                </a:ln>
                <a:solidFill>
                  <a:srgbClr val="FFFFFF"/>
                </a:solidFill>
                <a:effectLst/>
                <a:uLnTx/>
                <a:uFillTx/>
                <a:latin typeface="Arial"/>
                <a:ea typeface="+mn-ea"/>
                <a:cs typeface="+mn-cs"/>
              </a:rPr>
              <a:t>HxGN EAM</a:t>
            </a:r>
          </a:p>
        </p:txBody>
      </p:sp>
      <p:grpSp>
        <p:nvGrpSpPr>
          <p:cNvPr id="5" name="Group 4">
            <a:extLst>
              <a:ext uri="{FF2B5EF4-FFF2-40B4-BE49-F238E27FC236}">
                <a16:creationId xmlns:a16="http://schemas.microsoft.com/office/drawing/2014/main" id="{A534895E-019B-FFBC-60F1-31A554DC226F}"/>
              </a:ext>
            </a:extLst>
          </p:cNvPr>
          <p:cNvGrpSpPr/>
          <p:nvPr/>
        </p:nvGrpSpPr>
        <p:grpSpPr>
          <a:xfrm>
            <a:off x="4816933" y="2585554"/>
            <a:ext cx="2535046" cy="1853137"/>
            <a:chOff x="6031645" y="3926664"/>
            <a:chExt cx="3886200" cy="2583991"/>
          </a:xfrm>
        </p:grpSpPr>
        <p:cxnSp>
          <p:nvCxnSpPr>
            <p:cNvPr id="6" name="Straight Arrow Connector 5">
              <a:extLst>
                <a:ext uri="{FF2B5EF4-FFF2-40B4-BE49-F238E27FC236}">
                  <a16:creationId xmlns:a16="http://schemas.microsoft.com/office/drawing/2014/main" id="{1D5CE797-7863-6A05-0B0E-8067BF388845}"/>
                </a:ext>
              </a:extLst>
            </p:cNvPr>
            <p:cNvCxnSpPr/>
            <p:nvPr/>
          </p:nvCxnSpPr>
          <p:spPr>
            <a:xfrm flipH="1">
              <a:off x="6031645" y="3926664"/>
              <a:ext cx="3886200" cy="1"/>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015DBCD-2506-1272-9934-F94C95158238}"/>
                </a:ext>
              </a:extLst>
            </p:cNvPr>
            <p:cNvCxnSpPr>
              <a:cxnSpLocks/>
            </p:cNvCxnSpPr>
            <p:nvPr/>
          </p:nvCxnSpPr>
          <p:spPr>
            <a:xfrm>
              <a:off x="6031645" y="6510654"/>
              <a:ext cx="3886200" cy="1"/>
            </a:xfrm>
            <a:prstGeom prst="straightConnector1">
              <a:avLst/>
            </a:prstGeom>
            <a:ln w="22225" cap="rnd">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FE3ED6D-8920-AF8D-5B23-437E7C5D1EA2}"/>
                </a:ext>
              </a:extLst>
            </p:cNvPr>
            <p:cNvCxnSpPr/>
            <p:nvPr/>
          </p:nvCxnSpPr>
          <p:spPr>
            <a:xfrm flipH="1">
              <a:off x="6031645" y="6209174"/>
              <a:ext cx="3886200" cy="1"/>
            </a:xfrm>
            <a:prstGeom prst="straightConnector1">
              <a:avLst/>
            </a:prstGeom>
            <a:ln w="22225" cap="rnd">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9" name="Graphic 1">
            <a:extLst>
              <a:ext uri="{FF2B5EF4-FFF2-40B4-BE49-F238E27FC236}">
                <a16:creationId xmlns:a16="http://schemas.microsoft.com/office/drawing/2014/main" id="{9A7B48C0-91A9-96D2-839D-5368962EA457}"/>
              </a:ext>
            </a:extLst>
          </p:cNvPr>
          <p:cNvGrpSpPr/>
          <p:nvPr/>
        </p:nvGrpSpPr>
        <p:grpSpPr>
          <a:xfrm>
            <a:off x="5820977" y="1443395"/>
            <a:ext cx="526955" cy="526955"/>
            <a:chOff x="4800600" y="2133600"/>
            <a:chExt cx="2594991" cy="2594991"/>
          </a:xfrm>
          <a:gradFill>
            <a:gsLst>
              <a:gs pos="0">
                <a:srgbClr val="A5CF67"/>
              </a:gs>
              <a:gs pos="100000">
                <a:schemeClr val="accent1"/>
              </a:gs>
            </a:gsLst>
            <a:lin ang="2700000" scaled="0"/>
          </a:gradFill>
        </p:grpSpPr>
        <p:grpSp>
          <p:nvGrpSpPr>
            <p:cNvPr id="50" name="Graphic 1">
              <a:extLst>
                <a:ext uri="{FF2B5EF4-FFF2-40B4-BE49-F238E27FC236}">
                  <a16:creationId xmlns:a16="http://schemas.microsoft.com/office/drawing/2014/main" id="{920EB4F3-1112-19FA-BACF-53390C569F9C}"/>
                </a:ext>
              </a:extLst>
            </p:cNvPr>
            <p:cNvGrpSpPr/>
            <p:nvPr/>
          </p:nvGrpSpPr>
          <p:grpSpPr>
            <a:xfrm>
              <a:off x="4800600" y="2133600"/>
              <a:ext cx="2594991" cy="2594991"/>
              <a:chOff x="4800600" y="2133600"/>
              <a:chExt cx="2594991" cy="2594991"/>
            </a:xfrm>
            <a:grpFill/>
          </p:grpSpPr>
          <p:sp>
            <p:nvSpPr>
              <p:cNvPr id="13" name="Freeform: Shape 10">
                <a:extLst>
                  <a:ext uri="{FF2B5EF4-FFF2-40B4-BE49-F238E27FC236}">
                    <a16:creationId xmlns:a16="http://schemas.microsoft.com/office/drawing/2014/main" id="{A8E925EC-E441-EF6F-DB48-DF39A7883A6B}"/>
                  </a:ext>
                </a:extLst>
              </p:cNvPr>
              <p:cNvSpPr/>
              <p:nvPr/>
            </p:nvSpPr>
            <p:spPr>
              <a:xfrm>
                <a:off x="4800600" y="2133600"/>
                <a:ext cx="2594991" cy="2594991"/>
              </a:xfrm>
              <a:custGeom>
                <a:avLst/>
                <a:gdLst>
                  <a:gd name="connsiteX0" fmla="*/ 1297496 w 2594991"/>
                  <a:gd name="connsiteY0" fmla="*/ 2594991 h 2594991"/>
                  <a:gd name="connsiteX1" fmla="*/ 0 w 2594991"/>
                  <a:gd name="connsiteY1" fmla="*/ 1297496 h 2594991"/>
                  <a:gd name="connsiteX2" fmla="*/ 1297496 w 2594991"/>
                  <a:gd name="connsiteY2" fmla="*/ 0 h 2594991"/>
                  <a:gd name="connsiteX3" fmla="*/ 2594991 w 2594991"/>
                  <a:gd name="connsiteY3" fmla="*/ 1297496 h 2594991"/>
                  <a:gd name="connsiteX4" fmla="*/ 1297496 w 2594991"/>
                  <a:gd name="connsiteY4" fmla="*/ 2594991 h 2594991"/>
                  <a:gd name="connsiteX5" fmla="*/ 1297496 w 2594991"/>
                  <a:gd name="connsiteY5" fmla="*/ 74105 h 2594991"/>
                  <a:gd name="connsiteX6" fmla="*/ 74105 w 2594991"/>
                  <a:gd name="connsiteY6" fmla="*/ 1297496 h 2594991"/>
                  <a:gd name="connsiteX7" fmla="*/ 1297496 w 2594991"/>
                  <a:gd name="connsiteY7" fmla="*/ 2520887 h 2594991"/>
                  <a:gd name="connsiteX8" fmla="*/ 2520887 w 2594991"/>
                  <a:gd name="connsiteY8" fmla="*/ 1297496 h 2594991"/>
                  <a:gd name="connsiteX9" fmla="*/ 1297496 w 2594991"/>
                  <a:gd name="connsiteY9" fmla="*/ 74105 h 259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991" h="2594991">
                    <a:moveTo>
                      <a:pt x="1297496" y="2594991"/>
                    </a:moveTo>
                    <a:cubicBezTo>
                      <a:pt x="582073" y="2594991"/>
                      <a:pt x="0" y="2012918"/>
                      <a:pt x="0" y="1297496"/>
                    </a:cubicBezTo>
                    <a:cubicBezTo>
                      <a:pt x="0" y="582073"/>
                      <a:pt x="582073" y="0"/>
                      <a:pt x="1297496" y="0"/>
                    </a:cubicBezTo>
                    <a:cubicBezTo>
                      <a:pt x="2012918" y="0"/>
                      <a:pt x="2594991" y="582073"/>
                      <a:pt x="2594991" y="1297496"/>
                    </a:cubicBezTo>
                    <a:cubicBezTo>
                      <a:pt x="2594991" y="2012918"/>
                      <a:pt x="2012918" y="2594991"/>
                      <a:pt x="1297496" y="2594991"/>
                    </a:cubicBezTo>
                    <a:close/>
                    <a:moveTo>
                      <a:pt x="1297496" y="74105"/>
                    </a:moveTo>
                    <a:cubicBezTo>
                      <a:pt x="622935" y="74105"/>
                      <a:pt x="74105" y="622935"/>
                      <a:pt x="74105" y="1297496"/>
                    </a:cubicBezTo>
                    <a:cubicBezTo>
                      <a:pt x="74105" y="1972056"/>
                      <a:pt x="622935" y="2520887"/>
                      <a:pt x="1297496" y="2520887"/>
                    </a:cubicBezTo>
                    <a:cubicBezTo>
                      <a:pt x="1972056" y="2520887"/>
                      <a:pt x="2520887" y="1972056"/>
                      <a:pt x="2520887" y="1297496"/>
                    </a:cubicBezTo>
                    <a:cubicBezTo>
                      <a:pt x="2520887" y="622935"/>
                      <a:pt x="1972056" y="74105"/>
                      <a:pt x="1297496" y="74105"/>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Shape 11">
                <a:extLst>
                  <a:ext uri="{FF2B5EF4-FFF2-40B4-BE49-F238E27FC236}">
                    <a16:creationId xmlns:a16="http://schemas.microsoft.com/office/drawing/2014/main" id="{82309B11-0A52-4153-1A90-1C350EF6D724}"/>
                  </a:ext>
                </a:extLst>
              </p:cNvPr>
              <p:cNvSpPr/>
              <p:nvPr/>
            </p:nvSpPr>
            <p:spPr>
              <a:xfrm>
                <a:off x="6632148" y="3543795"/>
                <a:ext cx="283668" cy="1035729"/>
              </a:xfrm>
              <a:custGeom>
                <a:avLst/>
                <a:gdLst>
                  <a:gd name="connsiteX0" fmla="*/ 37066 w 283668"/>
                  <a:gd name="connsiteY0" fmla="*/ 1035730 h 1035729"/>
                  <a:gd name="connsiteX1" fmla="*/ 13920 w 283668"/>
                  <a:gd name="connsiteY1" fmla="*/ 1027634 h 1035729"/>
                  <a:gd name="connsiteX2" fmla="*/ 8110 w 283668"/>
                  <a:gd name="connsiteY2" fmla="*/ 975532 h 1035729"/>
                  <a:gd name="connsiteX3" fmla="*/ 209469 w 283668"/>
                  <a:gd name="connsiteY3" fmla="*/ 397650 h 1035729"/>
                  <a:gd name="connsiteX4" fmla="*/ 154319 w 283668"/>
                  <a:gd name="connsiteY4" fmla="*/ 48654 h 1035729"/>
                  <a:gd name="connsiteX5" fmla="*/ 178036 w 283668"/>
                  <a:gd name="connsiteY5" fmla="*/ 1886 h 1035729"/>
                  <a:gd name="connsiteX6" fmla="*/ 224804 w 283668"/>
                  <a:gd name="connsiteY6" fmla="*/ 25604 h 1035729"/>
                  <a:gd name="connsiteX7" fmla="*/ 283668 w 283668"/>
                  <a:gd name="connsiteY7" fmla="*/ 397650 h 1035729"/>
                  <a:gd name="connsiteX8" fmla="*/ 66117 w 283668"/>
                  <a:gd name="connsiteY8" fmla="*/ 1021823 h 1035729"/>
                  <a:gd name="connsiteX9" fmla="*/ 37066 w 283668"/>
                  <a:gd name="connsiteY9" fmla="*/ 1035730 h 10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68" h="1035729">
                    <a:moveTo>
                      <a:pt x="37066" y="1035730"/>
                    </a:moveTo>
                    <a:cubicBezTo>
                      <a:pt x="28970" y="1035730"/>
                      <a:pt x="20778" y="1033063"/>
                      <a:pt x="13920" y="1027634"/>
                    </a:cubicBezTo>
                    <a:cubicBezTo>
                      <a:pt x="-2082" y="1014870"/>
                      <a:pt x="-4653" y="991534"/>
                      <a:pt x="8110" y="975532"/>
                    </a:cubicBezTo>
                    <a:cubicBezTo>
                      <a:pt x="136126" y="815321"/>
                      <a:pt x="209469" y="604628"/>
                      <a:pt x="209469" y="397650"/>
                    </a:cubicBezTo>
                    <a:cubicBezTo>
                      <a:pt x="209469" y="278397"/>
                      <a:pt x="190895" y="160954"/>
                      <a:pt x="154319" y="48654"/>
                    </a:cubicBezTo>
                    <a:cubicBezTo>
                      <a:pt x="147937" y="29223"/>
                      <a:pt x="158605" y="8268"/>
                      <a:pt x="178036" y="1886"/>
                    </a:cubicBezTo>
                    <a:cubicBezTo>
                      <a:pt x="197658" y="-4591"/>
                      <a:pt x="218422" y="6172"/>
                      <a:pt x="224804" y="25604"/>
                    </a:cubicBezTo>
                    <a:cubicBezTo>
                      <a:pt x="263856" y="145333"/>
                      <a:pt x="283668" y="270491"/>
                      <a:pt x="283668" y="397650"/>
                    </a:cubicBezTo>
                    <a:cubicBezTo>
                      <a:pt x="283668" y="621106"/>
                      <a:pt x="204325" y="848659"/>
                      <a:pt x="66117" y="1021823"/>
                    </a:cubicBezTo>
                    <a:cubicBezTo>
                      <a:pt x="58783" y="1030967"/>
                      <a:pt x="48020" y="1035730"/>
                      <a:pt x="37066" y="103573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Shape 12">
                <a:extLst>
                  <a:ext uri="{FF2B5EF4-FFF2-40B4-BE49-F238E27FC236}">
                    <a16:creationId xmlns:a16="http://schemas.microsoft.com/office/drawing/2014/main" id="{DFCE9AD9-7893-6DCC-171B-DEBCFD2A5C21}"/>
                  </a:ext>
                </a:extLst>
              </p:cNvPr>
              <p:cNvSpPr/>
              <p:nvPr/>
            </p:nvSpPr>
            <p:spPr>
              <a:xfrm>
                <a:off x="5798241" y="2748192"/>
                <a:ext cx="815674" cy="448874"/>
              </a:xfrm>
              <a:custGeom>
                <a:avLst/>
                <a:gdLst>
                  <a:gd name="connsiteX0" fmla="*/ 778580 w 815674"/>
                  <a:gd name="connsiteY0" fmla="*/ 448874 h 448874"/>
                  <a:gd name="connsiteX1" fmla="*/ 751148 w 815674"/>
                  <a:gd name="connsiteY1" fmla="*/ 436777 h 448874"/>
                  <a:gd name="connsiteX2" fmla="*/ 33344 w 815674"/>
                  <a:gd name="connsiteY2" fmla="*/ 73970 h 448874"/>
                  <a:gd name="connsiteX3" fmla="*/ 197 w 815674"/>
                  <a:gd name="connsiteY3" fmla="*/ 33394 h 448874"/>
                  <a:gd name="connsiteX4" fmla="*/ 40773 w 815674"/>
                  <a:gd name="connsiteY4" fmla="*/ 247 h 448874"/>
                  <a:gd name="connsiteX5" fmla="*/ 806012 w 815674"/>
                  <a:gd name="connsiteY5" fmla="*/ 386962 h 448874"/>
                  <a:gd name="connsiteX6" fmla="*/ 803536 w 815674"/>
                  <a:gd name="connsiteY6" fmla="*/ 439349 h 448874"/>
                  <a:gd name="connsiteX7" fmla="*/ 778580 w 815674"/>
                  <a:gd name="connsiteY7" fmla="*/ 448874 h 44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674" h="448874">
                    <a:moveTo>
                      <a:pt x="778580" y="448874"/>
                    </a:moveTo>
                    <a:cubicBezTo>
                      <a:pt x="768484" y="448874"/>
                      <a:pt x="758482" y="444778"/>
                      <a:pt x="751148" y="436777"/>
                    </a:cubicBezTo>
                    <a:cubicBezTo>
                      <a:pt x="563887" y="230752"/>
                      <a:pt x="308997" y="101974"/>
                      <a:pt x="33344" y="73970"/>
                    </a:cubicBezTo>
                    <a:cubicBezTo>
                      <a:pt x="12960" y="71875"/>
                      <a:pt x="-1898" y="53682"/>
                      <a:pt x="197" y="33394"/>
                    </a:cubicBezTo>
                    <a:cubicBezTo>
                      <a:pt x="2197" y="13010"/>
                      <a:pt x="20676" y="-2135"/>
                      <a:pt x="40773" y="247"/>
                    </a:cubicBezTo>
                    <a:cubicBezTo>
                      <a:pt x="334715" y="30060"/>
                      <a:pt x="606463" y="167410"/>
                      <a:pt x="806012" y="386962"/>
                    </a:cubicBezTo>
                    <a:cubicBezTo>
                      <a:pt x="819823" y="402106"/>
                      <a:pt x="818680" y="425538"/>
                      <a:pt x="803536" y="439349"/>
                    </a:cubicBezTo>
                    <a:cubicBezTo>
                      <a:pt x="796392" y="445636"/>
                      <a:pt x="787534" y="448874"/>
                      <a:pt x="778580" y="448874"/>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Shape 13">
                <a:extLst>
                  <a:ext uri="{FF2B5EF4-FFF2-40B4-BE49-F238E27FC236}">
                    <a16:creationId xmlns:a16="http://schemas.microsoft.com/office/drawing/2014/main" id="{A6AE5021-F14C-22B6-7CC9-0CE18F223CBE}"/>
                  </a:ext>
                </a:extLst>
              </p:cNvPr>
              <p:cNvSpPr/>
              <p:nvPr/>
            </p:nvSpPr>
            <p:spPr>
              <a:xfrm>
                <a:off x="4837523" y="2790544"/>
                <a:ext cx="582672" cy="373565"/>
              </a:xfrm>
              <a:custGeom>
                <a:avLst/>
                <a:gdLst>
                  <a:gd name="connsiteX0" fmla="*/ 37086 w 582672"/>
                  <a:gd name="connsiteY0" fmla="*/ 373565 h 373565"/>
                  <a:gd name="connsiteX1" fmla="*/ 12035 w 582672"/>
                  <a:gd name="connsiteY1" fmla="*/ 363850 h 373565"/>
                  <a:gd name="connsiteX2" fmla="*/ 9749 w 582672"/>
                  <a:gd name="connsiteY2" fmla="*/ 311462 h 373565"/>
                  <a:gd name="connsiteX3" fmla="*/ 535815 w 582672"/>
                  <a:gd name="connsiteY3" fmla="*/ 1328 h 373565"/>
                  <a:gd name="connsiteX4" fmla="*/ 581345 w 582672"/>
                  <a:gd name="connsiteY4" fmla="*/ 27331 h 373565"/>
                  <a:gd name="connsiteX5" fmla="*/ 555341 w 582672"/>
                  <a:gd name="connsiteY5" fmla="*/ 72861 h 373565"/>
                  <a:gd name="connsiteX6" fmla="*/ 64423 w 582672"/>
                  <a:gd name="connsiteY6" fmla="*/ 361564 h 373565"/>
                  <a:gd name="connsiteX7" fmla="*/ 37086 w 582672"/>
                  <a:gd name="connsiteY7" fmla="*/ 373565 h 37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672" h="373565">
                    <a:moveTo>
                      <a:pt x="37086" y="373565"/>
                    </a:moveTo>
                    <a:cubicBezTo>
                      <a:pt x="28133" y="373565"/>
                      <a:pt x="19179" y="370327"/>
                      <a:pt x="12035" y="363850"/>
                    </a:cubicBezTo>
                    <a:cubicBezTo>
                      <a:pt x="-3109" y="350039"/>
                      <a:pt x="-4062" y="326607"/>
                      <a:pt x="9749" y="311462"/>
                    </a:cubicBezTo>
                    <a:cubicBezTo>
                      <a:pt x="156434" y="151252"/>
                      <a:pt x="303881" y="64289"/>
                      <a:pt x="535815" y="1328"/>
                    </a:cubicBezTo>
                    <a:cubicBezTo>
                      <a:pt x="555627" y="-4101"/>
                      <a:pt x="575915" y="7615"/>
                      <a:pt x="581345" y="27331"/>
                    </a:cubicBezTo>
                    <a:cubicBezTo>
                      <a:pt x="586774" y="47143"/>
                      <a:pt x="575058" y="67432"/>
                      <a:pt x="555341" y="72861"/>
                    </a:cubicBezTo>
                    <a:cubicBezTo>
                      <a:pt x="338362" y="131821"/>
                      <a:pt x="200726" y="212783"/>
                      <a:pt x="64423" y="361564"/>
                    </a:cubicBezTo>
                    <a:cubicBezTo>
                      <a:pt x="57089" y="369470"/>
                      <a:pt x="47087" y="373565"/>
                      <a:pt x="37086" y="373565"/>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Shape 14">
                <a:extLst>
                  <a:ext uri="{FF2B5EF4-FFF2-40B4-BE49-F238E27FC236}">
                    <a16:creationId xmlns:a16="http://schemas.microsoft.com/office/drawing/2014/main" id="{EB94535B-2ABD-709C-ABBB-EDB6088D39D4}"/>
                  </a:ext>
                </a:extLst>
              </p:cNvPr>
              <p:cNvSpPr/>
              <p:nvPr/>
            </p:nvSpPr>
            <p:spPr>
              <a:xfrm>
                <a:off x="6784636" y="2406481"/>
                <a:ext cx="149338" cy="807920"/>
              </a:xfrm>
              <a:custGeom>
                <a:avLst/>
                <a:gdLst>
                  <a:gd name="connsiteX0" fmla="*/ 37073 w 149338"/>
                  <a:gd name="connsiteY0" fmla="*/ 807921 h 807920"/>
                  <a:gd name="connsiteX1" fmla="*/ 25071 w 149338"/>
                  <a:gd name="connsiteY1" fmla="*/ 805920 h 807920"/>
                  <a:gd name="connsiteX2" fmla="*/ 2021 w 149338"/>
                  <a:gd name="connsiteY2" fmla="*/ 758867 h 807920"/>
                  <a:gd name="connsiteX3" fmla="*/ 59552 w 149338"/>
                  <a:gd name="connsiteY3" fmla="*/ 41634 h 807920"/>
                  <a:gd name="connsiteX4" fmla="*/ 91842 w 149338"/>
                  <a:gd name="connsiteY4" fmla="*/ 296 h 807920"/>
                  <a:gd name="connsiteX5" fmla="*/ 133180 w 149338"/>
                  <a:gd name="connsiteY5" fmla="*/ 32586 h 807920"/>
                  <a:gd name="connsiteX6" fmla="*/ 72220 w 149338"/>
                  <a:gd name="connsiteY6" fmla="*/ 782870 h 807920"/>
                  <a:gd name="connsiteX7" fmla="*/ 37073 w 149338"/>
                  <a:gd name="connsiteY7" fmla="*/ 807921 h 80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38" h="807920">
                    <a:moveTo>
                      <a:pt x="37073" y="807921"/>
                    </a:moveTo>
                    <a:cubicBezTo>
                      <a:pt x="33072" y="807921"/>
                      <a:pt x="29072" y="807254"/>
                      <a:pt x="25071" y="805920"/>
                    </a:cubicBezTo>
                    <a:cubicBezTo>
                      <a:pt x="5735" y="799348"/>
                      <a:pt x="-4647" y="778203"/>
                      <a:pt x="2021" y="758867"/>
                    </a:cubicBezTo>
                    <a:cubicBezTo>
                      <a:pt x="73077" y="550746"/>
                      <a:pt x="92508" y="309477"/>
                      <a:pt x="59552" y="41634"/>
                    </a:cubicBezTo>
                    <a:cubicBezTo>
                      <a:pt x="57075" y="21346"/>
                      <a:pt x="71458" y="2868"/>
                      <a:pt x="91842" y="296"/>
                    </a:cubicBezTo>
                    <a:cubicBezTo>
                      <a:pt x="111939" y="-2276"/>
                      <a:pt x="130704" y="12202"/>
                      <a:pt x="133180" y="32586"/>
                    </a:cubicBezTo>
                    <a:cubicBezTo>
                      <a:pt x="167565" y="311668"/>
                      <a:pt x="146991" y="564081"/>
                      <a:pt x="72220" y="782870"/>
                    </a:cubicBezTo>
                    <a:cubicBezTo>
                      <a:pt x="66886" y="798300"/>
                      <a:pt x="52503" y="807921"/>
                      <a:pt x="37073" y="807921"/>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Shape 15">
                <a:extLst>
                  <a:ext uri="{FF2B5EF4-FFF2-40B4-BE49-F238E27FC236}">
                    <a16:creationId xmlns:a16="http://schemas.microsoft.com/office/drawing/2014/main" id="{17CF9032-6BE2-34B3-4381-1BDC4D6757CB}"/>
                  </a:ext>
                </a:extLst>
              </p:cNvPr>
              <p:cNvSpPr/>
              <p:nvPr/>
            </p:nvSpPr>
            <p:spPr>
              <a:xfrm>
                <a:off x="5992892" y="3520677"/>
                <a:ext cx="652423" cy="470583"/>
              </a:xfrm>
              <a:custGeom>
                <a:avLst/>
                <a:gdLst>
                  <a:gd name="connsiteX0" fmla="*/ 37100 w 652423"/>
                  <a:gd name="connsiteY0" fmla="*/ 470583 h 470583"/>
                  <a:gd name="connsiteX1" fmla="*/ 2333 w 652423"/>
                  <a:gd name="connsiteY1" fmla="*/ 446390 h 470583"/>
                  <a:gd name="connsiteX2" fmla="*/ 24241 w 652423"/>
                  <a:gd name="connsiteY2" fmla="*/ 398765 h 470583"/>
                  <a:gd name="connsiteX3" fmla="*/ 586978 w 652423"/>
                  <a:gd name="connsiteY3" fmla="*/ 13288 h 470583"/>
                  <a:gd name="connsiteX4" fmla="*/ 639175 w 652423"/>
                  <a:gd name="connsiteY4" fmla="*/ 8716 h 470583"/>
                  <a:gd name="connsiteX5" fmla="*/ 643747 w 652423"/>
                  <a:gd name="connsiteY5" fmla="*/ 60913 h 470583"/>
                  <a:gd name="connsiteX6" fmla="*/ 49958 w 652423"/>
                  <a:gd name="connsiteY6" fmla="*/ 468297 h 470583"/>
                  <a:gd name="connsiteX7" fmla="*/ 37100 w 652423"/>
                  <a:gd name="connsiteY7" fmla="*/ 470583 h 47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423" h="470583">
                    <a:moveTo>
                      <a:pt x="37100" y="470583"/>
                    </a:moveTo>
                    <a:cubicBezTo>
                      <a:pt x="22050" y="470583"/>
                      <a:pt x="7858" y="461344"/>
                      <a:pt x="2333" y="446390"/>
                    </a:cubicBezTo>
                    <a:cubicBezTo>
                      <a:pt x="-4810" y="427149"/>
                      <a:pt x="5000" y="405909"/>
                      <a:pt x="24241" y="398765"/>
                    </a:cubicBezTo>
                    <a:cubicBezTo>
                      <a:pt x="183023" y="339900"/>
                      <a:pt x="409527" y="225219"/>
                      <a:pt x="586978" y="13288"/>
                    </a:cubicBezTo>
                    <a:cubicBezTo>
                      <a:pt x="600122" y="-2428"/>
                      <a:pt x="623459" y="-4524"/>
                      <a:pt x="639175" y="8716"/>
                    </a:cubicBezTo>
                    <a:cubicBezTo>
                      <a:pt x="654891" y="21861"/>
                      <a:pt x="656891" y="45197"/>
                      <a:pt x="643747" y="60913"/>
                    </a:cubicBezTo>
                    <a:cubicBezTo>
                      <a:pt x="455914" y="285322"/>
                      <a:pt x="217122" y="406290"/>
                      <a:pt x="49958" y="468297"/>
                    </a:cubicBezTo>
                    <a:cubicBezTo>
                      <a:pt x="45767" y="469821"/>
                      <a:pt x="41386" y="470583"/>
                      <a:pt x="37100" y="470583"/>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Shape 16">
                <a:extLst>
                  <a:ext uri="{FF2B5EF4-FFF2-40B4-BE49-F238E27FC236}">
                    <a16:creationId xmlns:a16="http://schemas.microsoft.com/office/drawing/2014/main" id="{17401305-764C-4C0A-1E2E-1EB789ADBF75}"/>
                  </a:ext>
                </a:extLst>
              </p:cNvPr>
              <p:cNvSpPr/>
              <p:nvPr/>
            </p:nvSpPr>
            <p:spPr>
              <a:xfrm>
                <a:off x="5480671" y="2987128"/>
                <a:ext cx="250936" cy="882021"/>
              </a:xfrm>
              <a:custGeom>
                <a:avLst/>
                <a:gdLst>
                  <a:gd name="connsiteX0" fmla="*/ 213850 w 250936"/>
                  <a:gd name="connsiteY0" fmla="*/ 882022 h 882021"/>
                  <a:gd name="connsiteX1" fmla="*/ 181560 w 250936"/>
                  <a:gd name="connsiteY1" fmla="*/ 863162 h 882021"/>
                  <a:gd name="connsiteX2" fmla="*/ 24588 w 250936"/>
                  <a:gd name="connsiteY2" fmla="*/ 28582 h 882021"/>
                  <a:gd name="connsiteX3" fmla="*/ 69165 w 250936"/>
                  <a:gd name="connsiteY3" fmla="*/ 959 h 882021"/>
                  <a:gd name="connsiteX4" fmla="*/ 96788 w 250936"/>
                  <a:gd name="connsiteY4" fmla="*/ 45536 h 882021"/>
                  <a:gd name="connsiteX5" fmla="*/ 246140 w 250936"/>
                  <a:gd name="connsiteY5" fmla="*/ 826777 h 882021"/>
                  <a:gd name="connsiteX6" fmla="*/ 232043 w 250936"/>
                  <a:gd name="connsiteY6" fmla="*/ 877259 h 882021"/>
                  <a:gd name="connsiteX7" fmla="*/ 213850 w 250936"/>
                  <a:gd name="connsiteY7" fmla="*/ 882022 h 8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36" h="882021">
                    <a:moveTo>
                      <a:pt x="213850" y="882022"/>
                    </a:moveTo>
                    <a:cubicBezTo>
                      <a:pt x="200896" y="882022"/>
                      <a:pt x="188323" y="875259"/>
                      <a:pt x="181560" y="863162"/>
                    </a:cubicBezTo>
                    <a:cubicBezTo>
                      <a:pt x="16302" y="569983"/>
                      <a:pt x="-36467" y="289186"/>
                      <a:pt x="24588" y="28582"/>
                    </a:cubicBezTo>
                    <a:cubicBezTo>
                      <a:pt x="29256" y="8579"/>
                      <a:pt x="49258" y="-3613"/>
                      <a:pt x="69165" y="959"/>
                    </a:cubicBezTo>
                    <a:cubicBezTo>
                      <a:pt x="89073" y="5626"/>
                      <a:pt x="101455" y="25534"/>
                      <a:pt x="96788" y="45536"/>
                    </a:cubicBezTo>
                    <a:cubicBezTo>
                      <a:pt x="40114" y="287471"/>
                      <a:pt x="90311" y="550361"/>
                      <a:pt x="246140" y="826777"/>
                    </a:cubicBezTo>
                    <a:cubicBezTo>
                      <a:pt x="256236" y="844588"/>
                      <a:pt x="249855" y="867258"/>
                      <a:pt x="232043" y="877259"/>
                    </a:cubicBezTo>
                    <a:cubicBezTo>
                      <a:pt x="226233" y="880498"/>
                      <a:pt x="220041" y="882022"/>
                      <a:pt x="213850" y="882022"/>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Shape 17">
                <a:extLst>
                  <a:ext uri="{FF2B5EF4-FFF2-40B4-BE49-F238E27FC236}">
                    <a16:creationId xmlns:a16="http://schemas.microsoft.com/office/drawing/2014/main" id="{58A05701-8C2F-0C5D-3115-0264631518B9}"/>
                  </a:ext>
                </a:extLst>
              </p:cNvPr>
              <p:cNvSpPr/>
              <p:nvPr/>
            </p:nvSpPr>
            <p:spPr>
              <a:xfrm>
                <a:off x="5696570" y="2156586"/>
                <a:ext cx="647375" cy="515938"/>
              </a:xfrm>
              <a:custGeom>
                <a:avLst/>
                <a:gdLst>
                  <a:gd name="connsiteX0" fmla="*/ 37003 w 647375"/>
                  <a:gd name="connsiteY0" fmla="*/ 515938 h 515938"/>
                  <a:gd name="connsiteX1" fmla="*/ 14143 w 647375"/>
                  <a:gd name="connsiteY1" fmla="*/ 508032 h 515938"/>
                  <a:gd name="connsiteX2" fmla="*/ 7952 w 647375"/>
                  <a:gd name="connsiteY2" fmla="*/ 456026 h 515938"/>
                  <a:gd name="connsiteX3" fmla="*/ 595740 w 647375"/>
                  <a:gd name="connsiteY3" fmla="*/ 2922 h 515938"/>
                  <a:gd name="connsiteX4" fmla="*/ 644412 w 647375"/>
                  <a:gd name="connsiteY4" fmla="*/ 22543 h 515938"/>
                  <a:gd name="connsiteX5" fmla="*/ 624886 w 647375"/>
                  <a:gd name="connsiteY5" fmla="*/ 71216 h 515938"/>
                  <a:gd name="connsiteX6" fmla="*/ 66245 w 647375"/>
                  <a:gd name="connsiteY6" fmla="*/ 501936 h 515938"/>
                  <a:gd name="connsiteX7" fmla="*/ 37003 w 647375"/>
                  <a:gd name="connsiteY7"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375" h="515938">
                    <a:moveTo>
                      <a:pt x="37003" y="515938"/>
                    </a:moveTo>
                    <a:cubicBezTo>
                      <a:pt x="29002" y="515938"/>
                      <a:pt x="20906" y="513366"/>
                      <a:pt x="14143" y="508032"/>
                    </a:cubicBezTo>
                    <a:cubicBezTo>
                      <a:pt x="-1954" y="495364"/>
                      <a:pt x="-4717" y="472123"/>
                      <a:pt x="7952" y="456026"/>
                    </a:cubicBezTo>
                    <a:cubicBezTo>
                      <a:pt x="244743" y="154750"/>
                      <a:pt x="581547" y="9018"/>
                      <a:pt x="595740" y="2922"/>
                    </a:cubicBezTo>
                    <a:cubicBezTo>
                      <a:pt x="614694" y="-4984"/>
                      <a:pt x="636411" y="3684"/>
                      <a:pt x="644412" y="22543"/>
                    </a:cubicBezTo>
                    <a:cubicBezTo>
                      <a:pt x="652413" y="41403"/>
                      <a:pt x="643650" y="63120"/>
                      <a:pt x="624886" y="71216"/>
                    </a:cubicBezTo>
                    <a:cubicBezTo>
                      <a:pt x="621552" y="72645"/>
                      <a:pt x="290939" y="216091"/>
                      <a:pt x="66245" y="501936"/>
                    </a:cubicBezTo>
                    <a:cubicBezTo>
                      <a:pt x="58815" y="511080"/>
                      <a:pt x="47957" y="515938"/>
                      <a:pt x="37003" y="515938"/>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Shape 18">
                <a:extLst>
                  <a:ext uri="{FF2B5EF4-FFF2-40B4-BE49-F238E27FC236}">
                    <a16:creationId xmlns:a16="http://schemas.microsoft.com/office/drawing/2014/main" id="{44ABE9E6-18BE-F40A-4942-DF16F1820518}"/>
                  </a:ext>
                </a:extLst>
              </p:cNvPr>
              <p:cNvSpPr/>
              <p:nvPr/>
            </p:nvSpPr>
            <p:spPr>
              <a:xfrm>
                <a:off x="5983220" y="4067935"/>
                <a:ext cx="1217204" cy="228886"/>
              </a:xfrm>
              <a:custGeom>
                <a:avLst/>
                <a:gdLst>
                  <a:gd name="connsiteX0" fmla="*/ 600269 w 1217204"/>
                  <a:gd name="connsiteY0" fmla="*/ 228887 h 228886"/>
                  <a:gd name="connsiteX1" fmla="*/ 15910 w 1217204"/>
                  <a:gd name="connsiteY1" fmla="*/ 106205 h 228886"/>
                  <a:gd name="connsiteX2" fmla="*/ 6576 w 1217204"/>
                  <a:gd name="connsiteY2" fmla="*/ 54579 h 228886"/>
                  <a:gd name="connsiteX3" fmla="*/ 58201 w 1217204"/>
                  <a:gd name="connsiteY3" fmla="*/ 45245 h 228886"/>
                  <a:gd name="connsiteX4" fmla="*/ 1156148 w 1217204"/>
                  <a:gd name="connsiteY4" fmla="*/ 8764 h 228886"/>
                  <a:gd name="connsiteX5" fmla="*/ 1208440 w 1217204"/>
                  <a:gd name="connsiteY5" fmla="*/ 13146 h 228886"/>
                  <a:gd name="connsiteX6" fmla="*/ 1204059 w 1217204"/>
                  <a:gd name="connsiteY6" fmla="*/ 65438 h 228886"/>
                  <a:gd name="connsiteX7" fmla="*/ 600269 w 1217204"/>
                  <a:gd name="connsiteY7" fmla="*/ 228887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204" h="228886">
                    <a:moveTo>
                      <a:pt x="600269" y="228887"/>
                    </a:moveTo>
                    <a:cubicBezTo>
                      <a:pt x="354619" y="228887"/>
                      <a:pt x="117161" y="176499"/>
                      <a:pt x="15910" y="106205"/>
                    </a:cubicBezTo>
                    <a:cubicBezTo>
                      <a:pt x="-854" y="94489"/>
                      <a:pt x="-5045" y="71439"/>
                      <a:pt x="6576" y="54579"/>
                    </a:cubicBezTo>
                    <a:cubicBezTo>
                      <a:pt x="18292" y="37815"/>
                      <a:pt x="41342" y="33624"/>
                      <a:pt x="58201" y="45245"/>
                    </a:cubicBezTo>
                    <a:cubicBezTo>
                      <a:pt x="235366" y="168213"/>
                      <a:pt x="903164" y="222505"/>
                      <a:pt x="1156148" y="8764"/>
                    </a:cubicBezTo>
                    <a:cubicBezTo>
                      <a:pt x="1171864" y="-4476"/>
                      <a:pt x="1195201" y="-2475"/>
                      <a:pt x="1208440" y="13146"/>
                    </a:cubicBezTo>
                    <a:cubicBezTo>
                      <a:pt x="1221680" y="28767"/>
                      <a:pt x="1219680" y="52198"/>
                      <a:pt x="1204059" y="65438"/>
                    </a:cubicBezTo>
                    <a:cubicBezTo>
                      <a:pt x="1064041" y="183643"/>
                      <a:pt x="828488" y="228887"/>
                      <a:pt x="600269" y="228887"/>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Shape 19">
                <a:extLst>
                  <a:ext uri="{FF2B5EF4-FFF2-40B4-BE49-F238E27FC236}">
                    <a16:creationId xmlns:a16="http://schemas.microsoft.com/office/drawing/2014/main" id="{EAFAFB0F-B54B-E9C8-58E1-0E0037FE6CDA}"/>
                  </a:ext>
                </a:extLst>
              </p:cNvPr>
              <p:cNvSpPr/>
              <p:nvPr/>
            </p:nvSpPr>
            <p:spPr>
              <a:xfrm>
                <a:off x="4811994" y="3224345"/>
                <a:ext cx="818763" cy="787679"/>
              </a:xfrm>
              <a:custGeom>
                <a:avLst/>
                <a:gdLst>
                  <a:gd name="connsiteX0" fmla="*/ 781657 w 818763"/>
                  <a:gd name="connsiteY0" fmla="*/ 787680 h 787679"/>
                  <a:gd name="connsiteX1" fmla="*/ 772323 w 818763"/>
                  <a:gd name="connsiteY1" fmla="*/ 786537 h 787679"/>
                  <a:gd name="connsiteX2" fmla="*/ 417 w 818763"/>
                  <a:gd name="connsiteY2" fmla="*/ 42539 h 787679"/>
                  <a:gd name="connsiteX3" fmla="*/ 31659 w 818763"/>
                  <a:gd name="connsiteY3" fmla="*/ 439 h 787679"/>
                  <a:gd name="connsiteX4" fmla="*/ 73759 w 818763"/>
                  <a:gd name="connsiteY4" fmla="*/ 31585 h 787679"/>
                  <a:gd name="connsiteX5" fmla="*/ 73759 w 818763"/>
                  <a:gd name="connsiteY5" fmla="*/ 31585 h 787679"/>
                  <a:gd name="connsiteX6" fmla="*/ 790992 w 818763"/>
                  <a:gd name="connsiteY6" fmla="*/ 714814 h 787679"/>
                  <a:gd name="connsiteX7" fmla="*/ 817566 w 818763"/>
                  <a:gd name="connsiteY7" fmla="*/ 760057 h 787679"/>
                  <a:gd name="connsiteX8" fmla="*/ 781657 w 818763"/>
                  <a:gd name="connsiteY8" fmla="*/ 787680 h 78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763" h="787679">
                    <a:moveTo>
                      <a:pt x="781657" y="787680"/>
                    </a:moveTo>
                    <a:cubicBezTo>
                      <a:pt x="778514" y="787680"/>
                      <a:pt x="775466" y="787299"/>
                      <a:pt x="772323" y="786537"/>
                    </a:cubicBezTo>
                    <a:cubicBezTo>
                      <a:pt x="92333" y="609658"/>
                      <a:pt x="1274" y="48254"/>
                      <a:pt x="417" y="42539"/>
                    </a:cubicBezTo>
                    <a:cubicBezTo>
                      <a:pt x="-2631" y="22251"/>
                      <a:pt x="11370" y="3487"/>
                      <a:pt x="31659" y="439"/>
                    </a:cubicBezTo>
                    <a:cubicBezTo>
                      <a:pt x="51471" y="-2705"/>
                      <a:pt x="70711" y="11392"/>
                      <a:pt x="73759" y="31585"/>
                    </a:cubicBezTo>
                    <a:lnTo>
                      <a:pt x="73759" y="31585"/>
                    </a:lnTo>
                    <a:cubicBezTo>
                      <a:pt x="76998" y="52731"/>
                      <a:pt x="160056" y="550603"/>
                      <a:pt x="790992" y="714814"/>
                    </a:cubicBezTo>
                    <a:cubicBezTo>
                      <a:pt x="810804" y="719957"/>
                      <a:pt x="822710" y="740245"/>
                      <a:pt x="817566" y="760057"/>
                    </a:cubicBezTo>
                    <a:cubicBezTo>
                      <a:pt x="813185" y="776631"/>
                      <a:pt x="798135" y="787680"/>
                      <a:pt x="781657" y="78768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Freeform: Shape 20">
              <a:extLst>
                <a:ext uri="{FF2B5EF4-FFF2-40B4-BE49-F238E27FC236}">
                  <a16:creationId xmlns:a16="http://schemas.microsoft.com/office/drawing/2014/main" id="{5B5FF3EA-EEAE-3834-6306-765C4540DE23}"/>
                </a:ext>
              </a:extLst>
            </p:cNvPr>
            <p:cNvSpPr/>
            <p:nvPr/>
          </p:nvSpPr>
          <p:spPr>
            <a:xfrm>
              <a:off x="5556504" y="3760565"/>
              <a:ext cx="510540" cy="510444"/>
            </a:xfrm>
            <a:custGeom>
              <a:avLst/>
              <a:gdLst>
                <a:gd name="connsiteX0" fmla="*/ 255270 w 510540"/>
                <a:gd name="connsiteY0" fmla="*/ 510445 h 510444"/>
                <a:gd name="connsiteX1" fmla="*/ 0 w 510540"/>
                <a:gd name="connsiteY1" fmla="*/ 255270 h 510444"/>
                <a:gd name="connsiteX2" fmla="*/ 255270 w 510540"/>
                <a:gd name="connsiteY2" fmla="*/ 0 h 510444"/>
                <a:gd name="connsiteX3" fmla="*/ 510540 w 510540"/>
                <a:gd name="connsiteY3" fmla="*/ 255270 h 510444"/>
                <a:gd name="connsiteX4" fmla="*/ 255270 w 510540"/>
                <a:gd name="connsiteY4" fmla="*/ 510445 h 510444"/>
                <a:gd name="connsiteX5" fmla="*/ 255270 w 510540"/>
                <a:gd name="connsiteY5" fmla="*/ 74104 h 510444"/>
                <a:gd name="connsiteX6" fmla="*/ 74200 w 510540"/>
                <a:gd name="connsiteY6" fmla="*/ 255175 h 510444"/>
                <a:gd name="connsiteX7" fmla="*/ 255270 w 510540"/>
                <a:gd name="connsiteY7" fmla="*/ 436245 h 510444"/>
                <a:gd name="connsiteX8" fmla="*/ 436340 w 510540"/>
                <a:gd name="connsiteY8" fmla="*/ 255175 h 510444"/>
                <a:gd name="connsiteX9" fmla="*/ 255270 w 510540"/>
                <a:gd name="connsiteY9" fmla="*/ 74104 h 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40" h="510444">
                  <a:moveTo>
                    <a:pt x="255270" y="510445"/>
                  </a:moveTo>
                  <a:cubicBezTo>
                    <a:pt x="114490" y="510445"/>
                    <a:pt x="0" y="395954"/>
                    <a:pt x="0" y="255270"/>
                  </a:cubicBezTo>
                  <a:cubicBezTo>
                    <a:pt x="0" y="114491"/>
                    <a:pt x="114490" y="0"/>
                    <a:pt x="255270" y="0"/>
                  </a:cubicBezTo>
                  <a:cubicBezTo>
                    <a:pt x="396050" y="0"/>
                    <a:pt x="510540" y="114491"/>
                    <a:pt x="510540" y="255270"/>
                  </a:cubicBezTo>
                  <a:cubicBezTo>
                    <a:pt x="510540" y="395954"/>
                    <a:pt x="396050" y="510445"/>
                    <a:pt x="255270" y="510445"/>
                  </a:cubicBezTo>
                  <a:close/>
                  <a:moveTo>
                    <a:pt x="255270" y="74104"/>
                  </a:moveTo>
                  <a:cubicBezTo>
                    <a:pt x="155448" y="74104"/>
                    <a:pt x="74200" y="155353"/>
                    <a:pt x="74200" y="255175"/>
                  </a:cubicBezTo>
                  <a:cubicBezTo>
                    <a:pt x="74200" y="354997"/>
                    <a:pt x="155448" y="436245"/>
                    <a:pt x="255270" y="436245"/>
                  </a:cubicBezTo>
                  <a:cubicBezTo>
                    <a:pt x="355092" y="436245"/>
                    <a:pt x="436340" y="354997"/>
                    <a:pt x="436340" y="255175"/>
                  </a:cubicBezTo>
                  <a:cubicBezTo>
                    <a:pt x="436436" y="155353"/>
                    <a:pt x="355187" y="74104"/>
                    <a:pt x="255270" y="74104"/>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Shape 21">
              <a:extLst>
                <a:ext uri="{FF2B5EF4-FFF2-40B4-BE49-F238E27FC236}">
                  <a16:creationId xmlns:a16="http://schemas.microsoft.com/office/drawing/2014/main" id="{3DF835F3-E1D6-09CE-D5A1-86DEE87E09C0}"/>
                </a:ext>
              </a:extLst>
            </p:cNvPr>
            <p:cNvSpPr/>
            <p:nvPr/>
          </p:nvSpPr>
          <p:spPr>
            <a:xfrm>
              <a:off x="5361812" y="2564511"/>
              <a:ext cx="510539" cy="510539"/>
            </a:xfrm>
            <a:custGeom>
              <a:avLst/>
              <a:gdLst>
                <a:gd name="connsiteX0" fmla="*/ 255270 w 510539"/>
                <a:gd name="connsiteY0" fmla="*/ 510540 h 510539"/>
                <a:gd name="connsiteX1" fmla="*/ 0 w 510539"/>
                <a:gd name="connsiteY1" fmla="*/ 255270 h 510539"/>
                <a:gd name="connsiteX2" fmla="*/ 255270 w 510539"/>
                <a:gd name="connsiteY2" fmla="*/ 0 h 510539"/>
                <a:gd name="connsiteX3" fmla="*/ 510540 w 510539"/>
                <a:gd name="connsiteY3" fmla="*/ 255270 h 510539"/>
                <a:gd name="connsiteX4" fmla="*/ 255270 w 510539"/>
                <a:gd name="connsiteY4" fmla="*/ 510540 h 510539"/>
                <a:gd name="connsiteX5" fmla="*/ 255270 w 510539"/>
                <a:gd name="connsiteY5" fmla="*/ 74200 h 510539"/>
                <a:gd name="connsiteX6" fmla="*/ 74200 w 510539"/>
                <a:gd name="connsiteY6" fmla="*/ 255270 h 510539"/>
                <a:gd name="connsiteX7" fmla="*/ 255270 w 510539"/>
                <a:gd name="connsiteY7" fmla="*/ 436340 h 510539"/>
                <a:gd name="connsiteX8" fmla="*/ 436340 w 510539"/>
                <a:gd name="connsiteY8" fmla="*/ 255270 h 510539"/>
                <a:gd name="connsiteX9" fmla="*/ 255270 w 510539"/>
                <a:gd name="connsiteY9" fmla="*/ 74200 h 51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39" h="510539">
                  <a:moveTo>
                    <a:pt x="255270" y="510540"/>
                  </a:moveTo>
                  <a:cubicBezTo>
                    <a:pt x="114491" y="510540"/>
                    <a:pt x="0" y="396049"/>
                    <a:pt x="0" y="255270"/>
                  </a:cubicBezTo>
                  <a:cubicBezTo>
                    <a:pt x="0" y="114490"/>
                    <a:pt x="114491" y="0"/>
                    <a:pt x="255270" y="0"/>
                  </a:cubicBezTo>
                  <a:cubicBezTo>
                    <a:pt x="396050" y="0"/>
                    <a:pt x="510540" y="114490"/>
                    <a:pt x="510540" y="255270"/>
                  </a:cubicBezTo>
                  <a:cubicBezTo>
                    <a:pt x="510540" y="396049"/>
                    <a:pt x="396050" y="510540"/>
                    <a:pt x="255270" y="510540"/>
                  </a:cubicBezTo>
                  <a:close/>
                  <a:moveTo>
                    <a:pt x="255270" y="74200"/>
                  </a:moveTo>
                  <a:cubicBezTo>
                    <a:pt x="155448" y="74200"/>
                    <a:pt x="74200" y="155448"/>
                    <a:pt x="74200" y="255270"/>
                  </a:cubicBezTo>
                  <a:cubicBezTo>
                    <a:pt x="74200" y="355092"/>
                    <a:pt x="155448" y="436340"/>
                    <a:pt x="255270" y="436340"/>
                  </a:cubicBezTo>
                  <a:cubicBezTo>
                    <a:pt x="355092" y="436340"/>
                    <a:pt x="436340" y="355092"/>
                    <a:pt x="436340" y="255270"/>
                  </a:cubicBezTo>
                  <a:cubicBezTo>
                    <a:pt x="436340" y="155448"/>
                    <a:pt x="355187" y="74200"/>
                    <a:pt x="255270" y="7420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Shape 22">
              <a:extLst>
                <a:ext uri="{FF2B5EF4-FFF2-40B4-BE49-F238E27FC236}">
                  <a16:creationId xmlns:a16="http://schemas.microsoft.com/office/drawing/2014/main" id="{46E4C576-390C-750D-D0BB-5CB6F8DE7D77}"/>
                </a:ext>
              </a:extLst>
            </p:cNvPr>
            <p:cNvSpPr/>
            <p:nvPr/>
          </p:nvSpPr>
          <p:spPr>
            <a:xfrm>
              <a:off x="6462236" y="3113817"/>
              <a:ext cx="510444" cy="510444"/>
            </a:xfrm>
            <a:custGeom>
              <a:avLst/>
              <a:gdLst>
                <a:gd name="connsiteX0" fmla="*/ 255270 w 510444"/>
                <a:gd name="connsiteY0" fmla="*/ 510445 h 510444"/>
                <a:gd name="connsiteX1" fmla="*/ 0 w 510444"/>
                <a:gd name="connsiteY1" fmla="*/ 255175 h 510444"/>
                <a:gd name="connsiteX2" fmla="*/ 255270 w 510444"/>
                <a:gd name="connsiteY2" fmla="*/ 0 h 510444"/>
                <a:gd name="connsiteX3" fmla="*/ 510445 w 510444"/>
                <a:gd name="connsiteY3" fmla="*/ 255175 h 510444"/>
                <a:gd name="connsiteX4" fmla="*/ 255270 w 510444"/>
                <a:gd name="connsiteY4" fmla="*/ 510445 h 510444"/>
                <a:gd name="connsiteX5" fmla="*/ 255270 w 510444"/>
                <a:gd name="connsiteY5" fmla="*/ 74200 h 510444"/>
                <a:gd name="connsiteX6" fmla="*/ 74200 w 510444"/>
                <a:gd name="connsiteY6" fmla="*/ 255270 h 510444"/>
                <a:gd name="connsiteX7" fmla="*/ 255270 w 510444"/>
                <a:gd name="connsiteY7" fmla="*/ 436340 h 510444"/>
                <a:gd name="connsiteX8" fmla="*/ 436340 w 510444"/>
                <a:gd name="connsiteY8" fmla="*/ 255270 h 510444"/>
                <a:gd name="connsiteX9" fmla="*/ 255270 w 510444"/>
                <a:gd name="connsiteY9" fmla="*/ 74200 h 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444" h="510444">
                  <a:moveTo>
                    <a:pt x="255270" y="510445"/>
                  </a:moveTo>
                  <a:cubicBezTo>
                    <a:pt x="114491" y="510445"/>
                    <a:pt x="0" y="395954"/>
                    <a:pt x="0" y="255175"/>
                  </a:cubicBezTo>
                  <a:cubicBezTo>
                    <a:pt x="0" y="114490"/>
                    <a:pt x="114491" y="0"/>
                    <a:pt x="255270" y="0"/>
                  </a:cubicBezTo>
                  <a:cubicBezTo>
                    <a:pt x="395954" y="0"/>
                    <a:pt x="510445" y="114490"/>
                    <a:pt x="510445" y="255175"/>
                  </a:cubicBezTo>
                  <a:cubicBezTo>
                    <a:pt x="510445" y="395954"/>
                    <a:pt x="395954" y="510445"/>
                    <a:pt x="255270" y="510445"/>
                  </a:cubicBezTo>
                  <a:close/>
                  <a:moveTo>
                    <a:pt x="255270" y="74200"/>
                  </a:moveTo>
                  <a:cubicBezTo>
                    <a:pt x="155448" y="74200"/>
                    <a:pt x="74200" y="155448"/>
                    <a:pt x="74200" y="255270"/>
                  </a:cubicBezTo>
                  <a:cubicBezTo>
                    <a:pt x="74200" y="355092"/>
                    <a:pt x="155448" y="436340"/>
                    <a:pt x="255270" y="436340"/>
                  </a:cubicBezTo>
                  <a:cubicBezTo>
                    <a:pt x="355092" y="436340"/>
                    <a:pt x="436340" y="355092"/>
                    <a:pt x="436340" y="255270"/>
                  </a:cubicBezTo>
                  <a:cubicBezTo>
                    <a:pt x="436340" y="155448"/>
                    <a:pt x="355092" y="74200"/>
                    <a:pt x="255270" y="7420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23" name="Rectangle 22">
            <a:extLst>
              <a:ext uri="{FF2B5EF4-FFF2-40B4-BE49-F238E27FC236}">
                <a16:creationId xmlns:a16="http://schemas.microsoft.com/office/drawing/2014/main" id="{77B5D552-4315-0666-0A30-B6392FDD211B}"/>
              </a:ext>
            </a:extLst>
          </p:cNvPr>
          <p:cNvSpPr/>
          <p:nvPr/>
        </p:nvSpPr>
        <p:spPr>
          <a:xfrm>
            <a:off x="2696281" y="2345573"/>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Documents</a:t>
            </a:r>
          </a:p>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(AKMS Metadata)</a:t>
            </a:r>
          </a:p>
        </p:txBody>
      </p:sp>
      <p:sp>
        <p:nvSpPr>
          <p:cNvPr id="24" name="Rectangle 23">
            <a:extLst>
              <a:ext uri="{FF2B5EF4-FFF2-40B4-BE49-F238E27FC236}">
                <a16:creationId xmlns:a16="http://schemas.microsoft.com/office/drawing/2014/main" id="{CDA3024C-8DA3-8F47-095E-5A9543E94B87}"/>
              </a:ext>
            </a:extLst>
          </p:cNvPr>
          <p:cNvSpPr/>
          <p:nvPr/>
        </p:nvSpPr>
        <p:spPr>
          <a:xfrm>
            <a:off x="2689170" y="3039834"/>
            <a:ext cx="1919865" cy="75275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Link Documents AKMS Type To</a:t>
            </a:r>
          </a:p>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Equipment</a:t>
            </a:r>
          </a:p>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Task Plan </a:t>
            </a:r>
          </a:p>
        </p:txBody>
      </p:sp>
      <p:sp>
        <p:nvSpPr>
          <p:cNvPr id="25" name="Rectangle 24">
            <a:extLst>
              <a:ext uri="{FF2B5EF4-FFF2-40B4-BE49-F238E27FC236}">
                <a16:creationId xmlns:a16="http://schemas.microsoft.com/office/drawing/2014/main" id="{550E5848-C2DC-A578-2F58-DA8B08D3DAB7}"/>
              </a:ext>
            </a:extLst>
          </p:cNvPr>
          <p:cNvSpPr/>
          <p:nvPr/>
        </p:nvSpPr>
        <p:spPr>
          <a:xfrm>
            <a:off x="2728990" y="4062313"/>
            <a:ext cx="1919865" cy="75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Create Completion Document (</a:t>
            </a:r>
            <a:r>
              <a:rPr kumimoji="0" lang="en-US" sz="1200" b="0" i="0" u="none" strike="noStrike" kern="1200" cap="none" spc="-37" normalizeH="0" baseline="0" noProof="0" dirty="0" err="1">
                <a:ln>
                  <a:noFill/>
                </a:ln>
                <a:solidFill>
                  <a:srgbClr val="000000"/>
                </a:solidFill>
                <a:effectLst/>
                <a:uLnTx/>
                <a:uFillTx/>
                <a:latin typeface="Arial" panose="020B0604020202020204"/>
                <a:ea typeface="+mn-ea"/>
                <a:cs typeface="+mn-cs"/>
              </a:rPr>
              <a:t>e.g</a:t>
            </a:r>
            <a:endPar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endParaRPr>
          </a:p>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Equipment,Work Order)</a:t>
            </a:r>
          </a:p>
        </p:txBody>
      </p:sp>
      <p:sp>
        <p:nvSpPr>
          <p:cNvPr id="26" name="Rectangle 25">
            <a:extLst>
              <a:ext uri="{FF2B5EF4-FFF2-40B4-BE49-F238E27FC236}">
                <a16:creationId xmlns:a16="http://schemas.microsoft.com/office/drawing/2014/main" id="{9FB17056-C8C1-1048-6CD5-C95B21979E7B}"/>
              </a:ext>
            </a:extLst>
          </p:cNvPr>
          <p:cNvSpPr/>
          <p:nvPr/>
        </p:nvSpPr>
        <p:spPr>
          <a:xfrm>
            <a:off x="7547056" y="2345573"/>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Procedures</a:t>
            </a:r>
          </a:p>
        </p:txBody>
      </p:sp>
      <p:sp>
        <p:nvSpPr>
          <p:cNvPr id="27" name="Rectangle 26">
            <a:extLst>
              <a:ext uri="{FF2B5EF4-FFF2-40B4-BE49-F238E27FC236}">
                <a16:creationId xmlns:a16="http://schemas.microsoft.com/office/drawing/2014/main" id="{EDA8C279-45DF-BB1F-F865-7B88AE267FAE}"/>
              </a:ext>
            </a:extLst>
          </p:cNvPr>
          <p:cNvSpPr/>
          <p:nvPr/>
        </p:nvSpPr>
        <p:spPr>
          <a:xfrm>
            <a:off x="7547055" y="4062313"/>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Completions</a:t>
            </a:r>
          </a:p>
        </p:txBody>
      </p:sp>
      <p:sp>
        <p:nvSpPr>
          <p:cNvPr id="30" name="TextBox 29">
            <a:extLst>
              <a:ext uri="{FF2B5EF4-FFF2-40B4-BE49-F238E27FC236}">
                <a16:creationId xmlns:a16="http://schemas.microsoft.com/office/drawing/2014/main" id="{5357EC8E-CB04-7691-528C-C331B24C4408}"/>
              </a:ext>
            </a:extLst>
          </p:cNvPr>
          <p:cNvSpPr txBox="1"/>
          <p:nvPr/>
        </p:nvSpPr>
        <p:spPr>
          <a:xfrm>
            <a:off x="5040886" y="2585554"/>
            <a:ext cx="34195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Synchronize Content Metadata</a:t>
            </a:r>
          </a:p>
        </p:txBody>
      </p:sp>
      <p:sp>
        <p:nvSpPr>
          <p:cNvPr id="31" name="TextBox 30">
            <a:extLst>
              <a:ext uri="{FF2B5EF4-FFF2-40B4-BE49-F238E27FC236}">
                <a16:creationId xmlns:a16="http://schemas.microsoft.com/office/drawing/2014/main" id="{1A2BCAD6-8864-1D60-0906-46B478CA91A9}"/>
              </a:ext>
            </a:extLst>
          </p:cNvPr>
          <p:cNvSpPr txBox="1"/>
          <p:nvPr/>
        </p:nvSpPr>
        <p:spPr>
          <a:xfrm>
            <a:off x="5005174" y="3960826"/>
            <a:ext cx="34195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Content Ref, Work Order Number</a:t>
            </a:r>
          </a:p>
        </p:txBody>
      </p:sp>
      <p:sp>
        <p:nvSpPr>
          <p:cNvPr id="32" name="TextBox 31">
            <a:extLst>
              <a:ext uri="{FF2B5EF4-FFF2-40B4-BE49-F238E27FC236}">
                <a16:creationId xmlns:a16="http://schemas.microsoft.com/office/drawing/2014/main" id="{837E152B-D3FD-758E-C48C-05DB4B2145A4}"/>
              </a:ext>
            </a:extLst>
          </p:cNvPr>
          <p:cNvSpPr txBox="1"/>
          <p:nvPr/>
        </p:nvSpPr>
        <p:spPr>
          <a:xfrm>
            <a:off x="5080903" y="4439687"/>
            <a:ext cx="29923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Completion Number,  Status,</a:t>
            </a:r>
          </a:p>
        </p:txBody>
      </p:sp>
      <p:sp>
        <p:nvSpPr>
          <p:cNvPr id="33" name="Rectangle 32">
            <a:extLst>
              <a:ext uri="{FF2B5EF4-FFF2-40B4-BE49-F238E27FC236}">
                <a16:creationId xmlns:a16="http://schemas.microsoft.com/office/drawing/2014/main" id="{FFDDFFAB-5F04-E6FF-E436-ADCF685C2D50}"/>
              </a:ext>
            </a:extLst>
          </p:cNvPr>
          <p:cNvSpPr/>
          <p:nvPr/>
        </p:nvSpPr>
        <p:spPr>
          <a:xfrm>
            <a:off x="688001" y="2461937"/>
            <a:ext cx="1359017" cy="2031069"/>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effectLst/>
                <a:uLnTx/>
                <a:uFillTx/>
                <a:latin typeface="Arial" panose="020B0604020202020204"/>
                <a:ea typeface="+mn-ea"/>
                <a:cs typeface="+mn-cs"/>
              </a:rPr>
              <a:t>HxGN EAM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Assets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Work Orders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Case Management</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Document Management</a:t>
            </a:r>
          </a:p>
        </p:txBody>
      </p:sp>
      <p:sp>
        <p:nvSpPr>
          <p:cNvPr id="34" name="Rectangle 33">
            <a:extLst>
              <a:ext uri="{FF2B5EF4-FFF2-40B4-BE49-F238E27FC236}">
                <a16:creationId xmlns:a16="http://schemas.microsoft.com/office/drawing/2014/main" id="{93D8243A-03E8-B5ED-EA16-2FF538255A92}"/>
              </a:ext>
            </a:extLst>
          </p:cNvPr>
          <p:cNvSpPr/>
          <p:nvPr/>
        </p:nvSpPr>
        <p:spPr>
          <a:xfrm>
            <a:off x="9967255" y="2461937"/>
            <a:ext cx="1363617" cy="1440651"/>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effectLst/>
                <a:uLnTx/>
                <a:uFillTx/>
                <a:latin typeface="Arial" panose="020B0604020202020204"/>
                <a:ea typeface="+mn-ea"/>
                <a:cs typeface="+mn-cs"/>
              </a:rPr>
              <a:t>AKMS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Content</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Completions</a:t>
            </a:r>
          </a:p>
          <a:p>
            <a:pPr marL="0" marR="0" lvl="0" indent="0" algn="l" defTabSz="914112" rtl="0" eaLnBrk="0" fontAlgn="base" latinLnBrk="0" hangingPunct="0">
              <a:lnSpc>
                <a:spcPct val="95000"/>
              </a:lnSpc>
              <a:spcBef>
                <a:spcPts val="450"/>
              </a:spcBef>
              <a:spcAft>
                <a:spcPct val="0"/>
              </a:spcAft>
              <a:buClr>
                <a:srgbClr val="36ACA0"/>
              </a:buClr>
              <a:buSzTx/>
              <a:buFontTx/>
              <a:buNone/>
              <a:tabLst/>
              <a:defRPr/>
            </a:pPr>
            <a:endParaRPr kumimoji="0" lang="en-US" sz="1200" b="0" i="0" u="none" strike="noStrike" kern="1200" cap="none" spc="-37"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2556914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8688-4134-B9CB-BD1C-4D1269514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B34EC-2281-3F1D-09A2-192DF9E1894E}"/>
              </a:ext>
            </a:extLst>
          </p:cNvPr>
          <p:cNvSpPr>
            <a:spLocks noGrp="1"/>
          </p:cNvSpPr>
          <p:nvPr>
            <p:ph type="title"/>
          </p:nvPr>
        </p:nvSpPr>
        <p:spPr>
          <a:xfrm>
            <a:off x="838199" y="0"/>
            <a:ext cx="10515600" cy="1325563"/>
          </a:xfrm>
        </p:spPr>
        <p:txBody>
          <a:bodyPr/>
          <a:lstStyle/>
          <a:p>
            <a:r>
              <a:rPr lang="en-US" dirty="0" err="1"/>
              <a:t>SDx</a:t>
            </a:r>
            <a:r>
              <a:rPr lang="en-US" dirty="0"/>
              <a:t> to EAM integration</a:t>
            </a:r>
          </a:p>
        </p:txBody>
      </p:sp>
      <p:sp>
        <p:nvSpPr>
          <p:cNvPr id="3" name="Rectangle 2">
            <a:extLst>
              <a:ext uri="{FF2B5EF4-FFF2-40B4-BE49-F238E27FC236}">
                <a16:creationId xmlns:a16="http://schemas.microsoft.com/office/drawing/2014/main" id="{4E755666-0249-BF25-CD1C-2D5045182A32}"/>
              </a:ext>
            </a:extLst>
          </p:cNvPr>
          <p:cNvSpPr/>
          <p:nvPr/>
        </p:nvSpPr>
        <p:spPr>
          <a:xfrm>
            <a:off x="4982273" y="1325562"/>
            <a:ext cx="2276184" cy="3648139"/>
          </a:xfrm>
          <a:prstGeom prst="rect">
            <a:avLst/>
          </a:prstGeom>
          <a:solidFill>
            <a:schemeClr val="bg1">
              <a:lumMod val="50000"/>
            </a:schemeClr>
          </a:solidFill>
          <a:ln>
            <a:noFill/>
          </a:ln>
          <a:effectLst>
            <a:outerShdw blurRad="101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47261CA-8BA3-BEA8-81DC-073C655D4AC4}"/>
              </a:ext>
            </a:extLst>
          </p:cNvPr>
          <p:cNvSpPr/>
          <p:nvPr/>
        </p:nvSpPr>
        <p:spPr>
          <a:xfrm>
            <a:off x="7404806" y="1325563"/>
            <a:ext cx="2276184" cy="3648142"/>
          </a:xfrm>
          <a:prstGeom prst="rect">
            <a:avLst/>
          </a:prstGeom>
          <a:solidFill>
            <a:srgbClr val="0050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dirty="0" err="1">
                <a:ln>
                  <a:noFill/>
                </a:ln>
                <a:solidFill>
                  <a:srgbClr val="FFFFFF"/>
                </a:solidFill>
                <a:effectLst/>
                <a:uLnTx/>
                <a:uFillTx/>
                <a:latin typeface="Arial"/>
                <a:ea typeface="+mn-ea"/>
                <a:cs typeface="+mn-cs"/>
              </a:rPr>
              <a:t>SDx</a:t>
            </a:r>
            <a:endParaRPr kumimoji="0" lang="en-US" sz="2100" b="1" i="0" u="none" strike="noStrike" kern="1200" cap="none" spc="-75" normalizeH="0" baseline="0" noProof="0" dirty="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261B210C-C45C-E2E9-2444-9DEE4266707B}"/>
              </a:ext>
            </a:extLst>
          </p:cNvPr>
          <p:cNvSpPr/>
          <p:nvPr/>
        </p:nvSpPr>
        <p:spPr>
          <a:xfrm>
            <a:off x="2511012" y="1325563"/>
            <a:ext cx="2276184" cy="3648142"/>
          </a:xfrm>
          <a:prstGeom prst="rect">
            <a:avLst/>
          </a:prstGeom>
          <a:solidFill>
            <a:srgbClr val="1B98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dirty="0">
                <a:ln>
                  <a:noFill/>
                </a:ln>
                <a:solidFill>
                  <a:srgbClr val="FFFFFF"/>
                </a:solidFill>
                <a:effectLst/>
                <a:uLnTx/>
                <a:uFillTx/>
                <a:latin typeface="Arial"/>
                <a:ea typeface="+mn-ea"/>
                <a:cs typeface="+mn-cs"/>
              </a:rPr>
              <a:t>HxGN EAM</a:t>
            </a:r>
          </a:p>
        </p:txBody>
      </p:sp>
      <p:grpSp>
        <p:nvGrpSpPr>
          <p:cNvPr id="37" name="Group 36">
            <a:extLst>
              <a:ext uri="{FF2B5EF4-FFF2-40B4-BE49-F238E27FC236}">
                <a16:creationId xmlns:a16="http://schemas.microsoft.com/office/drawing/2014/main" id="{28796073-3463-3565-E28A-52FA41FADCCC}"/>
              </a:ext>
            </a:extLst>
          </p:cNvPr>
          <p:cNvGrpSpPr/>
          <p:nvPr/>
        </p:nvGrpSpPr>
        <p:grpSpPr>
          <a:xfrm>
            <a:off x="4816933" y="2585552"/>
            <a:ext cx="2535046" cy="1365132"/>
            <a:chOff x="6031645" y="3926664"/>
            <a:chExt cx="3886200" cy="1903523"/>
          </a:xfrm>
        </p:grpSpPr>
        <p:cxnSp>
          <p:nvCxnSpPr>
            <p:cNvPr id="38" name="Straight Arrow Connector 37">
              <a:extLst>
                <a:ext uri="{FF2B5EF4-FFF2-40B4-BE49-F238E27FC236}">
                  <a16:creationId xmlns:a16="http://schemas.microsoft.com/office/drawing/2014/main" id="{AF4EAC32-1FBD-A26D-31C2-0E5FDBD53E1E}"/>
                </a:ext>
              </a:extLst>
            </p:cNvPr>
            <p:cNvCxnSpPr/>
            <p:nvPr/>
          </p:nvCxnSpPr>
          <p:spPr>
            <a:xfrm flipH="1">
              <a:off x="6031645" y="3926664"/>
              <a:ext cx="3886200" cy="1"/>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D0CF93C-147C-71FF-FF81-C1A60FF13F60}"/>
                </a:ext>
              </a:extLst>
            </p:cNvPr>
            <p:cNvCxnSpPr>
              <a:cxnSpLocks/>
            </p:cNvCxnSpPr>
            <p:nvPr/>
          </p:nvCxnSpPr>
          <p:spPr>
            <a:xfrm flipH="1">
              <a:off x="6031645" y="5830186"/>
              <a:ext cx="3886200" cy="1"/>
            </a:xfrm>
            <a:prstGeom prst="straightConnector1">
              <a:avLst/>
            </a:prstGeom>
            <a:ln w="22225" cap="rnd">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0" name="Graphic 1">
            <a:extLst>
              <a:ext uri="{FF2B5EF4-FFF2-40B4-BE49-F238E27FC236}">
                <a16:creationId xmlns:a16="http://schemas.microsoft.com/office/drawing/2014/main" id="{6EE5A2F1-6CDE-44F6-3252-8B698DA7B539}"/>
              </a:ext>
            </a:extLst>
          </p:cNvPr>
          <p:cNvGrpSpPr/>
          <p:nvPr/>
        </p:nvGrpSpPr>
        <p:grpSpPr>
          <a:xfrm>
            <a:off x="5820977" y="1443394"/>
            <a:ext cx="526955" cy="526955"/>
            <a:chOff x="4800600" y="2133600"/>
            <a:chExt cx="2594991" cy="2594991"/>
          </a:xfrm>
          <a:gradFill>
            <a:gsLst>
              <a:gs pos="0">
                <a:srgbClr val="A5CF67"/>
              </a:gs>
              <a:gs pos="100000">
                <a:schemeClr val="accent1"/>
              </a:gs>
            </a:gsLst>
            <a:lin ang="2700000" scaled="0"/>
          </a:gradFill>
        </p:grpSpPr>
        <p:grpSp>
          <p:nvGrpSpPr>
            <p:cNvPr id="41" name="Graphic 1">
              <a:extLst>
                <a:ext uri="{FF2B5EF4-FFF2-40B4-BE49-F238E27FC236}">
                  <a16:creationId xmlns:a16="http://schemas.microsoft.com/office/drawing/2014/main" id="{2FC77D16-396E-E2CD-88C1-9CB9CEDFE670}"/>
                </a:ext>
              </a:extLst>
            </p:cNvPr>
            <p:cNvGrpSpPr/>
            <p:nvPr/>
          </p:nvGrpSpPr>
          <p:grpSpPr>
            <a:xfrm>
              <a:off x="4800600" y="2133600"/>
              <a:ext cx="2594991" cy="2594991"/>
              <a:chOff x="4800600" y="2133600"/>
              <a:chExt cx="2594991" cy="2594991"/>
            </a:xfrm>
            <a:grpFill/>
          </p:grpSpPr>
          <p:sp>
            <p:nvSpPr>
              <p:cNvPr id="45" name="Freeform: Shape 10">
                <a:extLst>
                  <a:ext uri="{FF2B5EF4-FFF2-40B4-BE49-F238E27FC236}">
                    <a16:creationId xmlns:a16="http://schemas.microsoft.com/office/drawing/2014/main" id="{EDAF7EAE-AD1D-0818-D7D6-9AC73FD31A6F}"/>
                  </a:ext>
                </a:extLst>
              </p:cNvPr>
              <p:cNvSpPr/>
              <p:nvPr/>
            </p:nvSpPr>
            <p:spPr>
              <a:xfrm>
                <a:off x="4800600" y="2133600"/>
                <a:ext cx="2594991" cy="2594991"/>
              </a:xfrm>
              <a:custGeom>
                <a:avLst/>
                <a:gdLst>
                  <a:gd name="connsiteX0" fmla="*/ 1297496 w 2594991"/>
                  <a:gd name="connsiteY0" fmla="*/ 2594991 h 2594991"/>
                  <a:gd name="connsiteX1" fmla="*/ 0 w 2594991"/>
                  <a:gd name="connsiteY1" fmla="*/ 1297496 h 2594991"/>
                  <a:gd name="connsiteX2" fmla="*/ 1297496 w 2594991"/>
                  <a:gd name="connsiteY2" fmla="*/ 0 h 2594991"/>
                  <a:gd name="connsiteX3" fmla="*/ 2594991 w 2594991"/>
                  <a:gd name="connsiteY3" fmla="*/ 1297496 h 2594991"/>
                  <a:gd name="connsiteX4" fmla="*/ 1297496 w 2594991"/>
                  <a:gd name="connsiteY4" fmla="*/ 2594991 h 2594991"/>
                  <a:gd name="connsiteX5" fmla="*/ 1297496 w 2594991"/>
                  <a:gd name="connsiteY5" fmla="*/ 74105 h 2594991"/>
                  <a:gd name="connsiteX6" fmla="*/ 74105 w 2594991"/>
                  <a:gd name="connsiteY6" fmla="*/ 1297496 h 2594991"/>
                  <a:gd name="connsiteX7" fmla="*/ 1297496 w 2594991"/>
                  <a:gd name="connsiteY7" fmla="*/ 2520887 h 2594991"/>
                  <a:gd name="connsiteX8" fmla="*/ 2520887 w 2594991"/>
                  <a:gd name="connsiteY8" fmla="*/ 1297496 h 2594991"/>
                  <a:gd name="connsiteX9" fmla="*/ 1297496 w 2594991"/>
                  <a:gd name="connsiteY9" fmla="*/ 74105 h 259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991" h="2594991">
                    <a:moveTo>
                      <a:pt x="1297496" y="2594991"/>
                    </a:moveTo>
                    <a:cubicBezTo>
                      <a:pt x="582073" y="2594991"/>
                      <a:pt x="0" y="2012918"/>
                      <a:pt x="0" y="1297496"/>
                    </a:cubicBezTo>
                    <a:cubicBezTo>
                      <a:pt x="0" y="582073"/>
                      <a:pt x="582073" y="0"/>
                      <a:pt x="1297496" y="0"/>
                    </a:cubicBezTo>
                    <a:cubicBezTo>
                      <a:pt x="2012918" y="0"/>
                      <a:pt x="2594991" y="582073"/>
                      <a:pt x="2594991" y="1297496"/>
                    </a:cubicBezTo>
                    <a:cubicBezTo>
                      <a:pt x="2594991" y="2012918"/>
                      <a:pt x="2012918" y="2594991"/>
                      <a:pt x="1297496" y="2594991"/>
                    </a:cubicBezTo>
                    <a:close/>
                    <a:moveTo>
                      <a:pt x="1297496" y="74105"/>
                    </a:moveTo>
                    <a:cubicBezTo>
                      <a:pt x="622935" y="74105"/>
                      <a:pt x="74105" y="622935"/>
                      <a:pt x="74105" y="1297496"/>
                    </a:cubicBezTo>
                    <a:cubicBezTo>
                      <a:pt x="74105" y="1972056"/>
                      <a:pt x="622935" y="2520887"/>
                      <a:pt x="1297496" y="2520887"/>
                    </a:cubicBezTo>
                    <a:cubicBezTo>
                      <a:pt x="1972056" y="2520887"/>
                      <a:pt x="2520887" y="1972056"/>
                      <a:pt x="2520887" y="1297496"/>
                    </a:cubicBezTo>
                    <a:cubicBezTo>
                      <a:pt x="2520887" y="622935"/>
                      <a:pt x="1972056" y="74105"/>
                      <a:pt x="1297496" y="74105"/>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Shape 11">
                <a:extLst>
                  <a:ext uri="{FF2B5EF4-FFF2-40B4-BE49-F238E27FC236}">
                    <a16:creationId xmlns:a16="http://schemas.microsoft.com/office/drawing/2014/main" id="{E1CD95D8-5EF6-43F0-8840-18A811B7061C}"/>
                  </a:ext>
                </a:extLst>
              </p:cNvPr>
              <p:cNvSpPr/>
              <p:nvPr/>
            </p:nvSpPr>
            <p:spPr>
              <a:xfrm>
                <a:off x="6632148" y="3543795"/>
                <a:ext cx="283668" cy="1035729"/>
              </a:xfrm>
              <a:custGeom>
                <a:avLst/>
                <a:gdLst>
                  <a:gd name="connsiteX0" fmla="*/ 37066 w 283668"/>
                  <a:gd name="connsiteY0" fmla="*/ 1035730 h 1035729"/>
                  <a:gd name="connsiteX1" fmla="*/ 13920 w 283668"/>
                  <a:gd name="connsiteY1" fmla="*/ 1027634 h 1035729"/>
                  <a:gd name="connsiteX2" fmla="*/ 8110 w 283668"/>
                  <a:gd name="connsiteY2" fmla="*/ 975532 h 1035729"/>
                  <a:gd name="connsiteX3" fmla="*/ 209469 w 283668"/>
                  <a:gd name="connsiteY3" fmla="*/ 397650 h 1035729"/>
                  <a:gd name="connsiteX4" fmla="*/ 154319 w 283668"/>
                  <a:gd name="connsiteY4" fmla="*/ 48654 h 1035729"/>
                  <a:gd name="connsiteX5" fmla="*/ 178036 w 283668"/>
                  <a:gd name="connsiteY5" fmla="*/ 1886 h 1035729"/>
                  <a:gd name="connsiteX6" fmla="*/ 224804 w 283668"/>
                  <a:gd name="connsiteY6" fmla="*/ 25604 h 1035729"/>
                  <a:gd name="connsiteX7" fmla="*/ 283668 w 283668"/>
                  <a:gd name="connsiteY7" fmla="*/ 397650 h 1035729"/>
                  <a:gd name="connsiteX8" fmla="*/ 66117 w 283668"/>
                  <a:gd name="connsiteY8" fmla="*/ 1021823 h 1035729"/>
                  <a:gd name="connsiteX9" fmla="*/ 37066 w 283668"/>
                  <a:gd name="connsiteY9" fmla="*/ 1035730 h 10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68" h="1035729">
                    <a:moveTo>
                      <a:pt x="37066" y="1035730"/>
                    </a:moveTo>
                    <a:cubicBezTo>
                      <a:pt x="28970" y="1035730"/>
                      <a:pt x="20778" y="1033063"/>
                      <a:pt x="13920" y="1027634"/>
                    </a:cubicBezTo>
                    <a:cubicBezTo>
                      <a:pt x="-2082" y="1014870"/>
                      <a:pt x="-4653" y="991534"/>
                      <a:pt x="8110" y="975532"/>
                    </a:cubicBezTo>
                    <a:cubicBezTo>
                      <a:pt x="136126" y="815321"/>
                      <a:pt x="209469" y="604628"/>
                      <a:pt x="209469" y="397650"/>
                    </a:cubicBezTo>
                    <a:cubicBezTo>
                      <a:pt x="209469" y="278397"/>
                      <a:pt x="190895" y="160954"/>
                      <a:pt x="154319" y="48654"/>
                    </a:cubicBezTo>
                    <a:cubicBezTo>
                      <a:pt x="147937" y="29223"/>
                      <a:pt x="158605" y="8268"/>
                      <a:pt x="178036" y="1886"/>
                    </a:cubicBezTo>
                    <a:cubicBezTo>
                      <a:pt x="197658" y="-4591"/>
                      <a:pt x="218422" y="6172"/>
                      <a:pt x="224804" y="25604"/>
                    </a:cubicBezTo>
                    <a:cubicBezTo>
                      <a:pt x="263856" y="145333"/>
                      <a:pt x="283668" y="270491"/>
                      <a:pt x="283668" y="397650"/>
                    </a:cubicBezTo>
                    <a:cubicBezTo>
                      <a:pt x="283668" y="621106"/>
                      <a:pt x="204325" y="848659"/>
                      <a:pt x="66117" y="1021823"/>
                    </a:cubicBezTo>
                    <a:cubicBezTo>
                      <a:pt x="58783" y="1030967"/>
                      <a:pt x="48020" y="1035730"/>
                      <a:pt x="37066" y="103573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7" name="Freeform: Shape 12">
                <a:extLst>
                  <a:ext uri="{FF2B5EF4-FFF2-40B4-BE49-F238E27FC236}">
                    <a16:creationId xmlns:a16="http://schemas.microsoft.com/office/drawing/2014/main" id="{74167629-145F-1891-895A-25D178EE4AF3}"/>
                  </a:ext>
                </a:extLst>
              </p:cNvPr>
              <p:cNvSpPr/>
              <p:nvPr/>
            </p:nvSpPr>
            <p:spPr>
              <a:xfrm>
                <a:off x="5798241" y="2748192"/>
                <a:ext cx="815674" cy="448874"/>
              </a:xfrm>
              <a:custGeom>
                <a:avLst/>
                <a:gdLst>
                  <a:gd name="connsiteX0" fmla="*/ 778580 w 815674"/>
                  <a:gd name="connsiteY0" fmla="*/ 448874 h 448874"/>
                  <a:gd name="connsiteX1" fmla="*/ 751148 w 815674"/>
                  <a:gd name="connsiteY1" fmla="*/ 436777 h 448874"/>
                  <a:gd name="connsiteX2" fmla="*/ 33344 w 815674"/>
                  <a:gd name="connsiteY2" fmla="*/ 73970 h 448874"/>
                  <a:gd name="connsiteX3" fmla="*/ 197 w 815674"/>
                  <a:gd name="connsiteY3" fmla="*/ 33394 h 448874"/>
                  <a:gd name="connsiteX4" fmla="*/ 40773 w 815674"/>
                  <a:gd name="connsiteY4" fmla="*/ 247 h 448874"/>
                  <a:gd name="connsiteX5" fmla="*/ 806012 w 815674"/>
                  <a:gd name="connsiteY5" fmla="*/ 386962 h 448874"/>
                  <a:gd name="connsiteX6" fmla="*/ 803536 w 815674"/>
                  <a:gd name="connsiteY6" fmla="*/ 439349 h 448874"/>
                  <a:gd name="connsiteX7" fmla="*/ 778580 w 815674"/>
                  <a:gd name="connsiteY7" fmla="*/ 448874 h 44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674" h="448874">
                    <a:moveTo>
                      <a:pt x="778580" y="448874"/>
                    </a:moveTo>
                    <a:cubicBezTo>
                      <a:pt x="768484" y="448874"/>
                      <a:pt x="758482" y="444778"/>
                      <a:pt x="751148" y="436777"/>
                    </a:cubicBezTo>
                    <a:cubicBezTo>
                      <a:pt x="563887" y="230752"/>
                      <a:pt x="308997" y="101974"/>
                      <a:pt x="33344" y="73970"/>
                    </a:cubicBezTo>
                    <a:cubicBezTo>
                      <a:pt x="12960" y="71875"/>
                      <a:pt x="-1898" y="53682"/>
                      <a:pt x="197" y="33394"/>
                    </a:cubicBezTo>
                    <a:cubicBezTo>
                      <a:pt x="2197" y="13010"/>
                      <a:pt x="20676" y="-2135"/>
                      <a:pt x="40773" y="247"/>
                    </a:cubicBezTo>
                    <a:cubicBezTo>
                      <a:pt x="334715" y="30060"/>
                      <a:pt x="606463" y="167410"/>
                      <a:pt x="806012" y="386962"/>
                    </a:cubicBezTo>
                    <a:cubicBezTo>
                      <a:pt x="819823" y="402106"/>
                      <a:pt x="818680" y="425538"/>
                      <a:pt x="803536" y="439349"/>
                    </a:cubicBezTo>
                    <a:cubicBezTo>
                      <a:pt x="796392" y="445636"/>
                      <a:pt x="787534" y="448874"/>
                      <a:pt x="778580" y="448874"/>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Shape 13">
                <a:extLst>
                  <a:ext uri="{FF2B5EF4-FFF2-40B4-BE49-F238E27FC236}">
                    <a16:creationId xmlns:a16="http://schemas.microsoft.com/office/drawing/2014/main" id="{1B2A173A-2DD2-65C6-B2A2-0A5B6FE6657C}"/>
                  </a:ext>
                </a:extLst>
              </p:cNvPr>
              <p:cNvSpPr/>
              <p:nvPr/>
            </p:nvSpPr>
            <p:spPr>
              <a:xfrm>
                <a:off x="4837523" y="2790544"/>
                <a:ext cx="582672" cy="373565"/>
              </a:xfrm>
              <a:custGeom>
                <a:avLst/>
                <a:gdLst>
                  <a:gd name="connsiteX0" fmla="*/ 37086 w 582672"/>
                  <a:gd name="connsiteY0" fmla="*/ 373565 h 373565"/>
                  <a:gd name="connsiteX1" fmla="*/ 12035 w 582672"/>
                  <a:gd name="connsiteY1" fmla="*/ 363850 h 373565"/>
                  <a:gd name="connsiteX2" fmla="*/ 9749 w 582672"/>
                  <a:gd name="connsiteY2" fmla="*/ 311462 h 373565"/>
                  <a:gd name="connsiteX3" fmla="*/ 535815 w 582672"/>
                  <a:gd name="connsiteY3" fmla="*/ 1328 h 373565"/>
                  <a:gd name="connsiteX4" fmla="*/ 581345 w 582672"/>
                  <a:gd name="connsiteY4" fmla="*/ 27331 h 373565"/>
                  <a:gd name="connsiteX5" fmla="*/ 555341 w 582672"/>
                  <a:gd name="connsiteY5" fmla="*/ 72861 h 373565"/>
                  <a:gd name="connsiteX6" fmla="*/ 64423 w 582672"/>
                  <a:gd name="connsiteY6" fmla="*/ 361564 h 373565"/>
                  <a:gd name="connsiteX7" fmla="*/ 37086 w 582672"/>
                  <a:gd name="connsiteY7" fmla="*/ 373565 h 37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672" h="373565">
                    <a:moveTo>
                      <a:pt x="37086" y="373565"/>
                    </a:moveTo>
                    <a:cubicBezTo>
                      <a:pt x="28133" y="373565"/>
                      <a:pt x="19179" y="370327"/>
                      <a:pt x="12035" y="363850"/>
                    </a:cubicBezTo>
                    <a:cubicBezTo>
                      <a:pt x="-3109" y="350039"/>
                      <a:pt x="-4062" y="326607"/>
                      <a:pt x="9749" y="311462"/>
                    </a:cubicBezTo>
                    <a:cubicBezTo>
                      <a:pt x="156434" y="151252"/>
                      <a:pt x="303881" y="64289"/>
                      <a:pt x="535815" y="1328"/>
                    </a:cubicBezTo>
                    <a:cubicBezTo>
                      <a:pt x="555627" y="-4101"/>
                      <a:pt x="575915" y="7615"/>
                      <a:pt x="581345" y="27331"/>
                    </a:cubicBezTo>
                    <a:cubicBezTo>
                      <a:pt x="586774" y="47143"/>
                      <a:pt x="575058" y="67432"/>
                      <a:pt x="555341" y="72861"/>
                    </a:cubicBezTo>
                    <a:cubicBezTo>
                      <a:pt x="338362" y="131821"/>
                      <a:pt x="200726" y="212783"/>
                      <a:pt x="64423" y="361564"/>
                    </a:cubicBezTo>
                    <a:cubicBezTo>
                      <a:pt x="57089" y="369470"/>
                      <a:pt x="47087" y="373565"/>
                      <a:pt x="37086" y="373565"/>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Shape 14">
                <a:extLst>
                  <a:ext uri="{FF2B5EF4-FFF2-40B4-BE49-F238E27FC236}">
                    <a16:creationId xmlns:a16="http://schemas.microsoft.com/office/drawing/2014/main" id="{8EF444ED-01C1-A710-6091-CC9E61F6FEC9}"/>
                  </a:ext>
                </a:extLst>
              </p:cNvPr>
              <p:cNvSpPr/>
              <p:nvPr/>
            </p:nvSpPr>
            <p:spPr>
              <a:xfrm>
                <a:off x="6784636" y="2406481"/>
                <a:ext cx="149338" cy="807920"/>
              </a:xfrm>
              <a:custGeom>
                <a:avLst/>
                <a:gdLst>
                  <a:gd name="connsiteX0" fmla="*/ 37073 w 149338"/>
                  <a:gd name="connsiteY0" fmla="*/ 807921 h 807920"/>
                  <a:gd name="connsiteX1" fmla="*/ 25071 w 149338"/>
                  <a:gd name="connsiteY1" fmla="*/ 805920 h 807920"/>
                  <a:gd name="connsiteX2" fmla="*/ 2021 w 149338"/>
                  <a:gd name="connsiteY2" fmla="*/ 758867 h 807920"/>
                  <a:gd name="connsiteX3" fmla="*/ 59552 w 149338"/>
                  <a:gd name="connsiteY3" fmla="*/ 41634 h 807920"/>
                  <a:gd name="connsiteX4" fmla="*/ 91842 w 149338"/>
                  <a:gd name="connsiteY4" fmla="*/ 296 h 807920"/>
                  <a:gd name="connsiteX5" fmla="*/ 133180 w 149338"/>
                  <a:gd name="connsiteY5" fmla="*/ 32586 h 807920"/>
                  <a:gd name="connsiteX6" fmla="*/ 72220 w 149338"/>
                  <a:gd name="connsiteY6" fmla="*/ 782870 h 807920"/>
                  <a:gd name="connsiteX7" fmla="*/ 37073 w 149338"/>
                  <a:gd name="connsiteY7" fmla="*/ 807921 h 80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38" h="807920">
                    <a:moveTo>
                      <a:pt x="37073" y="807921"/>
                    </a:moveTo>
                    <a:cubicBezTo>
                      <a:pt x="33072" y="807921"/>
                      <a:pt x="29072" y="807254"/>
                      <a:pt x="25071" y="805920"/>
                    </a:cubicBezTo>
                    <a:cubicBezTo>
                      <a:pt x="5735" y="799348"/>
                      <a:pt x="-4647" y="778203"/>
                      <a:pt x="2021" y="758867"/>
                    </a:cubicBezTo>
                    <a:cubicBezTo>
                      <a:pt x="73077" y="550746"/>
                      <a:pt x="92508" y="309477"/>
                      <a:pt x="59552" y="41634"/>
                    </a:cubicBezTo>
                    <a:cubicBezTo>
                      <a:pt x="57075" y="21346"/>
                      <a:pt x="71458" y="2868"/>
                      <a:pt x="91842" y="296"/>
                    </a:cubicBezTo>
                    <a:cubicBezTo>
                      <a:pt x="111939" y="-2276"/>
                      <a:pt x="130704" y="12202"/>
                      <a:pt x="133180" y="32586"/>
                    </a:cubicBezTo>
                    <a:cubicBezTo>
                      <a:pt x="167565" y="311668"/>
                      <a:pt x="146991" y="564081"/>
                      <a:pt x="72220" y="782870"/>
                    </a:cubicBezTo>
                    <a:cubicBezTo>
                      <a:pt x="66886" y="798300"/>
                      <a:pt x="52503" y="807921"/>
                      <a:pt x="37073" y="807921"/>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Shape 15">
                <a:extLst>
                  <a:ext uri="{FF2B5EF4-FFF2-40B4-BE49-F238E27FC236}">
                    <a16:creationId xmlns:a16="http://schemas.microsoft.com/office/drawing/2014/main" id="{C19E21EC-5736-D817-F323-2ADD1205A6DA}"/>
                  </a:ext>
                </a:extLst>
              </p:cNvPr>
              <p:cNvSpPr/>
              <p:nvPr/>
            </p:nvSpPr>
            <p:spPr>
              <a:xfrm>
                <a:off x="5992892" y="3520677"/>
                <a:ext cx="652423" cy="470583"/>
              </a:xfrm>
              <a:custGeom>
                <a:avLst/>
                <a:gdLst>
                  <a:gd name="connsiteX0" fmla="*/ 37100 w 652423"/>
                  <a:gd name="connsiteY0" fmla="*/ 470583 h 470583"/>
                  <a:gd name="connsiteX1" fmla="*/ 2333 w 652423"/>
                  <a:gd name="connsiteY1" fmla="*/ 446390 h 470583"/>
                  <a:gd name="connsiteX2" fmla="*/ 24241 w 652423"/>
                  <a:gd name="connsiteY2" fmla="*/ 398765 h 470583"/>
                  <a:gd name="connsiteX3" fmla="*/ 586978 w 652423"/>
                  <a:gd name="connsiteY3" fmla="*/ 13288 h 470583"/>
                  <a:gd name="connsiteX4" fmla="*/ 639175 w 652423"/>
                  <a:gd name="connsiteY4" fmla="*/ 8716 h 470583"/>
                  <a:gd name="connsiteX5" fmla="*/ 643747 w 652423"/>
                  <a:gd name="connsiteY5" fmla="*/ 60913 h 470583"/>
                  <a:gd name="connsiteX6" fmla="*/ 49958 w 652423"/>
                  <a:gd name="connsiteY6" fmla="*/ 468297 h 470583"/>
                  <a:gd name="connsiteX7" fmla="*/ 37100 w 652423"/>
                  <a:gd name="connsiteY7" fmla="*/ 470583 h 47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423" h="470583">
                    <a:moveTo>
                      <a:pt x="37100" y="470583"/>
                    </a:moveTo>
                    <a:cubicBezTo>
                      <a:pt x="22050" y="470583"/>
                      <a:pt x="7858" y="461344"/>
                      <a:pt x="2333" y="446390"/>
                    </a:cubicBezTo>
                    <a:cubicBezTo>
                      <a:pt x="-4810" y="427149"/>
                      <a:pt x="5000" y="405909"/>
                      <a:pt x="24241" y="398765"/>
                    </a:cubicBezTo>
                    <a:cubicBezTo>
                      <a:pt x="183023" y="339900"/>
                      <a:pt x="409527" y="225219"/>
                      <a:pt x="586978" y="13288"/>
                    </a:cubicBezTo>
                    <a:cubicBezTo>
                      <a:pt x="600122" y="-2428"/>
                      <a:pt x="623459" y="-4524"/>
                      <a:pt x="639175" y="8716"/>
                    </a:cubicBezTo>
                    <a:cubicBezTo>
                      <a:pt x="654891" y="21861"/>
                      <a:pt x="656891" y="45197"/>
                      <a:pt x="643747" y="60913"/>
                    </a:cubicBezTo>
                    <a:cubicBezTo>
                      <a:pt x="455914" y="285322"/>
                      <a:pt x="217122" y="406290"/>
                      <a:pt x="49958" y="468297"/>
                    </a:cubicBezTo>
                    <a:cubicBezTo>
                      <a:pt x="45767" y="469821"/>
                      <a:pt x="41386" y="470583"/>
                      <a:pt x="37100" y="470583"/>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Shape 16">
                <a:extLst>
                  <a:ext uri="{FF2B5EF4-FFF2-40B4-BE49-F238E27FC236}">
                    <a16:creationId xmlns:a16="http://schemas.microsoft.com/office/drawing/2014/main" id="{98463E8E-1CAD-3DC8-EEF1-FB00C89E74F6}"/>
                  </a:ext>
                </a:extLst>
              </p:cNvPr>
              <p:cNvSpPr/>
              <p:nvPr/>
            </p:nvSpPr>
            <p:spPr>
              <a:xfrm>
                <a:off x="5480671" y="2987128"/>
                <a:ext cx="250936" cy="882021"/>
              </a:xfrm>
              <a:custGeom>
                <a:avLst/>
                <a:gdLst>
                  <a:gd name="connsiteX0" fmla="*/ 213850 w 250936"/>
                  <a:gd name="connsiteY0" fmla="*/ 882022 h 882021"/>
                  <a:gd name="connsiteX1" fmla="*/ 181560 w 250936"/>
                  <a:gd name="connsiteY1" fmla="*/ 863162 h 882021"/>
                  <a:gd name="connsiteX2" fmla="*/ 24588 w 250936"/>
                  <a:gd name="connsiteY2" fmla="*/ 28582 h 882021"/>
                  <a:gd name="connsiteX3" fmla="*/ 69165 w 250936"/>
                  <a:gd name="connsiteY3" fmla="*/ 959 h 882021"/>
                  <a:gd name="connsiteX4" fmla="*/ 96788 w 250936"/>
                  <a:gd name="connsiteY4" fmla="*/ 45536 h 882021"/>
                  <a:gd name="connsiteX5" fmla="*/ 246140 w 250936"/>
                  <a:gd name="connsiteY5" fmla="*/ 826777 h 882021"/>
                  <a:gd name="connsiteX6" fmla="*/ 232043 w 250936"/>
                  <a:gd name="connsiteY6" fmla="*/ 877259 h 882021"/>
                  <a:gd name="connsiteX7" fmla="*/ 213850 w 250936"/>
                  <a:gd name="connsiteY7" fmla="*/ 882022 h 8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36" h="882021">
                    <a:moveTo>
                      <a:pt x="213850" y="882022"/>
                    </a:moveTo>
                    <a:cubicBezTo>
                      <a:pt x="200896" y="882022"/>
                      <a:pt x="188323" y="875259"/>
                      <a:pt x="181560" y="863162"/>
                    </a:cubicBezTo>
                    <a:cubicBezTo>
                      <a:pt x="16302" y="569983"/>
                      <a:pt x="-36467" y="289186"/>
                      <a:pt x="24588" y="28582"/>
                    </a:cubicBezTo>
                    <a:cubicBezTo>
                      <a:pt x="29256" y="8579"/>
                      <a:pt x="49258" y="-3613"/>
                      <a:pt x="69165" y="959"/>
                    </a:cubicBezTo>
                    <a:cubicBezTo>
                      <a:pt x="89073" y="5626"/>
                      <a:pt x="101455" y="25534"/>
                      <a:pt x="96788" y="45536"/>
                    </a:cubicBezTo>
                    <a:cubicBezTo>
                      <a:pt x="40114" y="287471"/>
                      <a:pt x="90311" y="550361"/>
                      <a:pt x="246140" y="826777"/>
                    </a:cubicBezTo>
                    <a:cubicBezTo>
                      <a:pt x="256236" y="844588"/>
                      <a:pt x="249855" y="867258"/>
                      <a:pt x="232043" y="877259"/>
                    </a:cubicBezTo>
                    <a:cubicBezTo>
                      <a:pt x="226233" y="880498"/>
                      <a:pt x="220041" y="882022"/>
                      <a:pt x="213850" y="882022"/>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Shape 17">
                <a:extLst>
                  <a:ext uri="{FF2B5EF4-FFF2-40B4-BE49-F238E27FC236}">
                    <a16:creationId xmlns:a16="http://schemas.microsoft.com/office/drawing/2014/main" id="{C98CEEEB-C538-1768-DC23-C8718A1C1DCE}"/>
                  </a:ext>
                </a:extLst>
              </p:cNvPr>
              <p:cNvSpPr/>
              <p:nvPr/>
            </p:nvSpPr>
            <p:spPr>
              <a:xfrm>
                <a:off x="5696570" y="2156586"/>
                <a:ext cx="647375" cy="515938"/>
              </a:xfrm>
              <a:custGeom>
                <a:avLst/>
                <a:gdLst>
                  <a:gd name="connsiteX0" fmla="*/ 37003 w 647375"/>
                  <a:gd name="connsiteY0" fmla="*/ 515938 h 515938"/>
                  <a:gd name="connsiteX1" fmla="*/ 14143 w 647375"/>
                  <a:gd name="connsiteY1" fmla="*/ 508032 h 515938"/>
                  <a:gd name="connsiteX2" fmla="*/ 7952 w 647375"/>
                  <a:gd name="connsiteY2" fmla="*/ 456026 h 515938"/>
                  <a:gd name="connsiteX3" fmla="*/ 595740 w 647375"/>
                  <a:gd name="connsiteY3" fmla="*/ 2922 h 515938"/>
                  <a:gd name="connsiteX4" fmla="*/ 644412 w 647375"/>
                  <a:gd name="connsiteY4" fmla="*/ 22543 h 515938"/>
                  <a:gd name="connsiteX5" fmla="*/ 624886 w 647375"/>
                  <a:gd name="connsiteY5" fmla="*/ 71216 h 515938"/>
                  <a:gd name="connsiteX6" fmla="*/ 66245 w 647375"/>
                  <a:gd name="connsiteY6" fmla="*/ 501936 h 515938"/>
                  <a:gd name="connsiteX7" fmla="*/ 37003 w 647375"/>
                  <a:gd name="connsiteY7"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375" h="515938">
                    <a:moveTo>
                      <a:pt x="37003" y="515938"/>
                    </a:moveTo>
                    <a:cubicBezTo>
                      <a:pt x="29002" y="515938"/>
                      <a:pt x="20906" y="513366"/>
                      <a:pt x="14143" y="508032"/>
                    </a:cubicBezTo>
                    <a:cubicBezTo>
                      <a:pt x="-1954" y="495364"/>
                      <a:pt x="-4717" y="472123"/>
                      <a:pt x="7952" y="456026"/>
                    </a:cubicBezTo>
                    <a:cubicBezTo>
                      <a:pt x="244743" y="154750"/>
                      <a:pt x="581547" y="9018"/>
                      <a:pt x="595740" y="2922"/>
                    </a:cubicBezTo>
                    <a:cubicBezTo>
                      <a:pt x="614694" y="-4984"/>
                      <a:pt x="636411" y="3684"/>
                      <a:pt x="644412" y="22543"/>
                    </a:cubicBezTo>
                    <a:cubicBezTo>
                      <a:pt x="652413" y="41403"/>
                      <a:pt x="643650" y="63120"/>
                      <a:pt x="624886" y="71216"/>
                    </a:cubicBezTo>
                    <a:cubicBezTo>
                      <a:pt x="621552" y="72645"/>
                      <a:pt x="290939" y="216091"/>
                      <a:pt x="66245" y="501936"/>
                    </a:cubicBezTo>
                    <a:cubicBezTo>
                      <a:pt x="58815" y="511080"/>
                      <a:pt x="47957" y="515938"/>
                      <a:pt x="37003" y="515938"/>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Shape 18">
                <a:extLst>
                  <a:ext uri="{FF2B5EF4-FFF2-40B4-BE49-F238E27FC236}">
                    <a16:creationId xmlns:a16="http://schemas.microsoft.com/office/drawing/2014/main" id="{3A4D02C1-0566-6FCF-5364-0FDDDF93D750}"/>
                  </a:ext>
                </a:extLst>
              </p:cNvPr>
              <p:cNvSpPr/>
              <p:nvPr/>
            </p:nvSpPr>
            <p:spPr>
              <a:xfrm>
                <a:off x="5983220" y="4067935"/>
                <a:ext cx="1217204" cy="228886"/>
              </a:xfrm>
              <a:custGeom>
                <a:avLst/>
                <a:gdLst>
                  <a:gd name="connsiteX0" fmla="*/ 600269 w 1217204"/>
                  <a:gd name="connsiteY0" fmla="*/ 228887 h 228886"/>
                  <a:gd name="connsiteX1" fmla="*/ 15910 w 1217204"/>
                  <a:gd name="connsiteY1" fmla="*/ 106205 h 228886"/>
                  <a:gd name="connsiteX2" fmla="*/ 6576 w 1217204"/>
                  <a:gd name="connsiteY2" fmla="*/ 54579 h 228886"/>
                  <a:gd name="connsiteX3" fmla="*/ 58201 w 1217204"/>
                  <a:gd name="connsiteY3" fmla="*/ 45245 h 228886"/>
                  <a:gd name="connsiteX4" fmla="*/ 1156148 w 1217204"/>
                  <a:gd name="connsiteY4" fmla="*/ 8764 h 228886"/>
                  <a:gd name="connsiteX5" fmla="*/ 1208440 w 1217204"/>
                  <a:gd name="connsiteY5" fmla="*/ 13146 h 228886"/>
                  <a:gd name="connsiteX6" fmla="*/ 1204059 w 1217204"/>
                  <a:gd name="connsiteY6" fmla="*/ 65438 h 228886"/>
                  <a:gd name="connsiteX7" fmla="*/ 600269 w 1217204"/>
                  <a:gd name="connsiteY7" fmla="*/ 228887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204" h="228886">
                    <a:moveTo>
                      <a:pt x="600269" y="228887"/>
                    </a:moveTo>
                    <a:cubicBezTo>
                      <a:pt x="354619" y="228887"/>
                      <a:pt x="117161" y="176499"/>
                      <a:pt x="15910" y="106205"/>
                    </a:cubicBezTo>
                    <a:cubicBezTo>
                      <a:pt x="-854" y="94489"/>
                      <a:pt x="-5045" y="71439"/>
                      <a:pt x="6576" y="54579"/>
                    </a:cubicBezTo>
                    <a:cubicBezTo>
                      <a:pt x="18292" y="37815"/>
                      <a:pt x="41342" y="33624"/>
                      <a:pt x="58201" y="45245"/>
                    </a:cubicBezTo>
                    <a:cubicBezTo>
                      <a:pt x="235366" y="168213"/>
                      <a:pt x="903164" y="222505"/>
                      <a:pt x="1156148" y="8764"/>
                    </a:cubicBezTo>
                    <a:cubicBezTo>
                      <a:pt x="1171864" y="-4476"/>
                      <a:pt x="1195201" y="-2475"/>
                      <a:pt x="1208440" y="13146"/>
                    </a:cubicBezTo>
                    <a:cubicBezTo>
                      <a:pt x="1221680" y="28767"/>
                      <a:pt x="1219680" y="52198"/>
                      <a:pt x="1204059" y="65438"/>
                    </a:cubicBezTo>
                    <a:cubicBezTo>
                      <a:pt x="1064041" y="183643"/>
                      <a:pt x="828488" y="228887"/>
                      <a:pt x="600269" y="228887"/>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Shape 19">
                <a:extLst>
                  <a:ext uri="{FF2B5EF4-FFF2-40B4-BE49-F238E27FC236}">
                    <a16:creationId xmlns:a16="http://schemas.microsoft.com/office/drawing/2014/main" id="{AED4EC94-C263-1121-9D7F-98F16A7D398A}"/>
                  </a:ext>
                </a:extLst>
              </p:cNvPr>
              <p:cNvSpPr/>
              <p:nvPr/>
            </p:nvSpPr>
            <p:spPr>
              <a:xfrm>
                <a:off x="4811994" y="3224345"/>
                <a:ext cx="818763" cy="787679"/>
              </a:xfrm>
              <a:custGeom>
                <a:avLst/>
                <a:gdLst>
                  <a:gd name="connsiteX0" fmla="*/ 781657 w 818763"/>
                  <a:gd name="connsiteY0" fmla="*/ 787680 h 787679"/>
                  <a:gd name="connsiteX1" fmla="*/ 772323 w 818763"/>
                  <a:gd name="connsiteY1" fmla="*/ 786537 h 787679"/>
                  <a:gd name="connsiteX2" fmla="*/ 417 w 818763"/>
                  <a:gd name="connsiteY2" fmla="*/ 42539 h 787679"/>
                  <a:gd name="connsiteX3" fmla="*/ 31659 w 818763"/>
                  <a:gd name="connsiteY3" fmla="*/ 439 h 787679"/>
                  <a:gd name="connsiteX4" fmla="*/ 73759 w 818763"/>
                  <a:gd name="connsiteY4" fmla="*/ 31585 h 787679"/>
                  <a:gd name="connsiteX5" fmla="*/ 73759 w 818763"/>
                  <a:gd name="connsiteY5" fmla="*/ 31585 h 787679"/>
                  <a:gd name="connsiteX6" fmla="*/ 790992 w 818763"/>
                  <a:gd name="connsiteY6" fmla="*/ 714814 h 787679"/>
                  <a:gd name="connsiteX7" fmla="*/ 817566 w 818763"/>
                  <a:gd name="connsiteY7" fmla="*/ 760057 h 787679"/>
                  <a:gd name="connsiteX8" fmla="*/ 781657 w 818763"/>
                  <a:gd name="connsiteY8" fmla="*/ 787680 h 78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763" h="787679">
                    <a:moveTo>
                      <a:pt x="781657" y="787680"/>
                    </a:moveTo>
                    <a:cubicBezTo>
                      <a:pt x="778514" y="787680"/>
                      <a:pt x="775466" y="787299"/>
                      <a:pt x="772323" y="786537"/>
                    </a:cubicBezTo>
                    <a:cubicBezTo>
                      <a:pt x="92333" y="609658"/>
                      <a:pt x="1274" y="48254"/>
                      <a:pt x="417" y="42539"/>
                    </a:cubicBezTo>
                    <a:cubicBezTo>
                      <a:pt x="-2631" y="22251"/>
                      <a:pt x="11370" y="3487"/>
                      <a:pt x="31659" y="439"/>
                    </a:cubicBezTo>
                    <a:cubicBezTo>
                      <a:pt x="51471" y="-2705"/>
                      <a:pt x="70711" y="11392"/>
                      <a:pt x="73759" y="31585"/>
                    </a:cubicBezTo>
                    <a:lnTo>
                      <a:pt x="73759" y="31585"/>
                    </a:lnTo>
                    <a:cubicBezTo>
                      <a:pt x="76998" y="52731"/>
                      <a:pt x="160056" y="550603"/>
                      <a:pt x="790992" y="714814"/>
                    </a:cubicBezTo>
                    <a:cubicBezTo>
                      <a:pt x="810804" y="719957"/>
                      <a:pt x="822710" y="740245"/>
                      <a:pt x="817566" y="760057"/>
                    </a:cubicBezTo>
                    <a:cubicBezTo>
                      <a:pt x="813185" y="776631"/>
                      <a:pt x="798135" y="787680"/>
                      <a:pt x="781657" y="78768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42" name="Freeform: Shape 20">
              <a:extLst>
                <a:ext uri="{FF2B5EF4-FFF2-40B4-BE49-F238E27FC236}">
                  <a16:creationId xmlns:a16="http://schemas.microsoft.com/office/drawing/2014/main" id="{CD4E48EE-3D07-63FD-6144-845AD9D15F3B}"/>
                </a:ext>
              </a:extLst>
            </p:cNvPr>
            <p:cNvSpPr/>
            <p:nvPr/>
          </p:nvSpPr>
          <p:spPr>
            <a:xfrm>
              <a:off x="5556504" y="3760565"/>
              <a:ext cx="510540" cy="510444"/>
            </a:xfrm>
            <a:custGeom>
              <a:avLst/>
              <a:gdLst>
                <a:gd name="connsiteX0" fmla="*/ 255270 w 510540"/>
                <a:gd name="connsiteY0" fmla="*/ 510445 h 510444"/>
                <a:gd name="connsiteX1" fmla="*/ 0 w 510540"/>
                <a:gd name="connsiteY1" fmla="*/ 255270 h 510444"/>
                <a:gd name="connsiteX2" fmla="*/ 255270 w 510540"/>
                <a:gd name="connsiteY2" fmla="*/ 0 h 510444"/>
                <a:gd name="connsiteX3" fmla="*/ 510540 w 510540"/>
                <a:gd name="connsiteY3" fmla="*/ 255270 h 510444"/>
                <a:gd name="connsiteX4" fmla="*/ 255270 w 510540"/>
                <a:gd name="connsiteY4" fmla="*/ 510445 h 510444"/>
                <a:gd name="connsiteX5" fmla="*/ 255270 w 510540"/>
                <a:gd name="connsiteY5" fmla="*/ 74104 h 510444"/>
                <a:gd name="connsiteX6" fmla="*/ 74200 w 510540"/>
                <a:gd name="connsiteY6" fmla="*/ 255175 h 510444"/>
                <a:gd name="connsiteX7" fmla="*/ 255270 w 510540"/>
                <a:gd name="connsiteY7" fmla="*/ 436245 h 510444"/>
                <a:gd name="connsiteX8" fmla="*/ 436340 w 510540"/>
                <a:gd name="connsiteY8" fmla="*/ 255175 h 510444"/>
                <a:gd name="connsiteX9" fmla="*/ 255270 w 510540"/>
                <a:gd name="connsiteY9" fmla="*/ 74104 h 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40" h="510444">
                  <a:moveTo>
                    <a:pt x="255270" y="510445"/>
                  </a:moveTo>
                  <a:cubicBezTo>
                    <a:pt x="114490" y="510445"/>
                    <a:pt x="0" y="395954"/>
                    <a:pt x="0" y="255270"/>
                  </a:cubicBezTo>
                  <a:cubicBezTo>
                    <a:pt x="0" y="114491"/>
                    <a:pt x="114490" y="0"/>
                    <a:pt x="255270" y="0"/>
                  </a:cubicBezTo>
                  <a:cubicBezTo>
                    <a:pt x="396050" y="0"/>
                    <a:pt x="510540" y="114491"/>
                    <a:pt x="510540" y="255270"/>
                  </a:cubicBezTo>
                  <a:cubicBezTo>
                    <a:pt x="510540" y="395954"/>
                    <a:pt x="396050" y="510445"/>
                    <a:pt x="255270" y="510445"/>
                  </a:cubicBezTo>
                  <a:close/>
                  <a:moveTo>
                    <a:pt x="255270" y="74104"/>
                  </a:moveTo>
                  <a:cubicBezTo>
                    <a:pt x="155448" y="74104"/>
                    <a:pt x="74200" y="155353"/>
                    <a:pt x="74200" y="255175"/>
                  </a:cubicBezTo>
                  <a:cubicBezTo>
                    <a:pt x="74200" y="354997"/>
                    <a:pt x="155448" y="436245"/>
                    <a:pt x="255270" y="436245"/>
                  </a:cubicBezTo>
                  <a:cubicBezTo>
                    <a:pt x="355092" y="436245"/>
                    <a:pt x="436340" y="354997"/>
                    <a:pt x="436340" y="255175"/>
                  </a:cubicBezTo>
                  <a:cubicBezTo>
                    <a:pt x="436436" y="155353"/>
                    <a:pt x="355187" y="74104"/>
                    <a:pt x="255270" y="74104"/>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Shape 21">
              <a:extLst>
                <a:ext uri="{FF2B5EF4-FFF2-40B4-BE49-F238E27FC236}">
                  <a16:creationId xmlns:a16="http://schemas.microsoft.com/office/drawing/2014/main" id="{E216E4A0-8F98-9BA0-03C0-E06FA1548BAF}"/>
                </a:ext>
              </a:extLst>
            </p:cNvPr>
            <p:cNvSpPr/>
            <p:nvPr/>
          </p:nvSpPr>
          <p:spPr>
            <a:xfrm>
              <a:off x="5361812" y="2564511"/>
              <a:ext cx="510539" cy="510539"/>
            </a:xfrm>
            <a:custGeom>
              <a:avLst/>
              <a:gdLst>
                <a:gd name="connsiteX0" fmla="*/ 255270 w 510539"/>
                <a:gd name="connsiteY0" fmla="*/ 510540 h 510539"/>
                <a:gd name="connsiteX1" fmla="*/ 0 w 510539"/>
                <a:gd name="connsiteY1" fmla="*/ 255270 h 510539"/>
                <a:gd name="connsiteX2" fmla="*/ 255270 w 510539"/>
                <a:gd name="connsiteY2" fmla="*/ 0 h 510539"/>
                <a:gd name="connsiteX3" fmla="*/ 510540 w 510539"/>
                <a:gd name="connsiteY3" fmla="*/ 255270 h 510539"/>
                <a:gd name="connsiteX4" fmla="*/ 255270 w 510539"/>
                <a:gd name="connsiteY4" fmla="*/ 510540 h 510539"/>
                <a:gd name="connsiteX5" fmla="*/ 255270 w 510539"/>
                <a:gd name="connsiteY5" fmla="*/ 74200 h 510539"/>
                <a:gd name="connsiteX6" fmla="*/ 74200 w 510539"/>
                <a:gd name="connsiteY6" fmla="*/ 255270 h 510539"/>
                <a:gd name="connsiteX7" fmla="*/ 255270 w 510539"/>
                <a:gd name="connsiteY7" fmla="*/ 436340 h 510539"/>
                <a:gd name="connsiteX8" fmla="*/ 436340 w 510539"/>
                <a:gd name="connsiteY8" fmla="*/ 255270 h 510539"/>
                <a:gd name="connsiteX9" fmla="*/ 255270 w 510539"/>
                <a:gd name="connsiteY9" fmla="*/ 74200 h 51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39" h="510539">
                  <a:moveTo>
                    <a:pt x="255270" y="510540"/>
                  </a:moveTo>
                  <a:cubicBezTo>
                    <a:pt x="114491" y="510540"/>
                    <a:pt x="0" y="396049"/>
                    <a:pt x="0" y="255270"/>
                  </a:cubicBezTo>
                  <a:cubicBezTo>
                    <a:pt x="0" y="114490"/>
                    <a:pt x="114491" y="0"/>
                    <a:pt x="255270" y="0"/>
                  </a:cubicBezTo>
                  <a:cubicBezTo>
                    <a:pt x="396050" y="0"/>
                    <a:pt x="510540" y="114490"/>
                    <a:pt x="510540" y="255270"/>
                  </a:cubicBezTo>
                  <a:cubicBezTo>
                    <a:pt x="510540" y="396049"/>
                    <a:pt x="396050" y="510540"/>
                    <a:pt x="255270" y="510540"/>
                  </a:cubicBezTo>
                  <a:close/>
                  <a:moveTo>
                    <a:pt x="255270" y="74200"/>
                  </a:moveTo>
                  <a:cubicBezTo>
                    <a:pt x="155448" y="74200"/>
                    <a:pt x="74200" y="155448"/>
                    <a:pt x="74200" y="255270"/>
                  </a:cubicBezTo>
                  <a:cubicBezTo>
                    <a:pt x="74200" y="355092"/>
                    <a:pt x="155448" y="436340"/>
                    <a:pt x="255270" y="436340"/>
                  </a:cubicBezTo>
                  <a:cubicBezTo>
                    <a:pt x="355092" y="436340"/>
                    <a:pt x="436340" y="355092"/>
                    <a:pt x="436340" y="255270"/>
                  </a:cubicBezTo>
                  <a:cubicBezTo>
                    <a:pt x="436340" y="155448"/>
                    <a:pt x="355187" y="74200"/>
                    <a:pt x="255270" y="7420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Shape 22">
              <a:extLst>
                <a:ext uri="{FF2B5EF4-FFF2-40B4-BE49-F238E27FC236}">
                  <a16:creationId xmlns:a16="http://schemas.microsoft.com/office/drawing/2014/main" id="{F6266254-27CB-4156-9522-CBD48ED4DFB9}"/>
                </a:ext>
              </a:extLst>
            </p:cNvPr>
            <p:cNvSpPr/>
            <p:nvPr/>
          </p:nvSpPr>
          <p:spPr>
            <a:xfrm>
              <a:off x="6462236" y="3113817"/>
              <a:ext cx="510444" cy="510444"/>
            </a:xfrm>
            <a:custGeom>
              <a:avLst/>
              <a:gdLst>
                <a:gd name="connsiteX0" fmla="*/ 255270 w 510444"/>
                <a:gd name="connsiteY0" fmla="*/ 510445 h 510444"/>
                <a:gd name="connsiteX1" fmla="*/ 0 w 510444"/>
                <a:gd name="connsiteY1" fmla="*/ 255175 h 510444"/>
                <a:gd name="connsiteX2" fmla="*/ 255270 w 510444"/>
                <a:gd name="connsiteY2" fmla="*/ 0 h 510444"/>
                <a:gd name="connsiteX3" fmla="*/ 510445 w 510444"/>
                <a:gd name="connsiteY3" fmla="*/ 255175 h 510444"/>
                <a:gd name="connsiteX4" fmla="*/ 255270 w 510444"/>
                <a:gd name="connsiteY4" fmla="*/ 510445 h 510444"/>
                <a:gd name="connsiteX5" fmla="*/ 255270 w 510444"/>
                <a:gd name="connsiteY5" fmla="*/ 74200 h 510444"/>
                <a:gd name="connsiteX6" fmla="*/ 74200 w 510444"/>
                <a:gd name="connsiteY6" fmla="*/ 255270 h 510444"/>
                <a:gd name="connsiteX7" fmla="*/ 255270 w 510444"/>
                <a:gd name="connsiteY7" fmla="*/ 436340 h 510444"/>
                <a:gd name="connsiteX8" fmla="*/ 436340 w 510444"/>
                <a:gd name="connsiteY8" fmla="*/ 255270 h 510444"/>
                <a:gd name="connsiteX9" fmla="*/ 255270 w 510444"/>
                <a:gd name="connsiteY9" fmla="*/ 74200 h 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444" h="510444">
                  <a:moveTo>
                    <a:pt x="255270" y="510445"/>
                  </a:moveTo>
                  <a:cubicBezTo>
                    <a:pt x="114491" y="510445"/>
                    <a:pt x="0" y="395954"/>
                    <a:pt x="0" y="255175"/>
                  </a:cubicBezTo>
                  <a:cubicBezTo>
                    <a:pt x="0" y="114490"/>
                    <a:pt x="114491" y="0"/>
                    <a:pt x="255270" y="0"/>
                  </a:cubicBezTo>
                  <a:cubicBezTo>
                    <a:pt x="395954" y="0"/>
                    <a:pt x="510445" y="114490"/>
                    <a:pt x="510445" y="255175"/>
                  </a:cubicBezTo>
                  <a:cubicBezTo>
                    <a:pt x="510445" y="395954"/>
                    <a:pt x="395954" y="510445"/>
                    <a:pt x="255270" y="510445"/>
                  </a:cubicBezTo>
                  <a:close/>
                  <a:moveTo>
                    <a:pt x="255270" y="74200"/>
                  </a:moveTo>
                  <a:cubicBezTo>
                    <a:pt x="155448" y="74200"/>
                    <a:pt x="74200" y="155448"/>
                    <a:pt x="74200" y="255270"/>
                  </a:cubicBezTo>
                  <a:cubicBezTo>
                    <a:pt x="74200" y="355092"/>
                    <a:pt x="155448" y="436340"/>
                    <a:pt x="255270" y="436340"/>
                  </a:cubicBezTo>
                  <a:cubicBezTo>
                    <a:pt x="355092" y="436340"/>
                    <a:pt x="436340" y="355092"/>
                    <a:pt x="436340" y="255270"/>
                  </a:cubicBezTo>
                  <a:cubicBezTo>
                    <a:pt x="436340" y="155448"/>
                    <a:pt x="355092" y="74200"/>
                    <a:pt x="255270" y="7420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Rectangle 55">
            <a:extLst>
              <a:ext uri="{FF2B5EF4-FFF2-40B4-BE49-F238E27FC236}">
                <a16:creationId xmlns:a16="http://schemas.microsoft.com/office/drawing/2014/main" id="{9A0A379E-33EE-F565-6DFA-E250C6AEA650}"/>
              </a:ext>
            </a:extLst>
          </p:cNvPr>
          <p:cNvSpPr/>
          <p:nvPr/>
        </p:nvSpPr>
        <p:spPr>
          <a:xfrm>
            <a:off x="2696281" y="2345572"/>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Positions</a:t>
            </a:r>
          </a:p>
        </p:txBody>
      </p:sp>
      <p:sp>
        <p:nvSpPr>
          <p:cNvPr id="57" name="Rectangle 56">
            <a:extLst>
              <a:ext uri="{FF2B5EF4-FFF2-40B4-BE49-F238E27FC236}">
                <a16:creationId xmlns:a16="http://schemas.microsoft.com/office/drawing/2014/main" id="{84A4CCE5-B65A-9287-FF7C-78E188DD73E5}"/>
              </a:ext>
            </a:extLst>
          </p:cNvPr>
          <p:cNvSpPr/>
          <p:nvPr/>
        </p:nvSpPr>
        <p:spPr>
          <a:xfrm>
            <a:off x="7547056" y="2345572"/>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Tags</a:t>
            </a:r>
          </a:p>
        </p:txBody>
      </p:sp>
      <p:sp>
        <p:nvSpPr>
          <p:cNvPr id="58" name="Rectangle 57">
            <a:extLst>
              <a:ext uri="{FF2B5EF4-FFF2-40B4-BE49-F238E27FC236}">
                <a16:creationId xmlns:a16="http://schemas.microsoft.com/office/drawing/2014/main" id="{D9929402-A905-D78F-220C-CE5161C3D1D2}"/>
              </a:ext>
            </a:extLst>
          </p:cNvPr>
          <p:cNvSpPr/>
          <p:nvPr/>
        </p:nvSpPr>
        <p:spPr>
          <a:xfrm>
            <a:off x="7547055" y="3751591"/>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Tag </a:t>
            </a:r>
            <a:r>
              <a:rPr kumimoji="0" lang="en-US" sz="1200" b="0" i="0" u="none" strike="noStrike" kern="1200" cap="none" spc="-37" normalizeH="0" baseline="0" noProof="0" dirty="0" err="1">
                <a:ln>
                  <a:noFill/>
                </a:ln>
                <a:solidFill>
                  <a:srgbClr val="000000"/>
                </a:solidFill>
                <a:effectLst/>
                <a:uLnTx/>
                <a:uFillTx/>
                <a:latin typeface="Arial" panose="020B0604020202020204"/>
                <a:ea typeface="+mn-ea"/>
                <a:cs typeface="+mn-cs"/>
              </a:rPr>
              <a:t>Infomap</a:t>
            </a:r>
            <a:endPar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AB692D4E-8166-366D-EB8C-F4522770C496}"/>
              </a:ext>
            </a:extLst>
          </p:cNvPr>
          <p:cNvSpPr/>
          <p:nvPr/>
        </p:nvSpPr>
        <p:spPr>
          <a:xfrm>
            <a:off x="688001" y="2461936"/>
            <a:ext cx="1359017" cy="1616083"/>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effectLst/>
                <a:uLnTx/>
                <a:uFillTx/>
                <a:latin typeface="Arial" panose="020B0604020202020204"/>
                <a:ea typeface="+mn-ea"/>
                <a:cs typeface="+mn-cs"/>
              </a:rPr>
              <a:t>HxGN EAM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Assets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Work Orders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Case Management</a:t>
            </a:r>
          </a:p>
        </p:txBody>
      </p:sp>
      <p:sp>
        <p:nvSpPr>
          <p:cNvPr id="60" name="Rectangle 59">
            <a:extLst>
              <a:ext uri="{FF2B5EF4-FFF2-40B4-BE49-F238E27FC236}">
                <a16:creationId xmlns:a16="http://schemas.microsoft.com/office/drawing/2014/main" id="{9A118B66-3F93-F30D-BC89-5B70D7D5D5F7}"/>
              </a:ext>
            </a:extLst>
          </p:cNvPr>
          <p:cNvSpPr/>
          <p:nvPr/>
        </p:nvSpPr>
        <p:spPr>
          <a:xfrm>
            <a:off x="9967255" y="2461936"/>
            <a:ext cx="1363617" cy="1376531"/>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err="1">
                <a:ln>
                  <a:noFill/>
                </a:ln>
                <a:effectLst/>
                <a:uLnTx/>
                <a:uFillTx/>
                <a:latin typeface="Arial" panose="020B0604020202020204"/>
                <a:ea typeface="+mn-ea"/>
                <a:cs typeface="+mn-cs"/>
              </a:rPr>
              <a:t>SDx</a:t>
            </a:r>
            <a:r>
              <a:rPr kumimoji="0" lang="en-US" sz="1500" b="1" i="0" u="none" strike="noStrike" kern="1200" cap="none" spc="-37" normalizeH="0" baseline="0" noProof="0" dirty="0">
                <a:ln>
                  <a:noFill/>
                </a:ln>
                <a:effectLst/>
                <a:uLnTx/>
                <a:uFillTx/>
                <a:latin typeface="Arial" panose="020B0604020202020204"/>
                <a:ea typeface="+mn-ea"/>
                <a:cs typeface="+mn-cs"/>
              </a:rPr>
              <a:t>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As-designed &amp; As-built drawings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Design data</a:t>
            </a:r>
          </a:p>
        </p:txBody>
      </p:sp>
      <p:sp>
        <p:nvSpPr>
          <p:cNvPr id="61" name="Rectangle 60">
            <a:extLst>
              <a:ext uri="{FF2B5EF4-FFF2-40B4-BE49-F238E27FC236}">
                <a16:creationId xmlns:a16="http://schemas.microsoft.com/office/drawing/2014/main" id="{C93E9B60-797B-7188-F62A-CBF5C8A853AF}"/>
              </a:ext>
            </a:extLst>
          </p:cNvPr>
          <p:cNvSpPr/>
          <p:nvPr/>
        </p:nvSpPr>
        <p:spPr>
          <a:xfrm>
            <a:off x="2696281" y="3732329"/>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Position</a:t>
            </a:r>
          </a:p>
        </p:txBody>
      </p:sp>
      <p:sp>
        <p:nvSpPr>
          <p:cNvPr id="62" name="TextBox 61">
            <a:extLst>
              <a:ext uri="{FF2B5EF4-FFF2-40B4-BE49-F238E27FC236}">
                <a16:creationId xmlns:a16="http://schemas.microsoft.com/office/drawing/2014/main" id="{D4AE07AE-56FA-F8C3-5594-1A38E3DE65D5}"/>
              </a:ext>
            </a:extLst>
          </p:cNvPr>
          <p:cNvSpPr txBox="1"/>
          <p:nvPr/>
        </p:nvSpPr>
        <p:spPr>
          <a:xfrm>
            <a:off x="5310715" y="3950686"/>
            <a:ext cx="150082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Jump Interface on Position &amp; Tag</a:t>
            </a:r>
          </a:p>
        </p:txBody>
      </p:sp>
      <p:sp>
        <p:nvSpPr>
          <p:cNvPr id="63" name="Rectangle 62">
            <a:extLst>
              <a:ext uri="{FF2B5EF4-FFF2-40B4-BE49-F238E27FC236}">
                <a16:creationId xmlns:a16="http://schemas.microsoft.com/office/drawing/2014/main" id="{78B00B7D-7796-C664-4943-1BC5481D1222}"/>
              </a:ext>
            </a:extLst>
          </p:cNvPr>
          <p:cNvSpPr/>
          <p:nvPr/>
        </p:nvSpPr>
        <p:spPr>
          <a:xfrm>
            <a:off x="7547056" y="2939912"/>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Stub Object</a:t>
            </a:r>
          </a:p>
        </p:txBody>
      </p:sp>
      <p:cxnSp>
        <p:nvCxnSpPr>
          <p:cNvPr id="64" name="Connector: Elbow 63">
            <a:extLst>
              <a:ext uri="{FF2B5EF4-FFF2-40B4-BE49-F238E27FC236}">
                <a16:creationId xmlns:a16="http://schemas.microsoft.com/office/drawing/2014/main" id="{EB35A5E6-4765-C6E8-5B1D-924994FF57B6}"/>
              </a:ext>
            </a:extLst>
          </p:cNvPr>
          <p:cNvCxnSpPr>
            <a:stCxn id="56" idx="2"/>
          </p:cNvCxnSpPr>
          <p:nvPr/>
        </p:nvCxnSpPr>
        <p:spPr>
          <a:xfrm rot="16200000" flipH="1">
            <a:off x="5423664" y="1058088"/>
            <a:ext cx="355941" cy="3890841"/>
          </a:xfrm>
          <a:prstGeom prst="bentConnector2">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238EEF9-ABD0-5AAD-9118-9B6F79E0331F}"/>
              </a:ext>
            </a:extLst>
          </p:cNvPr>
          <p:cNvSpPr txBox="1"/>
          <p:nvPr/>
        </p:nvSpPr>
        <p:spPr>
          <a:xfrm>
            <a:off x="1032380" y="5138348"/>
            <a:ext cx="10252038" cy="1477328"/>
          </a:xfrm>
          <a:prstGeom prst="rect">
            <a:avLst/>
          </a:prstGeom>
          <a:noFill/>
        </p:spPr>
        <p:txBody>
          <a:bodyPr wrap="square">
            <a:spAutoFit/>
          </a:bodyPr>
          <a:lstStyle/>
          <a:p>
            <a:pPr algn="ctr"/>
            <a:r>
              <a:rPr lang="en-US" sz="1800" b="0" i="0" u="none" strike="noStrike" kern="1200" baseline="0" dirty="0">
                <a:solidFill>
                  <a:schemeClr val="dk1"/>
                </a:solidFill>
                <a:latin typeface="+mn-lt"/>
                <a:ea typeface="+mn-ea"/>
                <a:cs typeface="+mn-cs"/>
              </a:rPr>
              <a:t>Asset data exists in </a:t>
            </a:r>
            <a:r>
              <a:rPr lang="en-US" sz="1800" b="0" i="0" u="none" strike="noStrike" kern="1200" baseline="0" dirty="0" err="1">
                <a:solidFill>
                  <a:schemeClr val="dk1"/>
                </a:solidFill>
                <a:latin typeface="+mn-lt"/>
                <a:ea typeface="+mn-ea"/>
                <a:cs typeface="+mn-cs"/>
              </a:rPr>
              <a:t>SDx</a:t>
            </a:r>
            <a:r>
              <a:rPr lang="en-US" sz="1800" b="0" i="0" u="none" strike="noStrike" kern="1200" baseline="0" dirty="0">
                <a:solidFill>
                  <a:schemeClr val="dk1"/>
                </a:solidFill>
                <a:latin typeface="+mn-lt"/>
                <a:ea typeface="+mn-ea"/>
                <a:cs typeface="+mn-cs"/>
              </a:rPr>
              <a:t> before it reaches EAM. Following the project lifecycle, the project files are sent in by EPC’s to the Owner Operator. </a:t>
            </a:r>
            <a:r>
              <a:rPr lang="en-US" sz="1800" b="0" i="0" u="none" strike="noStrike" kern="1200" baseline="0" dirty="0" err="1">
                <a:solidFill>
                  <a:schemeClr val="dk1"/>
                </a:solidFill>
                <a:latin typeface="+mn-lt"/>
                <a:ea typeface="+mn-ea"/>
                <a:cs typeface="+mn-cs"/>
              </a:rPr>
              <a:t>SDx</a:t>
            </a:r>
            <a:r>
              <a:rPr lang="en-US" sz="1800" b="0" i="0" u="none" strike="noStrike" kern="1200" baseline="0" dirty="0">
                <a:solidFill>
                  <a:schemeClr val="dk1"/>
                </a:solidFill>
                <a:latin typeface="+mn-lt"/>
                <a:ea typeface="+mn-ea"/>
                <a:cs typeface="+mn-cs"/>
              </a:rPr>
              <a:t> orchestrates that communication. </a:t>
            </a:r>
            <a:r>
              <a:rPr lang="en-US" sz="1800" b="0" i="0" u="none" strike="noStrike" kern="1200" baseline="0" dirty="0" err="1">
                <a:solidFill>
                  <a:schemeClr val="dk1"/>
                </a:solidFill>
                <a:latin typeface="+mn-lt"/>
                <a:ea typeface="+mn-ea"/>
                <a:cs typeface="+mn-cs"/>
              </a:rPr>
              <a:t>SDx</a:t>
            </a:r>
            <a:r>
              <a:rPr lang="en-US" sz="1800" b="0" i="0" u="none" strike="noStrike" kern="1200" baseline="0" dirty="0">
                <a:solidFill>
                  <a:schemeClr val="dk1"/>
                </a:solidFill>
                <a:latin typeface="+mn-lt"/>
                <a:ea typeface="+mn-ea"/>
                <a:cs typeface="+mn-cs"/>
              </a:rPr>
              <a:t> is then used by the Owner Operator to do red lining, mark-ups, reviews and versioning. You can work with multiple projects and multiple external vendors with data security between projects. Once there is an as-built, this data is ready to transition to HxGN EAM. </a:t>
            </a:r>
            <a:endParaRPr lang="en-US" dirty="0"/>
          </a:p>
        </p:txBody>
      </p:sp>
    </p:spTree>
    <p:extLst>
      <p:ext uri="{BB962C8B-B14F-4D97-AF65-F5344CB8AC3E}">
        <p14:creationId xmlns:p14="http://schemas.microsoft.com/office/powerpoint/2010/main" val="303089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9412-774D-45B9-880C-2D6C98504DCC}"/>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56FC7AF4-2319-A128-A5C1-77A4D14465C4}"/>
              </a:ext>
            </a:extLst>
          </p:cNvPr>
          <p:cNvSpPr>
            <a:spLocks noGrp="1"/>
          </p:cNvSpPr>
          <p:nvPr>
            <p:ph type="title"/>
          </p:nvPr>
        </p:nvSpPr>
        <p:spPr>
          <a:xfrm>
            <a:off x="825500" y="2422846"/>
            <a:ext cx="4394200" cy="1466669"/>
          </a:xfrm>
        </p:spPr>
        <p:txBody>
          <a:bodyPr anchor="b">
            <a:noAutofit/>
          </a:bodyPr>
          <a:lstStyle/>
          <a:p>
            <a:r>
              <a:rPr lang="en-US" sz="4800" b="1" dirty="0">
                <a:latin typeface="Arial Nova" panose="020B0504020202020204" pitchFamily="34" charset="0"/>
                <a:cs typeface="Arial" panose="020B0604020202020204" pitchFamily="34" charset="0"/>
              </a:rPr>
              <a:t>What’s new</a:t>
            </a:r>
          </a:p>
        </p:txBody>
      </p:sp>
      <p:pic>
        <p:nvPicPr>
          <p:cNvPr id="9" name="Picture Placeholder 8" descr="A blue and white light&#10;&#10;AI-generated content may be incorrect.">
            <a:extLst>
              <a:ext uri="{FF2B5EF4-FFF2-40B4-BE49-F238E27FC236}">
                <a16:creationId xmlns:a16="http://schemas.microsoft.com/office/drawing/2014/main" id="{978BE398-F491-B5AD-07EB-D498BB309481}"/>
              </a:ext>
            </a:extLst>
          </p:cNvPr>
          <p:cNvPicPr>
            <a:picLocks noGrp="1" noChangeAspect="1"/>
          </p:cNvPicPr>
          <p:nvPr>
            <p:ph type="pic" idx="1"/>
          </p:nvPr>
        </p:nvPicPr>
        <p:blipFill>
          <a:blip r:embed="rId2"/>
          <a:srcRect l="25059" r="25059"/>
          <a:stretch>
            <a:fillRect/>
          </a:stretch>
        </p:blipFill>
        <p:spPr>
          <a:xfrm>
            <a:off x="6110288" y="0"/>
            <a:ext cx="6081712" cy="6858000"/>
          </a:xfrm>
          <a:solidFill>
            <a:srgbClr val="92D050">
              <a:alpha val="10242"/>
            </a:srgbClr>
          </a:solidFill>
        </p:spPr>
      </p:pic>
    </p:spTree>
    <p:extLst>
      <p:ext uri="{BB962C8B-B14F-4D97-AF65-F5344CB8AC3E}">
        <p14:creationId xmlns:p14="http://schemas.microsoft.com/office/powerpoint/2010/main" val="211484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485B7-613C-CA7C-688A-0D02FAA303E9}"/>
              </a:ext>
            </a:extLst>
          </p:cNvPr>
          <p:cNvSpPr>
            <a:spLocks noGrp="1"/>
          </p:cNvSpPr>
          <p:nvPr>
            <p:ph type="title"/>
          </p:nvPr>
        </p:nvSpPr>
        <p:spPr>
          <a:xfrm>
            <a:off x="839788" y="457200"/>
            <a:ext cx="4016297" cy="1600200"/>
          </a:xfrm>
        </p:spPr>
        <p:txBody>
          <a:bodyPr/>
          <a:lstStyle/>
          <a:p>
            <a:r>
              <a:rPr lang="en-US" dirty="0"/>
              <a:t>Databridge Pro</a:t>
            </a:r>
            <a:br>
              <a:rPr lang="en-US" dirty="0"/>
            </a:br>
            <a:r>
              <a:rPr lang="en-US" dirty="0"/>
              <a:t>User Interface</a:t>
            </a:r>
          </a:p>
        </p:txBody>
      </p:sp>
      <p:sp>
        <p:nvSpPr>
          <p:cNvPr id="3" name="Content Placeholder 2">
            <a:extLst>
              <a:ext uri="{FF2B5EF4-FFF2-40B4-BE49-F238E27FC236}">
                <a16:creationId xmlns:a16="http://schemas.microsoft.com/office/drawing/2014/main" id="{5118BA23-60BB-64AE-647F-01E9A3550364}"/>
              </a:ext>
            </a:extLst>
          </p:cNvPr>
          <p:cNvSpPr>
            <a:spLocks noGrp="1"/>
          </p:cNvSpPr>
          <p:nvPr>
            <p:ph type="body" sz="half" idx="2"/>
          </p:nvPr>
        </p:nvSpPr>
        <p:spPr/>
        <p:txBody>
          <a:bodyPr>
            <a:normAutofit fontScale="92500" lnSpcReduction="10000"/>
          </a:bodyPr>
          <a:lstStyle/>
          <a:p>
            <a:pPr fontAlgn="base"/>
            <a:r>
              <a:rPr lang="en-US" dirty="0"/>
              <a:t>What's New?​</a:t>
            </a:r>
          </a:p>
          <a:p>
            <a:pPr marL="285750" indent="-285750" fontAlgn="base">
              <a:buFont typeface="Arial" panose="020B0604020202020204" pitchFamily="34" charset="0"/>
              <a:buChar char="•"/>
            </a:pPr>
            <a:r>
              <a:rPr lang="en-US" dirty="0"/>
              <a:t>Full-screen windows from Global Menu – canvas and all actions accessed through centralized navigation.​</a:t>
            </a:r>
          </a:p>
          <a:p>
            <a:pPr marL="285750" indent="-285750" fontAlgn="base">
              <a:buFont typeface="Arial" panose="020B0604020202020204" pitchFamily="34" charset="0"/>
              <a:buChar char="•"/>
            </a:pPr>
            <a:r>
              <a:rPr lang="en-US" dirty="0"/>
              <a:t>Enhanced canvas with improved drag-and-drop, clearer flow visualization, and better status indicators.​</a:t>
            </a:r>
          </a:p>
          <a:p>
            <a:pPr marL="285750" indent="-285750" fontAlgn="base">
              <a:buFont typeface="Arial" panose="020B0604020202020204" pitchFamily="34" charset="0"/>
              <a:buChar char="•"/>
            </a:pPr>
            <a:r>
              <a:rPr lang="en-US" dirty="0"/>
              <a:t>Dark mode and light mode appearance settings.​​</a:t>
            </a:r>
          </a:p>
          <a:p>
            <a:pPr fontAlgn="base"/>
            <a:r>
              <a:rPr lang="en-US" dirty="0"/>
              <a:t>What's the Value?​</a:t>
            </a:r>
          </a:p>
          <a:p>
            <a:pPr marL="285750" indent="-285750" fontAlgn="base">
              <a:buFont typeface="Arial" panose="020B0604020202020204" pitchFamily="34" charset="0"/>
              <a:buChar char="•"/>
            </a:pPr>
            <a:r>
              <a:rPr lang="en-US" dirty="0"/>
              <a:t>Streamlined navigation and modern interface reduce clicks and time to complete tasks.​</a:t>
            </a:r>
          </a:p>
          <a:p>
            <a:pPr marL="285750" indent="-285750" fontAlgn="base">
              <a:buFont typeface="Arial" panose="020B0604020202020204" pitchFamily="34" charset="0"/>
              <a:buChar char="•"/>
            </a:pPr>
            <a:r>
              <a:rPr lang="en-US" dirty="0"/>
              <a:t>Accommodates personal preferences and different lighting environments with dark/light mode.​​</a:t>
            </a:r>
          </a:p>
        </p:txBody>
      </p:sp>
      <p:pic>
        <p:nvPicPr>
          <p:cNvPr id="2050" name="Picture 2">
            <a:extLst>
              <a:ext uri="{FF2B5EF4-FFF2-40B4-BE49-F238E27FC236}">
                <a16:creationId xmlns:a16="http://schemas.microsoft.com/office/drawing/2014/main" id="{1D82FB7D-7342-D9B0-6CCD-C35A63908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306" y="1257300"/>
            <a:ext cx="2979625" cy="3225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CDA8EFAF-95CB-0591-9D47-2EA361081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416" y="1257300"/>
            <a:ext cx="2911755" cy="31734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6292975-CD62-286D-02D8-CDFCDE20F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481" y="3300748"/>
            <a:ext cx="56769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612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68D31-A620-D3F5-7A64-9B3CC54C4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2C9D7-DC55-2B36-B8F8-8CCDB38FA7CA}"/>
              </a:ext>
            </a:extLst>
          </p:cNvPr>
          <p:cNvSpPr>
            <a:spLocks noGrp="1"/>
          </p:cNvSpPr>
          <p:nvPr>
            <p:ph type="title"/>
          </p:nvPr>
        </p:nvSpPr>
        <p:spPr>
          <a:xfrm>
            <a:off x="839788" y="457200"/>
            <a:ext cx="4016297" cy="1600200"/>
          </a:xfrm>
        </p:spPr>
        <p:txBody>
          <a:bodyPr/>
          <a:lstStyle/>
          <a:p>
            <a:r>
              <a:rPr lang="en-US" dirty="0"/>
              <a:t>Databridge Pro</a:t>
            </a:r>
            <a:br>
              <a:rPr lang="en-US" dirty="0"/>
            </a:br>
            <a:r>
              <a:rPr lang="en-US" dirty="0"/>
              <a:t>Parameter Contexts</a:t>
            </a:r>
          </a:p>
        </p:txBody>
      </p:sp>
      <p:sp>
        <p:nvSpPr>
          <p:cNvPr id="3" name="Content Placeholder 2">
            <a:extLst>
              <a:ext uri="{FF2B5EF4-FFF2-40B4-BE49-F238E27FC236}">
                <a16:creationId xmlns:a16="http://schemas.microsoft.com/office/drawing/2014/main" id="{14070A7D-26F7-6B6E-26A1-1C122838928A}"/>
              </a:ext>
            </a:extLst>
          </p:cNvPr>
          <p:cNvSpPr>
            <a:spLocks noGrp="1"/>
          </p:cNvSpPr>
          <p:nvPr>
            <p:ph type="body" sz="half" idx="2"/>
          </p:nvPr>
        </p:nvSpPr>
        <p:spPr/>
        <p:txBody>
          <a:bodyPr>
            <a:normAutofit fontScale="85000" lnSpcReduction="20000"/>
          </a:bodyPr>
          <a:lstStyle/>
          <a:p>
            <a:pPr fontAlgn="base"/>
            <a:r>
              <a:rPr lang="en-US" dirty="0"/>
              <a:t>What's New?​</a:t>
            </a:r>
          </a:p>
          <a:p>
            <a:pPr marL="285750" indent="-285750" fontAlgn="base">
              <a:buFont typeface="Arial" panose="020B0604020202020204" pitchFamily="34" charset="0"/>
              <a:buChar char="•"/>
            </a:pPr>
            <a:r>
              <a:rPr lang="en-US" dirty="0"/>
              <a:t>Parameters use the #{parameter} syntax in supported fields.​</a:t>
            </a:r>
          </a:p>
          <a:p>
            <a:pPr marL="285750" indent="-285750" fontAlgn="base">
              <a:buFont typeface="Arial" panose="020B0604020202020204" pitchFamily="34" charset="0"/>
              <a:buChar char="•"/>
            </a:pPr>
            <a:r>
              <a:rPr lang="en-US" dirty="0"/>
              <a:t>Parameters support storing and reusing of sensitive values.​</a:t>
            </a:r>
          </a:p>
          <a:p>
            <a:pPr marL="285750" indent="-285750" fontAlgn="base">
              <a:buFont typeface="Arial" panose="020B0604020202020204" pitchFamily="34" charset="0"/>
              <a:buChar char="•"/>
            </a:pPr>
            <a:r>
              <a:rPr lang="en-US" dirty="0"/>
              <a:t>Users can create Parameter Contexts as needed and link them to Process Groups.​</a:t>
            </a:r>
          </a:p>
          <a:p>
            <a:pPr marL="285750" indent="-285750" fontAlgn="base">
              <a:buFont typeface="Arial" panose="020B0604020202020204" pitchFamily="34" charset="0"/>
              <a:buChar char="•"/>
            </a:pPr>
            <a:r>
              <a:rPr lang="en-US" dirty="0"/>
              <a:t>Child groups inherit their parent’s Context.​</a:t>
            </a:r>
          </a:p>
          <a:p>
            <a:pPr marL="285750" indent="-285750" fontAlgn="base">
              <a:buFont typeface="Arial" panose="020B0604020202020204" pitchFamily="34" charset="0"/>
              <a:buChar char="•"/>
            </a:pPr>
            <a:r>
              <a:rPr lang="en-US" dirty="0"/>
              <a:t>Child groups can also have their own unique Context.​​</a:t>
            </a:r>
          </a:p>
          <a:p>
            <a:pPr fontAlgn="base"/>
            <a:r>
              <a:rPr lang="en-US" dirty="0"/>
              <a:t>​</a:t>
            </a:r>
          </a:p>
          <a:p>
            <a:pPr fontAlgn="base"/>
            <a:r>
              <a:rPr lang="en-US" dirty="0"/>
              <a:t>What's the Value?​</a:t>
            </a:r>
          </a:p>
          <a:p>
            <a:pPr marL="285750" indent="-285750" fontAlgn="base">
              <a:buFont typeface="Arial" panose="020B0604020202020204" pitchFamily="34" charset="0"/>
              <a:buChar char="•"/>
            </a:pPr>
            <a:r>
              <a:rPr lang="en-US" dirty="0"/>
              <a:t>Offers flexibility to define and link Parameters to specific Process Groups.​</a:t>
            </a:r>
          </a:p>
          <a:p>
            <a:pPr marL="285750" indent="-285750" fontAlgn="base">
              <a:buFont typeface="Arial" panose="020B0604020202020204" pitchFamily="34" charset="0"/>
              <a:buChar char="•"/>
            </a:pPr>
            <a:r>
              <a:rPr lang="en-US" dirty="0"/>
              <a:t>Enables secure storage and reuse of sensitive or other values across components.​</a:t>
            </a:r>
          </a:p>
        </p:txBody>
      </p:sp>
      <p:pic>
        <p:nvPicPr>
          <p:cNvPr id="1035" name="Picture 11">
            <a:extLst>
              <a:ext uri="{FF2B5EF4-FFF2-40B4-BE49-F238E27FC236}">
                <a16:creationId xmlns:a16="http://schemas.microsoft.com/office/drawing/2014/main" id="{6090FF77-989E-928D-6D32-AB1D69475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987425"/>
            <a:ext cx="4342006" cy="366758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88F4602E-02D8-A7AA-18A1-DFE1F62B3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633" y="2575885"/>
            <a:ext cx="5204579" cy="32931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C3B41FBD-5291-1C18-5D0A-B11DFCD3FCFC}"/>
              </a:ext>
            </a:extLst>
          </p:cNvPr>
          <p:cNvSpPr/>
          <p:nvPr/>
        </p:nvSpPr>
        <p:spPr>
          <a:xfrm>
            <a:off x="5277487" y="1967787"/>
            <a:ext cx="1993108" cy="351667"/>
          </a:xfrm>
          <a:prstGeom prst="round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962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3670C-E5FE-34A5-2088-4FA7B47D4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4C54B-0341-915F-43C2-5BCCFEB8829A}"/>
              </a:ext>
            </a:extLst>
          </p:cNvPr>
          <p:cNvSpPr>
            <a:spLocks noGrp="1"/>
          </p:cNvSpPr>
          <p:nvPr>
            <p:ph type="title"/>
          </p:nvPr>
        </p:nvSpPr>
        <p:spPr/>
        <p:txBody>
          <a:bodyPr/>
          <a:lstStyle/>
          <a:p>
            <a:r>
              <a:rPr lang="en-US" dirty="0"/>
              <a:t>Databridge Pro</a:t>
            </a:r>
            <a:br>
              <a:rPr lang="en-US" dirty="0"/>
            </a:br>
            <a:r>
              <a:rPr lang="en-US" dirty="0"/>
              <a:t>Groovy Scripting</a:t>
            </a:r>
          </a:p>
        </p:txBody>
      </p:sp>
      <p:sp>
        <p:nvSpPr>
          <p:cNvPr id="3" name="Content Placeholder 2">
            <a:extLst>
              <a:ext uri="{FF2B5EF4-FFF2-40B4-BE49-F238E27FC236}">
                <a16:creationId xmlns:a16="http://schemas.microsoft.com/office/drawing/2014/main" id="{6E794B07-699F-1FE1-4B5C-049863E4290F}"/>
              </a:ext>
            </a:extLst>
          </p:cNvPr>
          <p:cNvSpPr>
            <a:spLocks noGrp="1"/>
          </p:cNvSpPr>
          <p:nvPr>
            <p:ph type="body" sz="half" idx="2"/>
          </p:nvPr>
        </p:nvSpPr>
        <p:spPr/>
        <p:txBody>
          <a:bodyPr>
            <a:normAutofit/>
          </a:bodyPr>
          <a:lstStyle/>
          <a:p>
            <a:pPr fontAlgn="base"/>
            <a:r>
              <a:rPr lang="en-US" b="1" dirty="0"/>
              <a:t>What’s New?</a:t>
            </a:r>
            <a:r>
              <a:rPr lang="en-US" dirty="0"/>
              <a:t>​</a:t>
            </a:r>
          </a:p>
          <a:p>
            <a:pPr marL="285750" indent="-285750" fontAlgn="base">
              <a:buFont typeface="Arial" panose="020B0604020202020204" pitchFamily="34" charset="0"/>
              <a:buChar char="•"/>
            </a:pPr>
            <a:r>
              <a:rPr lang="en-US" dirty="0"/>
              <a:t>A new processor </a:t>
            </a:r>
            <a:r>
              <a:rPr lang="en-US" dirty="0" err="1"/>
              <a:t>GroovyExecutionService</a:t>
            </a:r>
            <a:endParaRPr lang="en-US" dirty="0"/>
          </a:p>
          <a:p>
            <a:pPr marL="285750" indent="-285750" fontAlgn="base">
              <a:buFont typeface="Arial" panose="020B0604020202020204" pitchFamily="34" charset="0"/>
              <a:buChar char="•"/>
            </a:pPr>
            <a:r>
              <a:rPr lang="en-US" dirty="0"/>
              <a:t>Connects to a scripting service in an isolated environment. </a:t>
            </a:r>
          </a:p>
          <a:p>
            <a:pPr marL="285750" indent="-285750" fontAlgn="base">
              <a:buFont typeface="Arial" panose="020B0604020202020204" pitchFamily="34" charset="0"/>
              <a:buChar char="•"/>
            </a:pPr>
            <a:r>
              <a:rPr lang="en-US" dirty="0"/>
              <a:t>Allows batching to improve performance (Batch Size property)​</a:t>
            </a:r>
          </a:p>
          <a:p>
            <a:pPr fontAlgn="base"/>
            <a:r>
              <a:rPr lang="en-US" dirty="0"/>
              <a:t>​​</a:t>
            </a:r>
          </a:p>
          <a:p>
            <a:pPr fontAlgn="base"/>
            <a:r>
              <a:rPr lang="en-US" b="1" dirty="0"/>
              <a:t>What’s the Value?</a:t>
            </a:r>
            <a:r>
              <a:rPr lang="en-US" dirty="0"/>
              <a:t>​</a:t>
            </a:r>
          </a:p>
          <a:p>
            <a:pPr marL="285750" indent="-285750" fontAlgn="base">
              <a:buFont typeface="Arial" panose="020B0604020202020204" pitchFamily="34" charset="0"/>
              <a:buChar char="•"/>
            </a:pPr>
            <a:r>
              <a:rPr lang="en-US" dirty="0"/>
              <a:t>Offers access to a broader range of libraries, while still maintaining certain necessary restrictions.​</a:t>
            </a:r>
          </a:p>
        </p:txBody>
      </p:sp>
      <p:pic>
        <p:nvPicPr>
          <p:cNvPr id="2050" name="Picture 2">
            <a:extLst>
              <a:ext uri="{FF2B5EF4-FFF2-40B4-BE49-F238E27FC236}">
                <a16:creationId xmlns:a16="http://schemas.microsoft.com/office/drawing/2014/main" id="{3A7BA1E4-5CBE-9647-EDE7-39BBAF51A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210" y="2654212"/>
            <a:ext cx="5584767" cy="32068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0469F446-23E1-A082-A2AD-A1F842B5A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168" y="1262876"/>
            <a:ext cx="3004849" cy="117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1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2B6D-6284-EFD1-CE34-9CC4F3D9E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9DD24-8A6E-6736-25E6-DD81DD68C1B2}"/>
              </a:ext>
            </a:extLst>
          </p:cNvPr>
          <p:cNvSpPr>
            <a:spLocks noGrp="1"/>
          </p:cNvSpPr>
          <p:nvPr>
            <p:ph type="title"/>
          </p:nvPr>
        </p:nvSpPr>
        <p:spPr/>
        <p:txBody>
          <a:bodyPr/>
          <a:lstStyle/>
          <a:p>
            <a:r>
              <a:rPr lang="en-US" dirty="0"/>
              <a:t>Databridge Pro</a:t>
            </a:r>
            <a:br>
              <a:rPr lang="en-US" dirty="0"/>
            </a:br>
            <a:r>
              <a:rPr lang="en-US" dirty="0"/>
              <a:t>Identity Provider</a:t>
            </a:r>
          </a:p>
        </p:txBody>
      </p:sp>
      <p:sp>
        <p:nvSpPr>
          <p:cNvPr id="3" name="Content Placeholder 2">
            <a:extLst>
              <a:ext uri="{FF2B5EF4-FFF2-40B4-BE49-F238E27FC236}">
                <a16:creationId xmlns:a16="http://schemas.microsoft.com/office/drawing/2014/main" id="{1608145D-C69D-2C8A-FDDD-1F8FB5B98328}"/>
              </a:ext>
            </a:extLst>
          </p:cNvPr>
          <p:cNvSpPr>
            <a:spLocks noGrp="1"/>
          </p:cNvSpPr>
          <p:nvPr>
            <p:ph type="body" sz="half" idx="2"/>
          </p:nvPr>
        </p:nvSpPr>
        <p:spPr/>
        <p:txBody>
          <a:bodyPr wrap="square">
            <a:noAutofit/>
          </a:bodyPr>
          <a:lstStyle/>
          <a:p>
            <a:pPr fontAlgn="base"/>
            <a:r>
              <a:rPr lang="en-US" sz="1400" b="1" dirty="0"/>
              <a:t>What’s New?</a:t>
            </a:r>
            <a:r>
              <a:rPr lang="en-US" sz="1400" dirty="0"/>
              <a:t>​</a:t>
            </a:r>
          </a:p>
          <a:p>
            <a:pPr marL="285750" indent="-285750" fontAlgn="base">
              <a:buFont typeface="Arial" panose="020B0604020202020204" pitchFamily="34" charset="0"/>
              <a:buChar char="•"/>
            </a:pPr>
            <a:r>
              <a:rPr lang="en-US" sz="1400" dirty="0"/>
              <a:t>Configure an external Identity Provider for single sign-on.</a:t>
            </a:r>
          </a:p>
          <a:p>
            <a:pPr marL="285750" indent="-285750" fontAlgn="base">
              <a:buFont typeface="Arial" panose="020B0604020202020204" pitchFamily="34" charset="0"/>
              <a:buChar char="•"/>
            </a:pPr>
            <a:r>
              <a:rPr lang="en-US" sz="1400" dirty="0"/>
              <a:t>Automatic redirection at login to external authentication server.</a:t>
            </a:r>
          </a:p>
          <a:p>
            <a:pPr marL="285750" indent="-285750" fontAlgn="base">
              <a:buFont typeface="Arial" panose="020B0604020202020204" pitchFamily="34" charset="0"/>
              <a:buChar char="•"/>
            </a:pPr>
            <a:r>
              <a:rPr lang="en-US" sz="1400" dirty="0"/>
              <a:t>Seamless integration with enterprise SAML 2.0 compliant identity providers.​</a:t>
            </a:r>
          </a:p>
          <a:p>
            <a:pPr fontAlgn="base"/>
            <a:r>
              <a:rPr lang="en-US" sz="1400" dirty="0"/>
              <a:t>​</a:t>
            </a:r>
          </a:p>
          <a:p>
            <a:pPr fontAlgn="base"/>
            <a:r>
              <a:rPr lang="en-US" sz="1400" b="1" dirty="0"/>
              <a:t>What’s the Value?</a:t>
            </a:r>
            <a:r>
              <a:rPr lang="en-US" sz="1400" dirty="0"/>
              <a:t>​</a:t>
            </a:r>
          </a:p>
          <a:p>
            <a:pPr marL="285750" indent="-285750" fontAlgn="base">
              <a:buFont typeface="Arial" panose="020B0604020202020204" pitchFamily="34" charset="0"/>
              <a:buChar char="•"/>
            </a:pPr>
            <a:r>
              <a:rPr lang="en-US" sz="1400" dirty="0"/>
              <a:t>Eliminates the need to maintain separate passwords for Databridge Pro.​</a:t>
            </a:r>
          </a:p>
          <a:p>
            <a:pPr marL="285750" indent="-285750" fontAlgn="base">
              <a:buFont typeface="Arial" panose="020B0604020202020204" pitchFamily="34" charset="0"/>
              <a:buChar char="•"/>
            </a:pPr>
            <a:r>
              <a:rPr lang="en-US" sz="1400" dirty="0"/>
              <a:t>Leverages enterprise-grade security and password policies from the organization’s identity provider.</a:t>
            </a:r>
          </a:p>
        </p:txBody>
      </p:sp>
      <p:pic>
        <p:nvPicPr>
          <p:cNvPr id="3074" name="Picture 2">
            <a:extLst>
              <a:ext uri="{FF2B5EF4-FFF2-40B4-BE49-F238E27FC236}">
                <a16:creationId xmlns:a16="http://schemas.microsoft.com/office/drawing/2014/main" id="{EC702336-A35B-6C2D-E34F-0CC218ED8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1532209"/>
            <a:ext cx="7045432" cy="34282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AAE3F69-FDB7-4F99-328C-4FAE362B6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740" y="2592659"/>
            <a:ext cx="2228849" cy="189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50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4AE2D2-261A-BEE5-43D0-DC2F86F057AA}"/>
              </a:ext>
            </a:extLst>
          </p:cNvPr>
          <p:cNvSpPr>
            <a:spLocks noGrp="1"/>
          </p:cNvSpPr>
          <p:nvPr>
            <p:ph type="title"/>
          </p:nvPr>
        </p:nvSpPr>
        <p:spPr/>
        <p:txBody>
          <a:bodyPr/>
          <a:lstStyle/>
          <a:p>
            <a:r>
              <a:rPr lang="en-US" dirty="0"/>
              <a:t>Databridge Pro</a:t>
            </a:r>
            <a:br>
              <a:rPr lang="en-US" dirty="0"/>
            </a:br>
            <a:r>
              <a:rPr lang="en-US" dirty="0"/>
              <a:t>Strategic Role</a:t>
            </a:r>
          </a:p>
        </p:txBody>
      </p:sp>
      <p:sp>
        <p:nvSpPr>
          <p:cNvPr id="10" name="Text Placeholder 9">
            <a:extLst>
              <a:ext uri="{FF2B5EF4-FFF2-40B4-BE49-F238E27FC236}">
                <a16:creationId xmlns:a16="http://schemas.microsoft.com/office/drawing/2014/main" id="{84257571-DD2A-E952-60CE-3BA972A2582C}"/>
              </a:ext>
            </a:extLst>
          </p:cNvPr>
          <p:cNvSpPr>
            <a:spLocks noGrp="1"/>
          </p:cNvSpPr>
          <p:nvPr>
            <p:ph type="body" sz="half" idx="2"/>
          </p:nvPr>
        </p:nvSpPr>
        <p:spPr/>
        <p:txBody>
          <a:bodyPr/>
          <a:lstStyle/>
          <a:p>
            <a:r>
              <a:rPr lang="en-US" b="1" dirty="0"/>
              <a:t>What’s New? </a:t>
            </a:r>
          </a:p>
          <a:p>
            <a:pPr marL="285750" indent="-285750">
              <a:buFont typeface="Arial" panose="020B0604020202020204" pitchFamily="34" charset="0"/>
              <a:buChar char="•"/>
            </a:pPr>
            <a:r>
              <a:rPr lang="en-US" b="1" dirty="0"/>
              <a:t>Databridge Pro is now the official</a:t>
            </a:r>
            <a:r>
              <a:rPr lang="en-US" dirty="0"/>
              <a:t> integration tool for Hexagon ALI</a:t>
            </a:r>
          </a:p>
          <a:p>
            <a:pPr marL="285750" indent="-285750">
              <a:buFont typeface="Arial" panose="020B0604020202020204" pitchFamily="34" charset="0"/>
              <a:buChar char="•"/>
            </a:pPr>
            <a:r>
              <a:rPr lang="en-US" b="1" dirty="0"/>
              <a:t>En</a:t>
            </a:r>
            <a:r>
              <a:rPr lang="en-IN" b="1" dirty="0"/>
              <a:t>able </a:t>
            </a:r>
            <a:r>
              <a:rPr lang="en-IN" dirty="0"/>
              <a:t>seamless, scalable, and traceable data movement.</a:t>
            </a:r>
            <a:endParaRPr lang="en-US" dirty="0"/>
          </a:p>
          <a:p>
            <a:pPr marL="285750" indent="-285750">
              <a:buFont typeface="Arial" panose="020B0604020202020204" pitchFamily="34" charset="0"/>
              <a:buChar char="•"/>
            </a:pPr>
            <a:r>
              <a:rPr lang="en-IN" b="1" dirty="0"/>
              <a:t>Integrate natively </a:t>
            </a:r>
            <a:r>
              <a:rPr lang="en-IN" dirty="0"/>
              <a:t>with other components in suite.</a:t>
            </a:r>
            <a:endParaRPr lang="en-US" dirty="0"/>
          </a:p>
          <a:p>
            <a:pPr marL="285750" indent="-285750">
              <a:buFont typeface="Arial" panose="020B0604020202020204" pitchFamily="34" charset="0"/>
              <a:buChar char="•"/>
            </a:pPr>
            <a:r>
              <a:rPr lang="en-IN" b="1" dirty="0"/>
              <a:t>Align </a:t>
            </a:r>
            <a:r>
              <a:rPr lang="en-IN" dirty="0"/>
              <a:t>with modern IT strategies.</a:t>
            </a:r>
          </a:p>
          <a:p>
            <a:pPr marL="285750" indent="-285750">
              <a:buFont typeface="Arial" panose="020B0604020202020204" pitchFamily="34" charset="0"/>
              <a:buChar char="•"/>
            </a:pPr>
            <a:endParaRPr lang="en-US" dirty="0"/>
          </a:p>
        </p:txBody>
      </p:sp>
      <p:pic>
        <p:nvPicPr>
          <p:cNvPr id="132" name="Content Placeholder 131">
            <a:extLst>
              <a:ext uri="{FF2B5EF4-FFF2-40B4-BE49-F238E27FC236}">
                <a16:creationId xmlns:a16="http://schemas.microsoft.com/office/drawing/2014/main" id="{B7588FFD-466F-C3B1-7A04-07C39B6103F0}"/>
              </a:ext>
            </a:extLst>
          </p:cNvPr>
          <p:cNvPicPr>
            <a:picLocks noGrp="1" noChangeAspect="1"/>
          </p:cNvPicPr>
          <p:nvPr>
            <p:ph idx="1"/>
          </p:nvPr>
        </p:nvPicPr>
        <p:blipFill>
          <a:blip r:embed="rId2"/>
          <a:srcRect l="1256" t="1871"/>
          <a:stretch>
            <a:fillRect/>
          </a:stretch>
        </p:blipFill>
        <p:spPr>
          <a:xfrm>
            <a:off x="5005945" y="1060401"/>
            <a:ext cx="6922459" cy="5151863"/>
          </a:xfrm>
          <a:prstGeom prst="rect">
            <a:avLst/>
          </a:prstGeom>
        </p:spPr>
      </p:pic>
    </p:spTree>
    <p:extLst>
      <p:ext uri="{BB962C8B-B14F-4D97-AF65-F5344CB8AC3E}">
        <p14:creationId xmlns:p14="http://schemas.microsoft.com/office/powerpoint/2010/main" val="184362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84EF-7212-21A6-6157-7605C3EAA665}"/>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D6EDB343-968F-28B0-104F-88ED449CDCCD}"/>
              </a:ext>
            </a:extLst>
          </p:cNvPr>
          <p:cNvSpPr>
            <a:spLocks noGrp="1"/>
          </p:cNvSpPr>
          <p:nvPr>
            <p:ph type="title"/>
          </p:nvPr>
        </p:nvSpPr>
        <p:spPr>
          <a:xfrm>
            <a:off x="825500" y="2422846"/>
            <a:ext cx="4394200" cy="1466669"/>
          </a:xfrm>
        </p:spPr>
        <p:txBody>
          <a:bodyPr anchor="b">
            <a:noAutofit/>
          </a:bodyPr>
          <a:lstStyle/>
          <a:p>
            <a:r>
              <a:rPr lang="en-US" sz="4800" b="1" dirty="0">
                <a:latin typeface="Arial Nova" panose="020B0504020202020204" pitchFamily="34" charset="0"/>
                <a:cs typeface="Arial" panose="020B0604020202020204" pitchFamily="34" charset="0"/>
              </a:rPr>
              <a:t>What’s Coming</a:t>
            </a:r>
          </a:p>
        </p:txBody>
      </p:sp>
      <p:pic>
        <p:nvPicPr>
          <p:cNvPr id="3" name="Picture Placeholder 2" descr="Looking up view of tall buildings and trees&#10;&#10;AI-generated content may be incorrect.">
            <a:extLst>
              <a:ext uri="{FF2B5EF4-FFF2-40B4-BE49-F238E27FC236}">
                <a16:creationId xmlns:a16="http://schemas.microsoft.com/office/drawing/2014/main" id="{F7EFBD07-F615-7E67-233B-5218BAAFF58C}"/>
              </a:ext>
            </a:extLst>
          </p:cNvPr>
          <p:cNvPicPr>
            <a:picLocks noGrp="1" noChangeAspect="1"/>
          </p:cNvPicPr>
          <p:nvPr>
            <p:ph type="pic" idx="1"/>
          </p:nvPr>
        </p:nvPicPr>
        <p:blipFill>
          <a:blip r:embed="rId2"/>
          <a:srcRect l="20438" r="20438"/>
          <a:stretch>
            <a:fillRect/>
          </a:stretch>
        </p:blipFill>
        <p:spPr>
          <a:xfrm>
            <a:off x="6110288" y="0"/>
            <a:ext cx="6081712" cy="6858000"/>
          </a:xfrm>
          <a:solidFill>
            <a:srgbClr val="92D050">
              <a:alpha val="10242"/>
            </a:srgbClr>
          </a:solidFill>
        </p:spPr>
      </p:pic>
    </p:spTree>
    <p:extLst>
      <p:ext uri="{BB962C8B-B14F-4D97-AF65-F5344CB8AC3E}">
        <p14:creationId xmlns:p14="http://schemas.microsoft.com/office/powerpoint/2010/main" val="335525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56FF6-39E7-90FC-1601-A43BDD7EB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1A212-E3A0-9558-E4B3-328E7A2B8CD2}"/>
              </a:ext>
            </a:extLst>
          </p:cNvPr>
          <p:cNvSpPr>
            <a:spLocks noGrp="1"/>
          </p:cNvSpPr>
          <p:nvPr>
            <p:ph type="title"/>
          </p:nvPr>
        </p:nvSpPr>
        <p:spPr/>
        <p:txBody>
          <a:bodyPr/>
          <a:lstStyle/>
          <a:p>
            <a:r>
              <a:rPr lang="en-US" dirty="0"/>
              <a:t>What’s Coming | Databridge Pro</a:t>
            </a:r>
          </a:p>
        </p:txBody>
      </p:sp>
      <p:sp>
        <p:nvSpPr>
          <p:cNvPr id="6" name="TextBox 5">
            <a:extLst>
              <a:ext uri="{FF2B5EF4-FFF2-40B4-BE49-F238E27FC236}">
                <a16:creationId xmlns:a16="http://schemas.microsoft.com/office/drawing/2014/main" id="{2D62F161-3A05-7963-B8B2-033E1C4129D0}"/>
              </a:ext>
            </a:extLst>
          </p:cNvPr>
          <p:cNvSpPr txBox="1"/>
          <p:nvPr/>
        </p:nvSpPr>
        <p:spPr>
          <a:xfrm>
            <a:off x="-4342" y="6442502"/>
            <a:ext cx="12192000" cy="415498"/>
          </a:xfrm>
          <a:prstGeom prst="rect">
            <a:avLst/>
          </a:prstGeom>
          <a:noFill/>
        </p:spPr>
        <p:txBody>
          <a:bodyPr wrap="square">
            <a:spAutoFit/>
          </a:bodyPr>
          <a:lstStyle/>
          <a:p>
            <a:r>
              <a:rPr lang="en-US" sz="1050" dirty="0">
                <a:effectLst/>
              </a:rPr>
              <a:t>This document is designed to communicate a perspective of likely R&amp;D prioritization based on the current indicators of client demand. It will change both in scope and timing in response to industry demand, which is quite dynamic. Hexagon retains all decision rights as to what will be included in a particular release and does not make binding commitments outside of a written commercial contract.</a:t>
            </a:r>
            <a:endParaRPr lang="en-US" sz="1050" dirty="0"/>
          </a:p>
        </p:txBody>
      </p:sp>
      <p:sp>
        <p:nvSpPr>
          <p:cNvPr id="7" name="Rectangle 6">
            <a:extLst>
              <a:ext uri="{FF2B5EF4-FFF2-40B4-BE49-F238E27FC236}">
                <a16:creationId xmlns:a16="http://schemas.microsoft.com/office/drawing/2014/main" id="{F73E686F-FED9-ABF5-2699-2980001DABDE}"/>
              </a:ext>
            </a:extLst>
          </p:cNvPr>
          <p:cNvSpPr/>
          <p:nvPr/>
        </p:nvSpPr>
        <p:spPr>
          <a:xfrm>
            <a:off x="1234911" y="1624015"/>
            <a:ext cx="3079423" cy="4364611"/>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t"/>
          <a:lstStyle/>
          <a:p>
            <a:endParaRPr lang="en-US" dirty="0"/>
          </a:p>
          <a:p>
            <a:endParaRPr lang="en-US" dirty="0"/>
          </a:p>
          <a:p>
            <a:r>
              <a:rPr lang="en-US" sz="1400" b="1" dirty="0">
                <a:solidFill>
                  <a:schemeClr val="tx1"/>
                </a:solidFill>
              </a:rPr>
              <a:t>Framework &amp; Interface Upgrade</a:t>
            </a:r>
          </a:p>
          <a:p>
            <a:r>
              <a:rPr lang="en-US" sz="1050" i="1" dirty="0"/>
              <a:t>User interface modernization, dark mode, performance optimizations, and removal of legacy variables. </a:t>
            </a:r>
          </a:p>
          <a:p>
            <a:endParaRPr lang="en-US" dirty="0"/>
          </a:p>
          <a:p>
            <a:r>
              <a:rPr lang="en-US" sz="1400" b="1" dirty="0">
                <a:solidFill>
                  <a:schemeClr val="tx1"/>
                </a:solidFill>
              </a:rPr>
              <a:t>Parameter Context Management</a:t>
            </a:r>
          </a:p>
          <a:p>
            <a:r>
              <a:rPr lang="en-US" sz="1050" i="1" dirty="0"/>
              <a:t>Create custom Parameter Contexts to organize parameters eliminating the constraints of a single default context.</a:t>
            </a:r>
          </a:p>
          <a:p>
            <a:endParaRPr lang="en-US" sz="1600" dirty="0"/>
          </a:p>
          <a:p>
            <a:r>
              <a:rPr lang="en-US" sz="1400" b="1" dirty="0">
                <a:solidFill>
                  <a:schemeClr val="tx1"/>
                </a:solidFill>
              </a:rPr>
              <a:t>Support External Identity Provider (Single Sign-On)</a:t>
            </a:r>
          </a:p>
          <a:p>
            <a:r>
              <a:rPr lang="en-US" sz="1050" i="1" dirty="0"/>
              <a:t>Enable enterprise Single Sign-On, leveraging your external identity provider for seamless, secure access.</a:t>
            </a:r>
          </a:p>
        </p:txBody>
      </p:sp>
      <p:sp>
        <p:nvSpPr>
          <p:cNvPr id="8" name="Rectangle 7">
            <a:extLst>
              <a:ext uri="{FF2B5EF4-FFF2-40B4-BE49-F238E27FC236}">
                <a16:creationId xmlns:a16="http://schemas.microsoft.com/office/drawing/2014/main" id="{C56F6182-D483-DE3F-9C27-D6624AF368A4}"/>
              </a:ext>
            </a:extLst>
          </p:cNvPr>
          <p:cNvSpPr/>
          <p:nvPr/>
        </p:nvSpPr>
        <p:spPr>
          <a:xfrm>
            <a:off x="4403888" y="1624014"/>
            <a:ext cx="3079423" cy="4364611"/>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t"/>
          <a:lstStyle/>
          <a:p>
            <a:endParaRPr lang="en-US" dirty="0"/>
          </a:p>
          <a:p>
            <a:endParaRPr lang="en-US" dirty="0"/>
          </a:p>
          <a:p>
            <a:r>
              <a:rPr lang="en-US" sz="1400" b="1" dirty="0">
                <a:solidFill>
                  <a:schemeClr val="tx1"/>
                </a:solidFill>
              </a:rPr>
              <a:t>Data Flow Version Control</a:t>
            </a:r>
          </a:p>
          <a:p>
            <a:r>
              <a:rPr lang="en-US" sz="1050" i="1" dirty="0"/>
              <a:t>Track, manage, and promote data flow versions across tenant environments. </a:t>
            </a:r>
            <a:endParaRPr lang="en-US" sz="1100" i="1" dirty="0"/>
          </a:p>
          <a:p>
            <a:endParaRPr lang="en-US" sz="1100" dirty="0"/>
          </a:p>
          <a:p>
            <a:r>
              <a:rPr lang="en-US" sz="1400" b="1" dirty="0">
                <a:solidFill>
                  <a:schemeClr val="tx1"/>
                </a:solidFill>
              </a:rPr>
              <a:t>Cloud Connector (DCC) Flow Management</a:t>
            </a:r>
          </a:p>
          <a:p>
            <a:pPr lvl="0"/>
            <a:r>
              <a:rPr lang="en-US" sz="1050" i="1" dirty="0">
                <a:solidFill>
                  <a:schemeClr val="tx1"/>
                </a:solidFill>
              </a:rPr>
              <a:t>Streamline on-premises deployments by enabling template import between Cloud tenants. </a:t>
            </a:r>
            <a:endParaRPr lang="en-US" sz="1400" dirty="0">
              <a:solidFill>
                <a:schemeClr val="tx1"/>
              </a:solidFill>
            </a:endParaRPr>
          </a:p>
          <a:p>
            <a:endParaRPr lang="en-US" sz="1050" i="1" dirty="0">
              <a:solidFill>
                <a:schemeClr val="tx1"/>
              </a:solidFill>
            </a:endParaRPr>
          </a:p>
          <a:p>
            <a:r>
              <a:rPr lang="en-US" sz="1400" b="1" dirty="0">
                <a:solidFill>
                  <a:schemeClr val="tx1"/>
                </a:solidFill>
              </a:rPr>
              <a:t>Improvements to EAM BOD, Data Lake, and Endpoints connections</a:t>
            </a:r>
          </a:p>
          <a:p>
            <a:pPr lvl="0">
              <a:defRPr/>
            </a:pPr>
            <a:r>
              <a:rPr lang="en-US" sz="1050" i="1" dirty="0"/>
              <a:t>Enable flexible EAM connectivity, allowing Databridge Pro to connect to any EAM tenant. </a:t>
            </a:r>
            <a:endParaRPr lang="en-US" i="1" dirty="0"/>
          </a:p>
        </p:txBody>
      </p:sp>
      <p:sp>
        <p:nvSpPr>
          <p:cNvPr id="9" name="Rectangle 8">
            <a:extLst>
              <a:ext uri="{FF2B5EF4-FFF2-40B4-BE49-F238E27FC236}">
                <a16:creationId xmlns:a16="http://schemas.microsoft.com/office/drawing/2014/main" id="{B24A8353-A629-099F-9BA9-D616626FCA3F}"/>
              </a:ext>
            </a:extLst>
          </p:cNvPr>
          <p:cNvSpPr/>
          <p:nvPr/>
        </p:nvSpPr>
        <p:spPr>
          <a:xfrm>
            <a:off x="7572865" y="1624013"/>
            <a:ext cx="3079423" cy="4364611"/>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t"/>
          <a:lstStyle/>
          <a:p>
            <a:endParaRPr lang="en-US" sz="1200" dirty="0"/>
          </a:p>
          <a:p>
            <a:endParaRPr lang="en-US" sz="1200" dirty="0"/>
          </a:p>
          <a:p>
            <a:endParaRPr lang="en-US" sz="1200" dirty="0"/>
          </a:p>
          <a:p>
            <a:r>
              <a:rPr lang="en-US" sz="1400" b="1" dirty="0">
                <a:solidFill>
                  <a:schemeClr val="tx1"/>
                </a:solidFill>
              </a:rPr>
              <a:t>Cloud Connector (DCC)</a:t>
            </a:r>
          </a:p>
          <a:p>
            <a:r>
              <a:rPr lang="en-US" sz="1050" b="1" dirty="0"/>
              <a:t>Automated Data flows</a:t>
            </a:r>
          </a:p>
          <a:p>
            <a:r>
              <a:rPr lang="en-US" sz="1050" i="1" dirty="0"/>
              <a:t>Enable automated download of DCC flow definitions to on-premises DCC instances, including sensitive property values.</a:t>
            </a:r>
          </a:p>
          <a:p>
            <a:r>
              <a:rPr lang="en-US" sz="1050" b="1" dirty="0"/>
              <a:t>Repository Maintenance</a:t>
            </a:r>
          </a:p>
          <a:p>
            <a:r>
              <a:rPr lang="en-US" sz="1050" i="1" dirty="0"/>
              <a:t>Eliminate disk space issues with automated repository cleanup, preventing file accumulation that could halt Cloud Connector operations.</a:t>
            </a:r>
          </a:p>
          <a:p>
            <a:endParaRPr lang="en-US" sz="1400" b="1" dirty="0">
              <a:solidFill>
                <a:schemeClr val="tx1"/>
              </a:solidFill>
            </a:endParaRPr>
          </a:p>
          <a:p>
            <a:r>
              <a:rPr lang="en-US" sz="1400" b="1" dirty="0">
                <a:solidFill>
                  <a:schemeClr val="tx1"/>
                </a:solidFill>
              </a:rPr>
              <a:t>System Announcements/Alerts</a:t>
            </a:r>
          </a:p>
          <a:p>
            <a:r>
              <a:rPr lang="en-US" sz="1050" i="1" dirty="0"/>
              <a:t>Stay informed with timely, in-app announcements about maintenance windows, new features deprecations, and other important information. </a:t>
            </a:r>
          </a:p>
          <a:p>
            <a:endParaRPr lang="en-US" sz="1400" dirty="0">
              <a:solidFill>
                <a:schemeClr val="tx1"/>
              </a:solidFill>
            </a:endParaRPr>
          </a:p>
          <a:p>
            <a:endParaRPr lang="en-US" sz="1050" i="1" dirty="0"/>
          </a:p>
        </p:txBody>
      </p:sp>
      <p:cxnSp>
        <p:nvCxnSpPr>
          <p:cNvPr id="11" name="Straight Connector 10">
            <a:extLst>
              <a:ext uri="{FF2B5EF4-FFF2-40B4-BE49-F238E27FC236}">
                <a16:creationId xmlns:a16="http://schemas.microsoft.com/office/drawing/2014/main" id="{0D884589-790D-7EAF-2978-6D33B66ABF06}"/>
              </a:ext>
            </a:extLst>
          </p:cNvPr>
          <p:cNvCxnSpPr/>
          <p:nvPr/>
        </p:nvCxnSpPr>
        <p:spPr>
          <a:xfrm>
            <a:off x="1244338" y="2111602"/>
            <a:ext cx="3063711" cy="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36317D84-6200-969B-6387-9170F16CC48D}"/>
              </a:ext>
            </a:extLst>
          </p:cNvPr>
          <p:cNvCxnSpPr/>
          <p:nvPr/>
        </p:nvCxnSpPr>
        <p:spPr>
          <a:xfrm>
            <a:off x="4419600" y="2111602"/>
            <a:ext cx="3063711" cy="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D29DAC39-FC9E-8DE7-B040-3F4FBDCFD179}"/>
              </a:ext>
            </a:extLst>
          </p:cNvPr>
          <p:cNvCxnSpPr/>
          <p:nvPr/>
        </p:nvCxnSpPr>
        <p:spPr>
          <a:xfrm>
            <a:off x="7572865" y="2111602"/>
            <a:ext cx="3063711" cy="0"/>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id="{F3B1A628-A2F8-52AA-C6F9-DFB8C3288438}"/>
              </a:ext>
            </a:extLst>
          </p:cNvPr>
          <p:cNvSpPr txBox="1"/>
          <p:nvPr/>
        </p:nvSpPr>
        <p:spPr>
          <a:xfrm>
            <a:off x="1638692" y="1694041"/>
            <a:ext cx="2271860" cy="369332"/>
          </a:xfrm>
          <a:prstGeom prst="rect">
            <a:avLst/>
          </a:prstGeom>
          <a:noFill/>
        </p:spPr>
        <p:txBody>
          <a:bodyPr wrap="square" rtlCol="0">
            <a:spAutoFit/>
          </a:bodyPr>
          <a:lstStyle/>
          <a:p>
            <a:pPr algn="ctr"/>
            <a:r>
              <a:rPr lang="en-US" b="1" dirty="0">
                <a:solidFill>
                  <a:schemeClr val="accent3"/>
                </a:solidFill>
              </a:rPr>
              <a:t>NOW</a:t>
            </a:r>
          </a:p>
        </p:txBody>
      </p:sp>
      <p:sp>
        <p:nvSpPr>
          <p:cNvPr id="15" name="TextBox 14">
            <a:extLst>
              <a:ext uri="{FF2B5EF4-FFF2-40B4-BE49-F238E27FC236}">
                <a16:creationId xmlns:a16="http://schemas.microsoft.com/office/drawing/2014/main" id="{AE801E4D-D0B1-2698-95E2-488A7AFF7667}"/>
              </a:ext>
            </a:extLst>
          </p:cNvPr>
          <p:cNvSpPr txBox="1"/>
          <p:nvPr/>
        </p:nvSpPr>
        <p:spPr>
          <a:xfrm>
            <a:off x="4815525" y="1714286"/>
            <a:ext cx="2271860" cy="369332"/>
          </a:xfrm>
          <a:prstGeom prst="rect">
            <a:avLst/>
          </a:prstGeom>
          <a:noFill/>
        </p:spPr>
        <p:txBody>
          <a:bodyPr wrap="square" rtlCol="0">
            <a:spAutoFit/>
          </a:bodyPr>
          <a:lstStyle/>
          <a:p>
            <a:pPr algn="ctr"/>
            <a:r>
              <a:rPr lang="en-US" b="1" dirty="0">
                <a:solidFill>
                  <a:schemeClr val="accent3"/>
                </a:solidFill>
              </a:rPr>
              <a:t>NEXT</a:t>
            </a:r>
          </a:p>
        </p:txBody>
      </p:sp>
      <p:sp>
        <p:nvSpPr>
          <p:cNvPr id="16" name="TextBox 15">
            <a:extLst>
              <a:ext uri="{FF2B5EF4-FFF2-40B4-BE49-F238E27FC236}">
                <a16:creationId xmlns:a16="http://schemas.microsoft.com/office/drawing/2014/main" id="{A280B1B7-3DE3-24E8-AE20-519045FA6995}"/>
              </a:ext>
            </a:extLst>
          </p:cNvPr>
          <p:cNvSpPr txBox="1"/>
          <p:nvPr/>
        </p:nvSpPr>
        <p:spPr>
          <a:xfrm>
            <a:off x="7976646" y="1714286"/>
            <a:ext cx="2271860" cy="369332"/>
          </a:xfrm>
          <a:prstGeom prst="rect">
            <a:avLst/>
          </a:prstGeom>
          <a:noFill/>
        </p:spPr>
        <p:txBody>
          <a:bodyPr wrap="square" rtlCol="0">
            <a:spAutoFit/>
          </a:bodyPr>
          <a:lstStyle/>
          <a:p>
            <a:pPr algn="ctr"/>
            <a:r>
              <a:rPr lang="en-US" b="1" dirty="0">
                <a:solidFill>
                  <a:schemeClr val="accent3"/>
                </a:solidFill>
              </a:rPr>
              <a:t>LATER</a:t>
            </a:r>
          </a:p>
        </p:txBody>
      </p:sp>
    </p:spTree>
    <p:extLst>
      <p:ext uri="{BB962C8B-B14F-4D97-AF65-F5344CB8AC3E}">
        <p14:creationId xmlns:p14="http://schemas.microsoft.com/office/powerpoint/2010/main" val="2647672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D77E1590-793B-20EA-EEFC-9BF1A519133F}"/>
              </a:ext>
            </a:extLst>
          </p:cNvPr>
          <p:cNvSpPr>
            <a:spLocks noGrp="1"/>
          </p:cNvSpPr>
          <p:nvPr>
            <p:ph type="title"/>
          </p:nvPr>
        </p:nvSpPr>
        <p:spPr>
          <a:xfrm>
            <a:off x="622793" y="371112"/>
            <a:ext cx="9383486" cy="1325563"/>
          </a:xfrm>
        </p:spPr>
        <p:txBody>
          <a:bodyPr anchor="b">
            <a:normAutofit/>
          </a:bodyPr>
          <a:lstStyle/>
          <a:p>
            <a:r>
              <a:rPr lang="en-US" dirty="0">
                <a:cs typeface="Arial" panose="020B0604020202020204" pitchFamily="34" charset="0"/>
              </a:rPr>
              <a:t>Outline</a:t>
            </a:r>
            <a:endParaRPr lang="en-US" sz="4800" b="1" dirty="0">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46CFCBF-93AC-1CB0-E8C7-0443F75BB81F}"/>
              </a:ext>
            </a:extLst>
          </p:cNvPr>
          <p:cNvSpPr txBox="1"/>
          <p:nvPr/>
        </p:nvSpPr>
        <p:spPr>
          <a:xfrm>
            <a:off x="2594919" y="2440782"/>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What is Databridge Pro</a:t>
            </a:r>
          </a:p>
        </p:txBody>
      </p:sp>
      <p:sp>
        <p:nvSpPr>
          <p:cNvPr id="35" name="TextBox 34">
            <a:extLst>
              <a:ext uri="{FF2B5EF4-FFF2-40B4-BE49-F238E27FC236}">
                <a16:creationId xmlns:a16="http://schemas.microsoft.com/office/drawing/2014/main" id="{B4CA1BC0-DFE6-DB8F-25CA-8EEA37054854}"/>
              </a:ext>
            </a:extLst>
          </p:cNvPr>
          <p:cNvSpPr txBox="1"/>
          <p:nvPr/>
        </p:nvSpPr>
        <p:spPr>
          <a:xfrm>
            <a:off x="982019" y="2440781"/>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73A98054-FF4A-79DC-2D95-C455F21DB1C9}"/>
              </a:ext>
            </a:extLst>
          </p:cNvPr>
          <p:cNvSpPr txBox="1"/>
          <p:nvPr/>
        </p:nvSpPr>
        <p:spPr>
          <a:xfrm>
            <a:off x="2594919" y="3150792"/>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What’s new</a:t>
            </a:r>
          </a:p>
        </p:txBody>
      </p:sp>
      <p:sp>
        <p:nvSpPr>
          <p:cNvPr id="37" name="TextBox 36">
            <a:extLst>
              <a:ext uri="{FF2B5EF4-FFF2-40B4-BE49-F238E27FC236}">
                <a16:creationId xmlns:a16="http://schemas.microsoft.com/office/drawing/2014/main" id="{85B07CC0-5A76-C06C-BFAD-3A21214ADE8C}"/>
              </a:ext>
            </a:extLst>
          </p:cNvPr>
          <p:cNvSpPr txBox="1"/>
          <p:nvPr/>
        </p:nvSpPr>
        <p:spPr>
          <a:xfrm>
            <a:off x="982019" y="3150791"/>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C9037A58-38B6-AC5C-F393-E7854347266B}"/>
              </a:ext>
            </a:extLst>
          </p:cNvPr>
          <p:cNvSpPr txBox="1"/>
          <p:nvPr/>
        </p:nvSpPr>
        <p:spPr>
          <a:xfrm>
            <a:off x="2594919" y="3860801"/>
            <a:ext cx="3949700" cy="615552"/>
          </a:xfrm>
          <a:prstGeom prst="rect">
            <a:avLst/>
          </a:prstGeom>
          <a:noFill/>
        </p:spPr>
        <p:txBody>
          <a:bodyPr wrap="square" lIns="182880" tIns="91440" rIns="182880" bIns="91440" rtlCol="0" anchor="ctr">
            <a:noAutofit/>
          </a:bodyPr>
          <a:lstStyle/>
          <a:p>
            <a:r>
              <a:rPr lang="en-US" sz="2000" dirty="0">
                <a:latin typeface="Arial Nova Light" panose="020B0304020202020204" pitchFamily="34" charset="0"/>
                <a:cs typeface="Arial Nova Cond" panose="020F0502020204030204" pitchFamily="34" charset="0"/>
              </a:rPr>
              <a:t>What’s Coming</a:t>
            </a:r>
          </a:p>
        </p:txBody>
      </p:sp>
      <p:sp>
        <p:nvSpPr>
          <p:cNvPr id="39" name="TextBox 38">
            <a:extLst>
              <a:ext uri="{FF2B5EF4-FFF2-40B4-BE49-F238E27FC236}">
                <a16:creationId xmlns:a16="http://schemas.microsoft.com/office/drawing/2014/main" id="{D7D5CFF0-1EA1-1572-877B-86CD4AC97B62}"/>
              </a:ext>
            </a:extLst>
          </p:cNvPr>
          <p:cNvSpPr txBox="1"/>
          <p:nvPr/>
        </p:nvSpPr>
        <p:spPr>
          <a:xfrm>
            <a:off x="982019" y="3860800"/>
            <a:ext cx="1663700" cy="615553"/>
          </a:xfrm>
          <a:prstGeom prst="rect">
            <a:avLst/>
          </a:prstGeom>
          <a:noFill/>
        </p:spPr>
        <p:txBody>
          <a:bodyPr wrap="square" lIns="182880" tIns="182880" rIns="182880" bIns="182880" rtlCol="0">
            <a:noAutofit/>
          </a:bodyPr>
          <a:lstStyle/>
          <a:p>
            <a:r>
              <a:rPr lang="en-US" sz="1400" b="1" dirty="0">
                <a:latin typeface="Arial Nova Light" panose="020B0304020202020204" pitchFamily="34" charset="0"/>
                <a:cs typeface="Arial Nova Cond" panose="020F0502020204030204" pitchFamily="34" charset="0"/>
              </a:rPr>
              <a:t>SECTION 3</a:t>
            </a:r>
          </a:p>
        </p:txBody>
      </p:sp>
      <p:cxnSp>
        <p:nvCxnSpPr>
          <p:cNvPr id="44" name="Straight Connector 43">
            <a:extLst>
              <a:ext uri="{FF2B5EF4-FFF2-40B4-BE49-F238E27FC236}">
                <a16:creationId xmlns:a16="http://schemas.microsoft.com/office/drawing/2014/main" id="{488DA77E-F211-DAD2-B5CF-8E76799454C7}"/>
              </a:ext>
            </a:extLst>
          </p:cNvPr>
          <p:cNvCxnSpPr>
            <a:cxnSpLocks/>
          </p:cNvCxnSpPr>
          <p:nvPr/>
        </p:nvCxnSpPr>
        <p:spPr>
          <a:xfrm flipV="1">
            <a:off x="1123520" y="30563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196A85-81F1-841B-DE94-C18646BCFACD}"/>
              </a:ext>
            </a:extLst>
          </p:cNvPr>
          <p:cNvCxnSpPr>
            <a:cxnSpLocks/>
          </p:cNvCxnSpPr>
          <p:nvPr/>
        </p:nvCxnSpPr>
        <p:spPr>
          <a:xfrm>
            <a:off x="1123520" y="37663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C71EE7C-2C06-944C-3C99-339ECD4EDAB5}"/>
              </a:ext>
            </a:extLst>
          </p:cNvPr>
          <p:cNvCxnSpPr>
            <a:cxnSpLocks/>
          </p:cNvCxnSpPr>
          <p:nvPr/>
        </p:nvCxnSpPr>
        <p:spPr>
          <a:xfrm>
            <a:off x="1123520" y="44763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251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AC6B-0288-EED3-3B01-DF2AF3BECF57}"/>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B44A0ED0-8C5D-6228-176A-5B9C76059F00}"/>
              </a:ext>
            </a:extLst>
          </p:cNvPr>
          <p:cNvSpPr>
            <a:spLocks noGrp="1"/>
          </p:cNvSpPr>
          <p:nvPr>
            <p:ph type="title"/>
          </p:nvPr>
        </p:nvSpPr>
        <p:spPr>
          <a:xfrm>
            <a:off x="825500" y="2422846"/>
            <a:ext cx="4394200" cy="1466669"/>
          </a:xfrm>
        </p:spPr>
        <p:txBody>
          <a:bodyPr anchor="b">
            <a:noAutofit/>
          </a:bodyPr>
          <a:lstStyle/>
          <a:p>
            <a:r>
              <a:rPr lang="en-US" sz="4800" b="1" dirty="0">
                <a:latin typeface="Arial Nova" panose="020B0504020202020204" pitchFamily="34" charset="0"/>
                <a:cs typeface="Arial" panose="020B0604020202020204" pitchFamily="34" charset="0"/>
              </a:rPr>
              <a:t>What is Databridge Pro</a:t>
            </a:r>
          </a:p>
        </p:txBody>
      </p:sp>
      <p:pic>
        <p:nvPicPr>
          <p:cNvPr id="5" name="Picture Placeholder 4" descr="A blue and white globe with dots and lines&#10;&#10;AI-generated content may be incorrect.">
            <a:extLst>
              <a:ext uri="{FF2B5EF4-FFF2-40B4-BE49-F238E27FC236}">
                <a16:creationId xmlns:a16="http://schemas.microsoft.com/office/drawing/2014/main" id="{AFF7540C-10BD-9930-1501-76142709B335}"/>
              </a:ext>
            </a:extLst>
          </p:cNvPr>
          <p:cNvPicPr>
            <a:picLocks noGrp="1" noChangeAspect="1"/>
          </p:cNvPicPr>
          <p:nvPr>
            <p:ph type="pic" idx="1"/>
          </p:nvPr>
        </p:nvPicPr>
        <p:blipFill>
          <a:blip r:embed="rId2"/>
          <a:srcRect l="25059" r="25059"/>
          <a:stretch>
            <a:fillRect/>
          </a:stretch>
        </p:blipFill>
        <p:spPr>
          <a:xfrm>
            <a:off x="6110288" y="0"/>
            <a:ext cx="6081712" cy="6858000"/>
          </a:xfrm>
          <a:solidFill>
            <a:srgbClr val="92D050">
              <a:alpha val="10242"/>
            </a:srgbClr>
          </a:solidFill>
        </p:spPr>
      </p:pic>
    </p:spTree>
    <p:extLst>
      <p:ext uri="{BB962C8B-B14F-4D97-AF65-F5344CB8AC3E}">
        <p14:creationId xmlns:p14="http://schemas.microsoft.com/office/powerpoint/2010/main" val="51362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2F6D-F724-421D-A432-49C2B456B3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668FC-1100-6A94-87A0-F7C22E749F87}"/>
              </a:ext>
            </a:extLst>
          </p:cNvPr>
          <p:cNvSpPr>
            <a:spLocks noGrp="1"/>
          </p:cNvSpPr>
          <p:nvPr>
            <p:ph type="title"/>
          </p:nvPr>
        </p:nvSpPr>
        <p:spPr>
          <a:xfrm>
            <a:off x="646770" y="127010"/>
            <a:ext cx="10890806" cy="1325563"/>
          </a:xfrm>
        </p:spPr>
        <p:txBody>
          <a:bodyPr>
            <a:noAutofit/>
          </a:bodyPr>
          <a:lstStyle/>
          <a:p>
            <a:r>
              <a:rPr lang="en-US" dirty="0"/>
              <a:t>Databridge Pro / </a:t>
            </a:r>
            <a:r>
              <a:rPr lang="en-US" sz="4000" dirty="0"/>
              <a:t>Powered by Apache </a:t>
            </a:r>
            <a:r>
              <a:rPr lang="en-US" sz="4000" dirty="0" err="1"/>
              <a:t>NiFi</a:t>
            </a:r>
            <a:endParaRPr lang="en-US" sz="4000" dirty="0"/>
          </a:p>
        </p:txBody>
      </p:sp>
      <p:sp>
        <p:nvSpPr>
          <p:cNvPr id="22" name="Content Placeholder 21">
            <a:extLst>
              <a:ext uri="{FF2B5EF4-FFF2-40B4-BE49-F238E27FC236}">
                <a16:creationId xmlns:a16="http://schemas.microsoft.com/office/drawing/2014/main" id="{AEF27825-DA81-A7E0-5EE6-0051FDD184D4}"/>
              </a:ext>
            </a:extLst>
          </p:cNvPr>
          <p:cNvSpPr>
            <a:spLocks noGrp="1"/>
          </p:cNvSpPr>
          <p:nvPr>
            <p:ph idx="1"/>
          </p:nvPr>
        </p:nvSpPr>
        <p:spPr/>
        <p:txBody>
          <a:bodyPr>
            <a:normAutofit/>
          </a:bodyPr>
          <a:lstStyle/>
          <a:p>
            <a:pPr marL="361188" indent="-342900">
              <a:spcAft>
                <a:spcPts val="600"/>
              </a:spcAft>
              <a:buFont typeface="Arial" panose="020B0604020202020204" pitchFamily="34" charset="0"/>
              <a:buChar char="•"/>
            </a:pPr>
            <a:r>
              <a:rPr lang="en-US" sz="1800" dirty="0"/>
              <a:t>Extensive data transformation and connectivity</a:t>
            </a:r>
          </a:p>
          <a:p>
            <a:pPr marL="361188" indent="-342900">
              <a:spcAft>
                <a:spcPts val="600"/>
              </a:spcAft>
              <a:buFont typeface="Arial" panose="020B0604020202020204" pitchFamily="34" charset="0"/>
              <a:buChar char="•"/>
            </a:pPr>
            <a:r>
              <a:rPr lang="en-US" sz="1800" dirty="0"/>
              <a:t>Highly configurable and automated</a:t>
            </a:r>
          </a:p>
          <a:p>
            <a:pPr marL="361188" indent="-342900">
              <a:spcAft>
                <a:spcPts val="600"/>
              </a:spcAft>
              <a:buFont typeface="Arial" panose="020B0604020202020204" pitchFamily="34" charset="0"/>
              <a:buChar char="•"/>
            </a:pPr>
            <a:r>
              <a:rPr lang="en-US" sz="1800" dirty="0"/>
              <a:t>Robust data provenance visibility and monitoring</a:t>
            </a:r>
          </a:p>
          <a:p>
            <a:pPr marL="361188" indent="-342900">
              <a:spcAft>
                <a:spcPts val="600"/>
              </a:spcAft>
              <a:buFont typeface="Arial" panose="020B0604020202020204" pitchFamily="34" charset="0"/>
              <a:buChar char="•"/>
            </a:pPr>
            <a:r>
              <a:rPr lang="en-US" sz="1800" dirty="0"/>
              <a:t>Drag-and-drop, graphical interface</a:t>
            </a:r>
          </a:p>
          <a:p>
            <a:pPr marL="361188" indent="-342900">
              <a:spcAft>
                <a:spcPts val="600"/>
              </a:spcAft>
              <a:buFont typeface="Arial" panose="020B0604020202020204" pitchFamily="34" charset="0"/>
              <a:buChar char="•"/>
            </a:pPr>
            <a:r>
              <a:rPr lang="en-US" sz="1800" dirty="0"/>
              <a:t>Low-code/no-code configurations</a:t>
            </a:r>
          </a:p>
          <a:p>
            <a:pPr marL="361188" indent="-342900">
              <a:spcAft>
                <a:spcPts val="600"/>
              </a:spcAft>
              <a:buFont typeface="Arial" panose="020B0604020202020204" pitchFamily="34" charset="0"/>
              <a:buChar char="•"/>
            </a:pPr>
            <a:r>
              <a:rPr lang="en-US" sz="1800" dirty="0"/>
              <a:t>Handle high data volume</a:t>
            </a:r>
          </a:p>
          <a:p>
            <a:pPr marL="361188" indent="-342900">
              <a:spcAft>
                <a:spcPts val="600"/>
              </a:spcAft>
              <a:buFont typeface="Arial" panose="020B0604020202020204" pitchFamily="34" charset="0"/>
              <a:buChar char="•"/>
            </a:pPr>
            <a:r>
              <a:rPr lang="en-US" sz="1800" dirty="0"/>
              <a:t>Attribute persistence</a:t>
            </a:r>
          </a:p>
          <a:p>
            <a:pPr marL="361188" indent="-342900">
              <a:buFont typeface="Arial" panose="020B0604020202020204" pitchFamily="34" charset="0"/>
              <a:buChar char="•"/>
            </a:pPr>
            <a:endParaRPr lang="en-US" sz="1800" dirty="0"/>
          </a:p>
        </p:txBody>
      </p:sp>
      <p:grpSp>
        <p:nvGrpSpPr>
          <p:cNvPr id="29" name="Group 28">
            <a:extLst>
              <a:ext uri="{FF2B5EF4-FFF2-40B4-BE49-F238E27FC236}">
                <a16:creationId xmlns:a16="http://schemas.microsoft.com/office/drawing/2014/main" id="{049561F3-69BD-070B-AF36-6F2BD1BB1A3E}"/>
              </a:ext>
            </a:extLst>
          </p:cNvPr>
          <p:cNvGrpSpPr/>
          <p:nvPr/>
        </p:nvGrpSpPr>
        <p:grpSpPr>
          <a:xfrm>
            <a:off x="5323699" y="1690989"/>
            <a:ext cx="7088847" cy="3832445"/>
            <a:chOff x="5854388" y="1018335"/>
            <a:chExt cx="7304051" cy="3948791"/>
          </a:xfrm>
        </p:grpSpPr>
        <p:sp>
          <p:nvSpPr>
            <p:cNvPr id="30" name="Rectangle 29">
              <a:extLst>
                <a:ext uri="{FF2B5EF4-FFF2-40B4-BE49-F238E27FC236}">
                  <a16:creationId xmlns:a16="http://schemas.microsoft.com/office/drawing/2014/main" id="{4B268C4A-ADF7-B8F9-F804-3EF435C01277}"/>
                </a:ext>
              </a:extLst>
            </p:cNvPr>
            <p:cNvSpPr/>
            <p:nvPr/>
          </p:nvSpPr>
          <p:spPr>
            <a:xfrm>
              <a:off x="6690732" y="3925229"/>
              <a:ext cx="5698273" cy="724830"/>
            </a:xfrm>
            <a:prstGeom prst="rect">
              <a:avLst/>
            </a:prstGeom>
            <a:solidFill>
              <a:srgbClr val="F8FB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9914706-C71F-5451-4AF8-08C07C470461}"/>
                </a:ext>
              </a:extLst>
            </p:cNvPr>
            <p:cNvPicPr>
              <a:picLocks noChangeAspect="1"/>
            </p:cNvPicPr>
            <p:nvPr/>
          </p:nvPicPr>
          <p:blipFill>
            <a:blip r:embed="rId2"/>
            <a:srcRect l="47" r="3"/>
            <a:stretch>
              <a:fillRect/>
            </a:stretch>
          </p:blipFill>
          <p:spPr>
            <a:xfrm>
              <a:off x="6782190" y="1253585"/>
              <a:ext cx="5438591" cy="2772005"/>
            </a:xfrm>
            <a:prstGeom prst="rect">
              <a:avLst/>
            </a:prstGeom>
          </p:spPr>
        </p:pic>
        <p:pic>
          <p:nvPicPr>
            <p:cNvPr id="32" name="Obraz 11">
              <a:extLst>
                <a:ext uri="{FF2B5EF4-FFF2-40B4-BE49-F238E27FC236}">
                  <a16:creationId xmlns:a16="http://schemas.microsoft.com/office/drawing/2014/main" id="{573B96EB-7042-7594-748C-DEF9C5EA476E}"/>
                </a:ext>
              </a:extLst>
            </p:cNvPr>
            <p:cNvPicPr>
              <a:picLocks noChangeAspect="1"/>
            </p:cNvPicPr>
            <p:nvPr/>
          </p:nvPicPr>
          <p:blipFill>
            <a:blip r:embed="rId3"/>
            <a:srcRect/>
            <a:stretch/>
          </p:blipFill>
          <p:spPr>
            <a:xfrm>
              <a:off x="5854388" y="1018335"/>
              <a:ext cx="7304051" cy="3948791"/>
            </a:xfrm>
            <a:prstGeom prst="rect">
              <a:avLst/>
            </a:prstGeom>
          </p:spPr>
        </p:pic>
      </p:grpSp>
      <p:sp>
        <p:nvSpPr>
          <p:cNvPr id="33" name="TextBox 32">
            <a:extLst>
              <a:ext uri="{FF2B5EF4-FFF2-40B4-BE49-F238E27FC236}">
                <a16:creationId xmlns:a16="http://schemas.microsoft.com/office/drawing/2014/main" id="{2A9C2DAE-D8B0-419D-1D5A-8B60FE2EB821}"/>
              </a:ext>
            </a:extLst>
          </p:cNvPr>
          <p:cNvSpPr txBox="1"/>
          <p:nvPr/>
        </p:nvSpPr>
        <p:spPr>
          <a:xfrm>
            <a:off x="1732881" y="5751753"/>
            <a:ext cx="8662977" cy="738664"/>
          </a:xfrm>
          <a:prstGeom prst="rect">
            <a:avLst/>
          </a:prstGeom>
          <a:solidFill>
            <a:schemeClr val="accent1"/>
          </a:solidFill>
        </p:spPr>
        <p:txBody>
          <a:bodyPr wrap="square" lIns="182880" tIns="91440" rIns="182880" bIns="91440">
            <a:spAutoFit/>
          </a:bodyPr>
          <a:lstStyle/>
          <a:p>
            <a:pPr lvl="0" algn="ctr" eaLnBrk="1" hangingPunct="1">
              <a:spcBef>
                <a:spcPts val="600"/>
              </a:spcBef>
              <a:spcAft>
                <a:spcPts val="600"/>
              </a:spcAft>
              <a:buClr>
                <a:srgbClr val="0097BA"/>
              </a:buClr>
              <a:defRPr/>
            </a:pPr>
            <a:r>
              <a:rPr kumimoji="0" lang="en-US" b="1" i="0" u="none" strike="noStrike" kern="1200" cap="none" spc="0" normalizeH="0" baseline="0" noProof="0" dirty="0">
                <a:ln>
                  <a:noFill/>
                </a:ln>
                <a:solidFill>
                  <a:schemeClr val="bg1"/>
                </a:solidFill>
                <a:effectLst/>
                <a:uLnTx/>
                <a:uFillTx/>
                <a:latin typeface="Arial"/>
                <a:ea typeface="+mn-ea"/>
                <a:cs typeface="Arial"/>
              </a:rPr>
              <a:t>Powered by Apache NiFi </a:t>
            </a:r>
            <a:r>
              <a:rPr kumimoji="0" lang="en-US" b="0" i="0" u="none" strike="noStrike" kern="1200" cap="none" spc="0" normalizeH="0" baseline="0" noProof="0" dirty="0">
                <a:ln>
                  <a:noFill/>
                </a:ln>
                <a:solidFill>
                  <a:schemeClr val="bg1"/>
                </a:solidFill>
                <a:effectLst/>
                <a:uLnTx/>
                <a:uFillTx/>
                <a:latin typeface="Arial"/>
                <a:ea typeface="+mn-ea"/>
                <a:cs typeface="Arial"/>
              </a:rPr>
              <a:t>– </a:t>
            </a:r>
            <a:r>
              <a:rPr lang="en-US" dirty="0">
                <a:solidFill>
                  <a:schemeClr val="bg1"/>
                </a:solidFill>
              </a:rPr>
              <a:t>Built on proven, secure, enterprise-grade open source for scalability and reliability</a:t>
            </a:r>
            <a:endParaRPr kumimoji="0" lang="en-US"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44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300E-E1EA-9990-E0A9-A8FBA83821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72ACAE-FA5B-47E1-E42B-987E4699AB5E}"/>
              </a:ext>
            </a:extLst>
          </p:cNvPr>
          <p:cNvSpPr>
            <a:spLocks noGrp="1"/>
          </p:cNvSpPr>
          <p:nvPr>
            <p:ph type="title"/>
          </p:nvPr>
        </p:nvSpPr>
        <p:spPr>
          <a:xfrm>
            <a:off x="646770" y="-113249"/>
            <a:ext cx="10890806" cy="1325563"/>
          </a:xfrm>
        </p:spPr>
        <p:txBody>
          <a:bodyPr/>
          <a:lstStyle/>
          <a:p>
            <a:r>
              <a:rPr lang="en-US" dirty="0"/>
              <a:t>Databridge Pro</a:t>
            </a:r>
          </a:p>
        </p:txBody>
      </p:sp>
      <p:sp>
        <p:nvSpPr>
          <p:cNvPr id="8" name="Content Placeholder 6">
            <a:extLst>
              <a:ext uri="{FF2B5EF4-FFF2-40B4-BE49-F238E27FC236}">
                <a16:creationId xmlns:a16="http://schemas.microsoft.com/office/drawing/2014/main" id="{945C0F21-D5F7-F9BC-232B-261B38047B41}"/>
              </a:ext>
            </a:extLst>
          </p:cNvPr>
          <p:cNvSpPr txBox="1">
            <a:spLocks/>
          </p:cNvSpPr>
          <p:nvPr/>
        </p:nvSpPr>
        <p:spPr>
          <a:xfrm>
            <a:off x="609600" y="1546681"/>
            <a:ext cx="5355771" cy="426108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pPr>
            <a:r>
              <a:rPr lang="en-US" sz="1800" b="1">
                <a:solidFill>
                  <a:schemeClr val="accent1"/>
                </a:solidFill>
              </a:rPr>
              <a:t>Multi-protocol Connectivity: </a:t>
            </a:r>
            <a:r>
              <a:rPr lang="en-US" sz="1800">
                <a:solidFill>
                  <a:schemeClr val="accent1"/>
                </a:solidFill>
              </a:rPr>
              <a:t>​</a:t>
            </a:r>
          </a:p>
          <a:p>
            <a:pPr>
              <a:spcAft>
                <a:spcPts val="600"/>
              </a:spcAft>
            </a:pPr>
            <a:r>
              <a:rPr lang="en-US" sz="1800" b="1"/>
              <a:t>API-based: </a:t>
            </a:r>
            <a:r>
              <a:rPr lang="en-US" sz="1800"/>
              <a:t>Rest/HTTPS, SOAP, OData​</a:t>
            </a:r>
          </a:p>
          <a:p>
            <a:pPr>
              <a:spcAft>
                <a:spcPts val="600"/>
              </a:spcAft>
            </a:pPr>
            <a:r>
              <a:rPr lang="en-US" sz="1800" b="1"/>
              <a:t>Message-based: </a:t>
            </a:r>
            <a:r>
              <a:rPr lang="en-US" sz="1800"/>
              <a:t>AMQP, MQTT​</a:t>
            </a:r>
          </a:p>
          <a:p>
            <a:pPr>
              <a:spcAft>
                <a:spcPts val="600"/>
              </a:spcAft>
            </a:pPr>
            <a:r>
              <a:rPr lang="en-US" sz="1800" b="1"/>
              <a:t>Database: </a:t>
            </a:r>
            <a:r>
              <a:rPr lang="en-US" sz="1800"/>
              <a:t>JDBC​</a:t>
            </a:r>
          </a:p>
          <a:p>
            <a:pPr>
              <a:spcAft>
                <a:spcPts val="600"/>
              </a:spcAft>
            </a:pPr>
            <a:r>
              <a:rPr lang="en-US" sz="1800" b="1"/>
              <a:t>File-based: </a:t>
            </a:r>
            <a:r>
              <a:rPr lang="en-US" sz="1800"/>
              <a:t>SFTP, FTP​</a:t>
            </a:r>
          </a:p>
          <a:p>
            <a:pPr marL="0"/>
            <a:endParaRPr lang="en-US" b="1"/>
          </a:p>
          <a:p>
            <a:pPr marL="0">
              <a:spcBef>
                <a:spcPts val="0"/>
              </a:spcBef>
            </a:pPr>
            <a:r>
              <a:rPr lang="en-US" sz="1800" b="1">
                <a:solidFill>
                  <a:schemeClr val="accent1"/>
                </a:solidFill>
              </a:rPr>
              <a:t>Security Framework:</a:t>
            </a:r>
            <a:r>
              <a:rPr lang="en-US" sz="1800">
                <a:solidFill>
                  <a:schemeClr val="accent1"/>
                </a:solidFill>
              </a:rPr>
              <a:t>​</a:t>
            </a:r>
          </a:p>
          <a:p>
            <a:pPr>
              <a:spcAft>
                <a:spcPts val="600"/>
              </a:spcAft>
            </a:pPr>
            <a:r>
              <a:rPr lang="en-US" sz="1800" b="1"/>
              <a:t>Authentication: </a:t>
            </a:r>
            <a:r>
              <a:rPr lang="en-US" sz="1800"/>
              <a:t>OAuth 2.0, API Keys, Public/Private Keys​, Certificate-based</a:t>
            </a:r>
          </a:p>
          <a:p>
            <a:pPr>
              <a:spcAft>
                <a:spcPts val="600"/>
              </a:spcAft>
            </a:pPr>
            <a:r>
              <a:rPr lang="en-US" sz="1800" b="1"/>
              <a:t>Transport Security: </a:t>
            </a:r>
            <a:r>
              <a:rPr lang="en-US" sz="1800"/>
              <a:t>TLS/SSL encryption with certificate validation​</a:t>
            </a:r>
          </a:p>
          <a:p>
            <a:pPr>
              <a:spcAft>
                <a:spcPts val="600"/>
              </a:spcAft>
            </a:pPr>
            <a:r>
              <a:rPr lang="en-US" sz="1800" b="1"/>
              <a:t>Data Security: </a:t>
            </a:r>
            <a:r>
              <a:rPr lang="en-US" sz="1800"/>
              <a:t>Encryption at rest and in transit​</a:t>
            </a:r>
            <a:endParaRPr lang="en-US" sz="1800" dirty="0"/>
          </a:p>
        </p:txBody>
      </p:sp>
      <p:sp>
        <p:nvSpPr>
          <p:cNvPr id="9" name="TextBox 8">
            <a:extLst>
              <a:ext uri="{FF2B5EF4-FFF2-40B4-BE49-F238E27FC236}">
                <a16:creationId xmlns:a16="http://schemas.microsoft.com/office/drawing/2014/main" id="{EF2B524D-9143-8B6F-4C59-92ECECE14974}"/>
              </a:ext>
            </a:extLst>
          </p:cNvPr>
          <p:cNvSpPr txBox="1"/>
          <p:nvPr/>
        </p:nvSpPr>
        <p:spPr>
          <a:xfrm>
            <a:off x="6296628" y="1454676"/>
            <a:ext cx="5429972" cy="4431983"/>
          </a:xfrm>
          <a:prstGeom prst="rect">
            <a:avLst/>
          </a:prstGeom>
          <a:noFill/>
        </p:spPr>
        <p:txBody>
          <a:bodyPr wrap="square">
            <a:spAutoFit/>
          </a:bodyPr>
          <a:lstStyle/>
          <a:p>
            <a:pPr marL="285750" indent="-285750">
              <a:spcBef>
                <a:spcPts val="0"/>
              </a:spcBef>
              <a:spcAft>
                <a:spcPts val="0"/>
              </a:spcAft>
            </a:pPr>
            <a:r>
              <a:rPr lang="en-US" b="1" dirty="0">
                <a:solidFill>
                  <a:schemeClr val="accent1"/>
                </a:solidFill>
                <a:latin typeface="+mn-lt"/>
                <a:cs typeface="Arial"/>
              </a:rPr>
              <a:t>Built-in Connections</a:t>
            </a:r>
          </a:p>
          <a:p>
            <a:pPr marL="285750" indent="-285750">
              <a:spcBef>
                <a:spcPts val="0"/>
              </a:spcBef>
              <a:spcAft>
                <a:spcPts val="600"/>
              </a:spcAft>
              <a:buFont typeface="Arial" panose="020B0604020202020204" pitchFamily="34" charset="0"/>
              <a:buChar char="•"/>
            </a:pPr>
            <a:r>
              <a:rPr lang="en-US" b="1" dirty="0">
                <a:latin typeface="+mj-lt"/>
                <a:cs typeface="Arial"/>
              </a:rPr>
              <a:t>HxGN EAM: </a:t>
            </a:r>
            <a:r>
              <a:rPr lang="en-US" dirty="0">
                <a:latin typeface="+mj-lt"/>
                <a:cs typeface="Arial"/>
              </a:rPr>
              <a:t>BODs (Inbound/Outbound), Data Lake Upload (DLU)</a:t>
            </a:r>
            <a:endParaRPr lang="en-US" b="1" dirty="0">
              <a:latin typeface="+mj-lt"/>
              <a:cs typeface="Arial"/>
            </a:endParaRPr>
          </a:p>
          <a:p>
            <a:pPr marL="285750" indent="-285750">
              <a:spcBef>
                <a:spcPts val="0"/>
              </a:spcBef>
              <a:spcAft>
                <a:spcPts val="600"/>
              </a:spcAft>
              <a:buFont typeface="Arial" panose="020B0604020202020204" pitchFamily="34" charset="0"/>
              <a:buChar char="•"/>
            </a:pPr>
            <a:r>
              <a:rPr lang="en-US" b="1" dirty="0">
                <a:latin typeface="+mj-lt"/>
                <a:cs typeface="Arial"/>
              </a:rPr>
              <a:t>Data Lakes: </a:t>
            </a:r>
            <a:r>
              <a:rPr lang="en-US" dirty="0">
                <a:latin typeface="+mj-lt"/>
                <a:cs typeface="Arial"/>
              </a:rPr>
              <a:t>Snowflake, Azure </a:t>
            </a:r>
            <a:r>
              <a:rPr lang="en-US" dirty="0" err="1">
                <a:latin typeface="+mj-lt"/>
                <a:cs typeface="Arial"/>
              </a:rPr>
              <a:t>DataLake</a:t>
            </a:r>
            <a:r>
              <a:rPr lang="en-US" dirty="0">
                <a:latin typeface="+mj-lt"/>
                <a:cs typeface="Arial"/>
              </a:rPr>
              <a:t>, Azure Blob Storage, Google BigQuery</a:t>
            </a:r>
          </a:p>
          <a:p>
            <a:pPr marL="285750" indent="-285750">
              <a:spcBef>
                <a:spcPts val="0"/>
              </a:spcBef>
              <a:spcAft>
                <a:spcPts val="600"/>
              </a:spcAft>
              <a:buFont typeface="Arial" panose="020B0604020202020204" pitchFamily="34" charset="0"/>
              <a:buChar char="•"/>
            </a:pPr>
            <a:r>
              <a:rPr lang="en-US" b="1" dirty="0">
                <a:latin typeface="+mj-lt"/>
                <a:cs typeface="Arial"/>
              </a:rPr>
              <a:t>Data Storage: </a:t>
            </a:r>
            <a:r>
              <a:rPr lang="en-US" dirty="0">
                <a:latin typeface="+mj-lt"/>
                <a:cs typeface="Arial"/>
              </a:rPr>
              <a:t>AWS S3, Google Cloud Storage, Dropbox, Box</a:t>
            </a:r>
          </a:p>
          <a:p>
            <a:pPr marL="285750" indent="-285750">
              <a:spcBef>
                <a:spcPts val="0"/>
              </a:spcBef>
              <a:spcAft>
                <a:spcPts val="600"/>
              </a:spcAft>
              <a:buFont typeface="Arial" panose="020B0604020202020204" pitchFamily="34" charset="0"/>
              <a:buChar char="•"/>
            </a:pPr>
            <a:r>
              <a:rPr lang="en-US" b="1" dirty="0">
                <a:latin typeface="+mj-lt"/>
                <a:cs typeface="Arial"/>
              </a:rPr>
              <a:t>Databases: </a:t>
            </a:r>
            <a:r>
              <a:rPr lang="en-US" dirty="0">
                <a:latin typeface="+mj-lt"/>
                <a:cs typeface="Arial"/>
              </a:rPr>
              <a:t>DynamoDB, MS SQL, PostgreSQL, Oracle, Generic</a:t>
            </a:r>
          </a:p>
          <a:p>
            <a:pPr marL="285750" indent="-285750">
              <a:spcBef>
                <a:spcPts val="0"/>
              </a:spcBef>
              <a:spcAft>
                <a:spcPts val="600"/>
              </a:spcAft>
              <a:buFont typeface="Arial" panose="020B0604020202020204" pitchFamily="34" charset="0"/>
              <a:buChar char="•"/>
            </a:pPr>
            <a:r>
              <a:rPr lang="en-US" b="1" dirty="0">
                <a:latin typeface="+mj-lt"/>
                <a:cs typeface="Arial"/>
              </a:rPr>
              <a:t>Data Streaming: </a:t>
            </a:r>
            <a:r>
              <a:rPr lang="en-US" dirty="0">
                <a:latin typeface="+mj-lt"/>
                <a:cs typeface="Arial"/>
              </a:rPr>
              <a:t>Azure EventHub, Kafka, Kinesis, MQTT, AMQP</a:t>
            </a:r>
          </a:p>
          <a:p>
            <a:pPr marL="285750" indent="-285750">
              <a:spcBef>
                <a:spcPts val="0"/>
              </a:spcBef>
              <a:spcAft>
                <a:spcPts val="600"/>
              </a:spcAft>
              <a:buFont typeface="Arial" panose="020B0604020202020204" pitchFamily="34" charset="0"/>
              <a:buChar char="•"/>
            </a:pPr>
            <a:r>
              <a:rPr lang="en-US" b="1" dirty="0">
                <a:latin typeface="+mj-lt"/>
                <a:cs typeface="Arial"/>
              </a:rPr>
              <a:t>Notification: </a:t>
            </a:r>
            <a:r>
              <a:rPr lang="en-US" dirty="0">
                <a:latin typeface="+mj-lt"/>
                <a:cs typeface="Arial"/>
              </a:rPr>
              <a:t>SMTP-Email, Slack, Amazon SNS</a:t>
            </a:r>
          </a:p>
          <a:p>
            <a:pPr marL="285750" indent="-285750">
              <a:spcBef>
                <a:spcPts val="0"/>
              </a:spcBef>
              <a:spcAft>
                <a:spcPts val="600"/>
              </a:spcAft>
              <a:buFont typeface="Arial" panose="020B0604020202020204" pitchFamily="34" charset="0"/>
              <a:buChar char="•"/>
            </a:pPr>
            <a:r>
              <a:rPr lang="en-US" b="1" dirty="0">
                <a:latin typeface="+mj-lt"/>
                <a:cs typeface="Arial"/>
              </a:rPr>
              <a:t>Other: </a:t>
            </a:r>
            <a:r>
              <a:rPr lang="en-US" dirty="0">
                <a:latin typeface="+mj-lt"/>
                <a:cs typeface="Arial"/>
              </a:rPr>
              <a:t>Inbound Message, OSI PI, Groovy Scripting, Workday Reports, Salesforce</a:t>
            </a:r>
          </a:p>
        </p:txBody>
      </p:sp>
    </p:spTree>
    <p:extLst>
      <p:ext uri="{BB962C8B-B14F-4D97-AF65-F5344CB8AC3E}">
        <p14:creationId xmlns:p14="http://schemas.microsoft.com/office/powerpoint/2010/main" val="2953437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02CD-1DE1-7244-9167-F3FA97C8607D}"/>
              </a:ext>
            </a:extLst>
          </p:cNvPr>
          <p:cNvSpPr>
            <a:spLocks noGrp="1"/>
          </p:cNvSpPr>
          <p:nvPr>
            <p:ph type="title"/>
          </p:nvPr>
        </p:nvSpPr>
        <p:spPr>
          <a:xfrm>
            <a:off x="646770" y="242351"/>
            <a:ext cx="10890806" cy="862549"/>
          </a:xfrm>
        </p:spPr>
        <p:txBody>
          <a:bodyPr/>
          <a:lstStyle/>
          <a:p>
            <a:r>
              <a:rPr lang="en-US" dirty="0"/>
              <a:t>HxGN Databridge Pro</a:t>
            </a:r>
          </a:p>
        </p:txBody>
      </p:sp>
      <p:sp>
        <p:nvSpPr>
          <p:cNvPr id="5" name="TextBox 4">
            <a:extLst>
              <a:ext uri="{FF2B5EF4-FFF2-40B4-BE49-F238E27FC236}">
                <a16:creationId xmlns:a16="http://schemas.microsoft.com/office/drawing/2014/main" id="{1E2BDFD2-E270-86A7-6A5C-3D87A94ED852}"/>
              </a:ext>
            </a:extLst>
          </p:cNvPr>
          <p:cNvSpPr txBox="1"/>
          <p:nvPr/>
        </p:nvSpPr>
        <p:spPr>
          <a:xfrm>
            <a:off x="5072841" y="1530620"/>
            <a:ext cx="1724288"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Hexagon AWS Cloud</a:t>
            </a:r>
          </a:p>
        </p:txBody>
      </p:sp>
      <p:sp>
        <p:nvSpPr>
          <p:cNvPr id="6" name="TextBox 5">
            <a:extLst>
              <a:ext uri="{FF2B5EF4-FFF2-40B4-BE49-F238E27FC236}">
                <a16:creationId xmlns:a16="http://schemas.microsoft.com/office/drawing/2014/main" id="{D9B0D60E-29EE-3444-CD0E-5635FD2384D9}"/>
              </a:ext>
            </a:extLst>
          </p:cNvPr>
          <p:cNvSpPr txBox="1"/>
          <p:nvPr/>
        </p:nvSpPr>
        <p:spPr>
          <a:xfrm>
            <a:off x="1245121" y="1551459"/>
            <a:ext cx="11187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Other Clouds</a:t>
            </a:r>
          </a:p>
        </p:txBody>
      </p:sp>
      <p:cxnSp>
        <p:nvCxnSpPr>
          <p:cNvPr id="7" name="Straight Connector 6">
            <a:extLst>
              <a:ext uri="{FF2B5EF4-FFF2-40B4-BE49-F238E27FC236}">
                <a16:creationId xmlns:a16="http://schemas.microsoft.com/office/drawing/2014/main" id="{158D1A6D-3735-4CB5-271C-C018CDA35FF8}"/>
              </a:ext>
            </a:extLst>
          </p:cNvPr>
          <p:cNvCxnSpPr>
            <a:cxnSpLocks/>
          </p:cNvCxnSpPr>
          <p:nvPr/>
        </p:nvCxnSpPr>
        <p:spPr>
          <a:xfrm>
            <a:off x="4376643" y="1530620"/>
            <a:ext cx="1005" cy="4697418"/>
          </a:xfrm>
          <a:prstGeom prst="line">
            <a:avLst/>
          </a:prstGeom>
          <a:ln w="762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26A82C4-C018-8902-C926-0C31793E7D9E}"/>
              </a:ext>
            </a:extLst>
          </p:cNvPr>
          <p:cNvSpPr txBox="1"/>
          <p:nvPr/>
        </p:nvSpPr>
        <p:spPr>
          <a:xfrm>
            <a:off x="1202909" y="3894147"/>
            <a:ext cx="1067415"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On-Premise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1AE49D24-4606-BB02-F669-2BC5E1509263}"/>
              </a:ext>
            </a:extLst>
          </p:cNvPr>
          <p:cNvSpPr/>
          <p:nvPr/>
        </p:nvSpPr>
        <p:spPr>
          <a:xfrm>
            <a:off x="977453" y="4141537"/>
            <a:ext cx="3035721" cy="182631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Graphic 1">
            <a:extLst>
              <a:ext uri="{FF2B5EF4-FFF2-40B4-BE49-F238E27FC236}">
                <a16:creationId xmlns:a16="http://schemas.microsoft.com/office/drawing/2014/main" id="{1BB4D475-5660-D1C3-3DEB-3F90C19D2050}"/>
              </a:ext>
            </a:extLst>
          </p:cNvPr>
          <p:cNvSpPr/>
          <p:nvPr/>
        </p:nvSpPr>
        <p:spPr>
          <a:xfrm>
            <a:off x="1029043" y="3884277"/>
            <a:ext cx="251731" cy="220629"/>
          </a:xfrm>
          <a:custGeom>
            <a:avLst/>
            <a:gdLst>
              <a:gd name="connsiteX0" fmla="*/ 7604760 w 7698676"/>
              <a:gd name="connsiteY0" fmla="*/ 6747510 h 6747510"/>
              <a:gd name="connsiteX1" fmla="*/ 6016657 w 7698676"/>
              <a:gd name="connsiteY1" fmla="*/ 6747510 h 6747510"/>
              <a:gd name="connsiteX2" fmla="*/ 5994559 w 7698676"/>
              <a:gd name="connsiteY2" fmla="*/ 6744939 h 6747510"/>
              <a:gd name="connsiteX3" fmla="*/ 5972461 w 7698676"/>
              <a:gd name="connsiteY3" fmla="*/ 6747510 h 6747510"/>
              <a:gd name="connsiteX4" fmla="*/ 93917 w 7698676"/>
              <a:gd name="connsiteY4" fmla="*/ 6747510 h 6747510"/>
              <a:gd name="connsiteX5" fmla="*/ 0 w 7698676"/>
              <a:gd name="connsiteY5" fmla="*/ 6653594 h 6747510"/>
              <a:gd name="connsiteX6" fmla="*/ 0 w 7698676"/>
              <a:gd name="connsiteY6" fmla="*/ 1326547 h 6747510"/>
              <a:gd name="connsiteX7" fmla="*/ 93917 w 7698676"/>
              <a:gd name="connsiteY7" fmla="*/ 1232630 h 6747510"/>
              <a:gd name="connsiteX8" fmla="*/ 1588199 w 7698676"/>
              <a:gd name="connsiteY8" fmla="*/ 1232630 h 6747510"/>
              <a:gd name="connsiteX9" fmla="*/ 1588199 w 7698676"/>
              <a:gd name="connsiteY9" fmla="*/ 93917 h 6747510"/>
              <a:gd name="connsiteX10" fmla="*/ 1682115 w 7698676"/>
              <a:gd name="connsiteY10" fmla="*/ 0 h 6747510"/>
              <a:gd name="connsiteX11" fmla="*/ 5972461 w 7698676"/>
              <a:gd name="connsiteY11" fmla="*/ 0 h 6747510"/>
              <a:gd name="connsiteX12" fmla="*/ 6066378 w 7698676"/>
              <a:gd name="connsiteY12" fmla="*/ 93917 h 6747510"/>
              <a:gd name="connsiteX13" fmla="*/ 6066378 w 7698676"/>
              <a:gd name="connsiteY13" fmla="*/ 1232630 h 6747510"/>
              <a:gd name="connsiteX14" fmla="*/ 7604760 w 7698676"/>
              <a:gd name="connsiteY14" fmla="*/ 1232630 h 6747510"/>
              <a:gd name="connsiteX15" fmla="*/ 7698677 w 7698676"/>
              <a:gd name="connsiteY15" fmla="*/ 1326547 h 6747510"/>
              <a:gd name="connsiteX16" fmla="*/ 7698677 w 7698676"/>
              <a:gd name="connsiteY16" fmla="*/ 6653594 h 6747510"/>
              <a:gd name="connsiteX17" fmla="*/ 7604760 w 7698676"/>
              <a:gd name="connsiteY17" fmla="*/ 6747510 h 6747510"/>
              <a:gd name="connsiteX18" fmla="*/ 6066282 w 7698676"/>
              <a:gd name="connsiteY18" fmla="*/ 6559677 h 6747510"/>
              <a:gd name="connsiteX19" fmla="*/ 7510939 w 7698676"/>
              <a:gd name="connsiteY19" fmla="*/ 6559677 h 6747510"/>
              <a:gd name="connsiteX20" fmla="*/ 7510939 w 7698676"/>
              <a:gd name="connsiteY20" fmla="*/ 1420463 h 6747510"/>
              <a:gd name="connsiteX21" fmla="*/ 6066282 w 7698676"/>
              <a:gd name="connsiteY21" fmla="*/ 1420463 h 6747510"/>
              <a:gd name="connsiteX22" fmla="*/ 6066282 w 7698676"/>
              <a:gd name="connsiteY22" fmla="*/ 2222659 h 6747510"/>
              <a:gd name="connsiteX23" fmla="*/ 6080094 w 7698676"/>
              <a:gd name="connsiteY23" fmla="*/ 2221611 h 6747510"/>
              <a:gd name="connsiteX24" fmla="*/ 6691027 w 7698676"/>
              <a:gd name="connsiteY24" fmla="*/ 2221611 h 6747510"/>
              <a:gd name="connsiteX25" fmla="*/ 6784944 w 7698676"/>
              <a:gd name="connsiteY25" fmla="*/ 2315528 h 6747510"/>
              <a:gd name="connsiteX26" fmla="*/ 6691027 w 7698676"/>
              <a:gd name="connsiteY26" fmla="*/ 2409444 h 6747510"/>
              <a:gd name="connsiteX27" fmla="*/ 6080094 w 7698676"/>
              <a:gd name="connsiteY27" fmla="*/ 2409444 h 6747510"/>
              <a:gd name="connsiteX28" fmla="*/ 6066282 w 7698676"/>
              <a:gd name="connsiteY28" fmla="*/ 2408396 h 6747510"/>
              <a:gd name="connsiteX29" fmla="*/ 6066282 w 7698676"/>
              <a:gd name="connsiteY29" fmla="*/ 2974181 h 6747510"/>
              <a:gd name="connsiteX30" fmla="*/ 6080094 w 7698676"/>
              <a:gd name="connsiteY30" fmla="*/ 2973134 h 6747510"/>
              <a:gd name="connsiteX31" fmla="*/ 6691027 w 7698676"/>
              <a:gd name="connsiteY31" fmla="*/ 2973134 h 6747510"/>
              <a:gd name="connsiteX32" fmla="*/ 6784944 w 7698676"/>
              <a:gd name="connsiteY32" fmla="*/ 3067050 h 6747510"/>
              <a:gd name="connsiteX33" fmla="*/ 6691027 w 7698676"/>
              <a:gd name="connsiteY33" fmla="*/ 3160966 h 6747510"/>
              <a:gd name="connsiteX34" fmla="*/ 6080094 w 7698676"/>
              <a:gd name="connsiteY34" fmla="*/ 3160966 h 6747510"/>
              <a:gd name="connsiteX35" fmla="*/ 6066282 w 7698676"/>
              <a:gd name="connsiteY35" fmla="*/ 3159919 h 6747510"/>
              <a:gd name="connsiteX36" fmla="*/ 6066282 w 7698676"/>
              <a:gd name="connsiteY36" fmla="*/ 3725609 h 6747510"/>
              <a:gd name="connsiteX37" fmla="*/ 6080094 w 7698676"/>
              <a:gd name="connsiteY37" fmla="*/ 3724561 h 6747510"/>
              <a:gd name="connsiteX38" fmla="*/ 6691027 w 7698676"/>
              <a:gd name="connsiteY38" fmla="*/ 3724561 h 6747510"/>
              <a:gd name="connsiteX39" fmla="*/ 6784944 w 7698676"/>
              <a:gd name="connsiteY39" fmla="*/ 3818478 h 6747510"/>
              <a:gd name="connsiteX40" fmla="*/ 6691027 w 7698676"/>
              <a:gd name="connsiteY40" fmla="*/ 3912394 h 6747510"/>
              <a:gd name="connsiteX41" fmla="*/ 6080094 w 7698676"/>
              <a:gd name="connsiteY41" fmla="*/ 3912394 h 6747510"/>
              <a:gd name="connsiteX42" fmla="*/ 6066282 w 7698676"/>
              <a:gd name="connsiteY42" fmla="*/ 3911346 h 6747510"/>
              <a:gd name="connsiteX43" fmla="*/ 6066282 w 7698676"/>
              <a:gd name="connsiteY43" fmla="*/ 6559677 h 6747510"/>
              <a:gd name="connsiteX44" fmla="*/ 1775936 w 7698676"/>
              <a:gd name="connsiteY44" fmla="*/ 6559677 h 6747510"/>
              <a:gd name="connsiteX45" fmla="*/ 5878544 w 7698676"/>
              <a:gd name="connsiteY45" fmla="*/ 6559677 h 6747510"/>
              <a:gd name="connsiteX46" fmla="*/ 5878544 w 7698676"/>
              <a:gd name="connsiteY46" fmla="*/ 187738 h 6747510"/>
              <a:gd name="connsiteX47" fmla="*/ 1775936 w 7698676"/>
              <a:gd name="connsiteY47" fmla="*/ 187738 h 6747510"/>
              <a:gd name="connsiteX48" fmla="*/ 1775936 w 7698676"/>
              <a:gd name="connsiteY48" fmla="*/ 6559677 h 6747510"/>
              <a:gd name="connsiteX49" fmla="*/ 187738 w 7698676"/>
              <a:gd name="connsiteY49" fmla="*/ 6559677 h 6747510"/>
              <a:gd name="connsiteX50" fmla="*/ 1588103 w 7698676"/>
              <a:gd name="connsiteY50" fmla="*/ 6559677 h 6747510"/>
              <a:gd name="connsiteX51" fmla="*/ 1588103 w 7698676"/>
              <a:gd name="connsiteY51" fmla="*/ 3912394 h 6747510"/>
              <a:gd name="connsiteX52" fmla="*/ 1007555 w 7698676"/>
              <a:gd name="connsiteY52" fmla="*/ 3912394 h 6747510"/>
              <a:gd name="connsiteX53" fmla="*/ 913638 w 7698676"/>
              <a:gd name="connsiteY53" fmla="*/ 3818478 h 6747510"/>
              <a:gd name="connsiteX54" fmla="*/ 1007555 w 7698676"/>
              <a:gd name="connsiteY54" fmla="*/ 3724561 h 6747510"/>
              <a:gd name="connsiteX55" fmla="*/ 1588103 w 7698676"/>
              <a:gd name="connsiteY55" fmla="*/ 3724561 h 6747510"/>
              <a:gd name="connsiteX56" fmla="*/ 1588103 w 7698676"/>
              <a:gd name="connsiteY56" fmla="*/ 3160871 h 6747510"/>
              <a:gd name="connsiteX57" fmla="*/ 1007555 w 7698676"/>
              <a:gd name="connsiteY57" fmla="*/ 3160871 h 6747510"/>
              <a:gd name="connsiteX58" fmla="*/ 913638 w 7698676"/>
              <a:gd name="connsiteY58" fmla="*/ 3066955 h 6747510"/>
              <a:gd name="connsiteX59" fmla="*/ 1007555 w 7698676"/>
              <a:gd name="connsiteY59" fmla="*/ 2973038 h 6747510"/>
              <a:gd name="connsiteX60" fmla="*/ 1588103 w 7698676"/>
              <a:gd name="connsiteY60" fmla="*/ 2973038 h 6747510"/>
              <a:gd name="connsiteX61" fmla="*/ 1588103 w 7698676"/>
              <a:gd name="connsiteY61" fmla="*/ 2409349 h 6747510"/>
              <a:gd name="connsiteX62" fmla="*/ 1007555 w 7698676"/>
              <a:gd name="connsiteY62" fmla="*/ 2409349 h 6747510"/>
              <a:gd name="connsiteX63" fmla="*/ 913638 w 7698676"/>
              <a:gd name="connsiteY63" fmla="*/ 2315432 h 6747510"/>
              <a:gd name="connsiteX64" fmla="*/ 1007555 w 7698676"/>
              <a:gd name="connsiteY64" fmla="*/ 2221516 h 6747510"/>
              <a:gd name="connsiteX65" fmla="*/ 1588103 w 7698676"/>
              <a:gd name="connsiteY65" fmla="*/ 2221516 h 6747510"/>
              <a:gd name="connsiteX66" fmla="*/ 1588103 w 7698676"/>
              <a:gd name="connsiteY66" fmla="*/ 1420273 h 6747510"/>
              <a:gd name="connsiteX67" fmla="*/ 187738 w 7698676"/>
              <a:gd name="connsiteY67" fmla="*/ 1420273 h 6747510"/>
              <a:gd name="connsiteX68" fmla="*/ 187738 w 7698676"/>
              <a:gd name="connsiteY68" fmla="*/ 6559677 h 6747510"/>
              <a:gd name="connsiteX69" fmla="*/ 3827240 w 7698676"/>
              <a:gd name="connsiteY69" fmla="*/ 5653850 h 6747510"/>
              <a:gd name="connsiteX70" fmla="*/ 3302222 w 7698676"/>
              <a:gd name="connsiteY70" fmla="*/ 5128832 h 6747510"/>
              <a:gd name="connsiteX71" fmla="*/ 3827240 w 7698676"/>
              <a:gd name="connsiteY71" fmla="*/ 4603814 h 6747510"/>
              <a:gd name="connsiteX72" fmla="*/ 4352258 w 7698676"/>
              <a:gd name="connsiteY72" fmla="*/ 5128832 h 6747510"/>
              <a:gd name="connsiteX73" fmla="*/ 3827240 w 7698676"/>
              <a:gd name="connsiteY73" fmla="*/ 5653850 h 6747510"/>
              <a:gd name="connsiteX74" fmla="*/ 3827240 w 7698676"/>
              <a:gd name="connsiteY74" fmla="*/ 4791647 h 6747510"/>
              <a:gd name="connsiteX75" fmla="*/ 3489960 w 7698676"/>
              <a:gd name="connsiteY75" fmla="*/ 5128927 h 6747510"/>
              <a:gd name="connsiteX76" fmla="*/ 3827240 w 7698676"/>
              <a:gd name="connsiteY76" fmla="*/ 5466207 h 6747510"/>
              <a:gd name="connsiteX77" fmla="*/ 4164521 w 7698676"/>
              <a:gd name="connsiteY77" fmla="*/ 5128927 h 6747510"/>
              <a:gd name="connsiteX78" fmla="*/ 3827240 w 7698676"/>
              <a:gd name="connsiteY78" fmla="*/ 4791647 h 6747510"/>
              <a:gd name="connsiteX79" fmla="*/ 4847273 w 7698676"/>
              <a:gd name="connsiteY79" fmla="*/ 3256312 h 6747510"/>
              <a:gd name="connsiteX80" fmla="*/ 2807208 w 7698676"/>
              <a:gd name="connsiteY80" fmla="*/ 3256312 h 6747510"/>
              <a:gd name="connsiteX81" fmla="*/ 2713291 w 7698676"/>
              <a:gd name="connsiteY81" fmla="*/ 3162395 h 6747510"/>
              <a:gd name="connsiteX82" fmla="*/ 2807208 w 7698676"/>
              <a:gd name="connsiteY82" fmla="*/ 3068479 h 6747510"/>
              <a:gd name="connsiteX83" fmla="*/ 4847273 w 7698676"/>
              <a:gd name="connsiteY83" fmla="*/ 3068479 h 6747510"/>
              <a:gd name="connsiteX84" fmla="*/ 4941189 w 7698676"/>
              <a:gd name="connsiteY84" fmla="*/ 3162395 h 6747510"/>
              <a:gd name="connsiteX85" fmla="*/ 4847273 w 7698676"/>
              <a:gd name="connsiteY85" fmla="*/ 3256312 h 6747510"/>
              <a:gd name="connsiteX86" fmla="*/ 4847273 w 7698676"/>
              <a:gd name="connsiteY86" fmla="*/ 2330958 h 6747510"/>
              <a:gd name="connsiteX87" fmla="*/ 2807208 w 7698676"/>
              <a:gd name="connsiteY87" fmla="*/ 2330958 h 6747510"/>
              <a:gd name="connsiteX88" fmla="*/ 2713291 w 7698676"/>
              <a:gd name="connsiteY88" fmla="*/ 2237042 h 6747510"/>
              <a:gd name="connsiteX89" fmla="*/ 2807208 w 7698676"/>
              <a:gd name="connsiteY89" fmla="*/ 2143125 h 6747510"/>
              <a:gd name="connsiteX90" fmla="*/ 4847273 w 7698676"/>
              <a:gd name="connsiteY90" fmla="*/ 2143125 h 6747510"/>
              <a:gd name="connsiteX91" fmla="*/ 4941189 w 7698676"/>
              <a:gd name="connsiteY91" fmla="*/ 2237042 h 6747510"/>
              <a:gd name="connsiteX92" fmla="*/ 4847273 w 7698676"/>
              <a:gd name="connsiteY92" fmla="*/ 2330958 h 6747510"/>
              <a:gd name="connsiteX93" fmla="*/ 4847273 w 7698676"/>
              <a:gd name="connsiteY93" fmla="*/ 1405604 h 6747510"/>
              <a:gd name="connsiteX94" fmla="*/ 2807208 w 7698676"/>
              <a:gd name="connsiteY94" fmla="*/ 1405604 h 6747510"/>
              <a:gd name="connsiteX95" fmla="*/ 2713291 w 7698676"/>
              <a:gd name="connsiteY95" fmla="*/ 1311688 h 6747510"/>
              <a:gd name="connsiteX96" fmla="*/ 2807208 w 7698676"/>
              <a:gd name="connsiteY96" fmla="*/ 1217771 h 6747510"/>
              <a:gd name="connsiteX97" fmla="*/ 4847273 w 7698676"/>
              <a:gd name="connsiteY97" fmla="*/ 1217771 h 6747510"/>
              <a:gd name="connsiteX98" fmla="*/ 4941189 w 7698676"/>
              <a:gd name="connsiteY98" fmla="*/ 1311688 h 6747510"/>
              <a:gd name="connsiteX99" fmla="*/ 4847273 w 7698676"/>
              <a:gd name="connsiteY99" fmla="*/ 1405604 h 674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698676" h="6747510">
                <a:moveTo>
                  <a:pt x="7604760" y="6747510"/>
                </a:moveTo>
                <a:lnTo>
                  <a:pt x="6016657" y="6747510"/>
                </a:lnTo>
                <a:cubicBezTo>
                  <a:pt x="6009037" y="6747510"/>
                  <a:pt x="6001608" y="6746653"/>
                  <a:pt x="5994559" y="6744939"/>
                </a:cubicBezTo>
                <a:cubicBezTo>
                  <a:pt x="5987415" y="6746653"/>
                  <a:pt x="5980081" y="6747510"/>
                  <a:pt x="5972461" y="6747510"/>
                </a:cubicBezTo>
                <a:lnTo>
                  <a:pt x="93917" y="6747510"/>
                </a:lnTo>
                <a:cubicBezTo>
                  <a:pt x="42101" y="6747510"/>
                  <a:pt x="0" y="6705505"/>
                  <a:pt x="0" y="6653594"/>
                </a:cubicBezTo>
                <a:lnTo>
                  <a:pt x="0" y="1326547"/>
                </a:lnTo>
                <a:cubicBezTo>
                  <a:pt x="0" y="1274731"/>
                  <a:pt x="42005" y="1232630"/>
                  <a:pt x="93917" y="1232630"/>
                </a:cubicBezTo>
                <a:lnTo>
                  <a:pt x="1588199" y="1232630"/>
                </a:lnTo>
                <a:lnTo>
                  <a:pt x="1588199" y="93917"/>
                </a:lnTo>
                <a:cubicBezTo>
                  <a:pt x="1588199" y="42101"/>
                  <a:pt x="1630204" y="0"/>
                  <a:pt x="1682115" y="0"/>
                </a:cubicBezTo>
                <a:lnTo>
                  <a:pt x="5972461" y="0"/>
                </a:lnTo>
                <a:cubicBezTo>
                  <a:pt x="6024277" y="0"/>
                  <a:pt x="6066378" y="42005"/>
                  <a:pt x="6066378" y="93917"/>
                </a:cubicBezTo>
                <a:lnTo>
                  <a:pt x="6066378" y="1232630"/>
                </a:lnTo>
                <a:lnTo>
                  <a:pt x="7604760" y="1232630"/>
                </a:lnTo>
                <a:cubicBezTo>
                  <a:pt x="7656577" y="1232630"/>
                  <a:pt x="7698677" y="1274636"/>
                  <a:pt x="7698677" y="1326547"/>
                </a:cubicBezTo>
                <a:lnTo>
                  <a:pt x="7698677" y="6653594"/>
                </a:lnTo>
                <a:cubicBezTo>
                  <a:pt x="7698677" y="6705410"/>
                  <a:pt x="7656671" y="6747510"/>
                  <a:pt x="7604760" y="6747510"/>
                </a:cubicBezTo>
                <a:close/>
                <a:moveTo>
                  <a:pt x="6066282" y="6559677"/>
                </a:moveTo>
                <a:lnTo>
                  <a:pt x="7510939" y="6559677"/>
                </a:lnTo>
                <a:lnTo>
                  <a:pt x="7510939" y="1420463"/>
                </a:lnTo>
                <a:lnTo>
                  <a:pt x="6066282" y="1420463"/>
                </a:lnTo>
                <a:lnTo>
                  <a:pt x="6066282" y="2222659"/>
                </a:lnTo>
                <a:cubicBezTo>
                  <a:pt x="6070759" y="2221992"/>
                  <a:pt x="6075427" y="2221611"/>
                  <a:pt x="6080094" y="2221611"/>
                </a:cubicBezTo>
                <a:lnTo>
                  <a:pt x="6691027" y="2221611"/>
                </a:lnTo>
                <a:cubicBezTo>
                  <a:pt x="6742843" y="2221611"/>
                  <a:pt x="6784944" y="2263616"/>
                  <a:pt x="6784944" y="2315528"/>
                </a:cubicBezTo>
                <a:cubicBezTo>
                  <a:pt x="6784944" y="2367439"/>
                  <a:pt x="6742938" y="2409444"/>
                  <a:pt x="6691027" y="2409444"/>
                </a:cubicBezTo>
                <a:lnTo>
                  <a:pt x="6080094" y="2409444"/>
                </a:lnTo>
                <a:cubicBezTo>
                  <a:pt x="6075427" y="2409444"/>
                  <a:pt x="6070759" y="2409063"/>
                  <a:pt x="6066282" y="2408396"/>
                </a:cubicBezTo>
                <a:lnTo>
                  <a:pt x="6066282" y="2974181"/>
                </a:lnTo>
                <a:cubicBezTo>
                  <a:pt x="6070759" y="2973515"/>
                  <a:pt x="6075427" y="2973134"/>
                  <a:pt x="6080094" y="2973134"/>
                </a:cubicBezTo>
                <a:lnTo>
                  <a:pt x="6691027" y="2973134"/>
                </a:lnTo>
                <a:cubicBezTo>
                  <a:pt x="6742843" y="2973134"/>
                  <a:pt x="6784944" y="3015139"/>
                  <a:pt x="6784944" y="3067050"/>
                </a:cubicBezTo>
                <a:cubicBezTo>
                  <a:pt x="6784944" y="3118961"/>
                  <a:pt x="6742938" y="3160966"/>
                  <a:pt x="6691027" y="3160966"/>
                </a:cubicBezTo>
                <a:lnTo>
                  <a:pt x="6080094" y="3160966"/>
                </a:lnTo>
                <a:cubicBezTo>
                  <a:pt x="6075427" y="3160966"/>
                  <a:pt x="6070759" y="3160586"/>
                  <a:pt x="6066282" y="3159919"/>
                </a:cubicBezTo>
                <a:lnTo>
                  <a:pt x="6066282" y="3725609"/>
                </a:lnTo>
                <a:cubicBezTo>
                  <a:pt x="6070759" y="3724942"/>
                  <a:pt x="6075427" y="3724561"/>
                  <a:pt x="6080094" y="3724561"/>
                </a:cubicBezTo>
                <a:lnTo>
                  <a:pt x="6691027" y="3724561"/>
                </a:lnTo>
                <a:cubicBezTo>
                  <a:pt x="6742843" y="3724561"/>
                  <a:pt x="6784944" y="3766566"/>
                  <a:pt x="6784944" y="3818478"/>
                </a:cubicBezTo>
                <a:cubicBezTo>
                  <a:pt x="6784944" y="3870389"/>
                  <a:pt x="6742938" y="3912394"/>
                  <a:pt x="6691027" y="3912394"/>
                </a:cubicBezTo>
                <a:lnTo>
                  <a:pt x="6080094" y="3912394"/>
                </a:lnTo>
                <a:cubicBezTo>
                  <a:pt x="6075427" y="3912394"/>
                  <a:pt x="6070759" y="3912013"/>
                  <a:pt x="6066282" y="3911346"/>
                </a:cubicBezTo>
                <a:lnTo>
                  <a:pt x="6066282" y="6559677"/>
                </a:lnTo>
                <a:close/>
                <a:moveTo>
                  <a:pt x="1775936" y="6559677"/>
                </a:moveTo>
                <a:lnTo>
                  <a:pt x="5878544" y="6559677"/>
                </a:lnTo>
                <a:lnTo>
                  <a:pt x="5878544" y="187738"/>
                </a:lnTo>
                <a:lnTo>
                  <a:pt x="1775936" y="187738"/>
                </a:lnTo>
                <a:lnTo>
                  <a:pt x="1775936" y="6559677"/>
                </a:lnTo>
                <a:close/>
                <a:moveTo>
                  <a:pt x="187738" y="6559677"/>
                </a:moveTo>
                <a:lnTo>
                  <a:pt x="1588103" y="6559677"/>
                </a:lnTo>
                <a:lnTo>
                  <a:pt x="1588103" y="3912394"/>
                </a:lnTo>
                <a:lnTo>
                  <a:pt x="1007555" y="3912394"/>
                </a:lnTo>
                <a:cubicBezTo>
                  <a:pt x="955738" y="3912394"/>
                  <a:pt x="913638" y="3870389"/>
                  <a:pt x="913638" y="3818478"/>
                </a:cubicBezTo>
                <a:cubicBezTo>
                  <a:pt x="913638" y="3766566"/>
                  <a:pt x="955643" y="3724561"/>
                  <a:pt x="1007555" y="3724561"/>
                </a:cubicBezTo>
                <a:lnTo>
                  <a:pt x="1588103" y="3724561"/>
                </a:lnTo>
                <a:lnTo>
                  <a:pt x="1588103" y="3160871"/>
                </a:lnTo>
                <a:lnTo>
                  <a:pt x="1007555" y="3160871"/>
                </a:lnTo>
                <a:cubicBezTo>
                  <a:pt x="955738" y="3160871"/>
                  <a:pt x="913638" y="3118866"/>
                  <a:pt x="913638" y="3066955"/>
                </a:cubicBezTo>
                <a:cubicBezTo>
                  <a:pt x="913638" y="3015044"/>
                  <a:pt x="955643" y="2973038"/>
                  <a:pt x="1007555" y="2973038"/>
                </a:cubicBezTo>
                <a:lnTo>
                  <a:pt x="1588103" y="2973038"/>
                </a:lnTo>
                <a:lnTo>
                  <a:pt x="1588103" y="2409349"/>
                </a:lnTo>
                <a:lnTo>
                  <a:pt x="1007555" y="2409349"/>
                </a:lnTo>
                <a:cubicBezTo>
                  <a:pt x="955738" y="2409349"/>
                  <a:pt x="913638" y="2367344"/>
                  <a:pt x="913638" y="2315432"/>
                </a:cubicBezTo>
                <a:cubicBezTo>
                  <a:pt x="913638" y="2263521"/>
                  <a:pt x="955643" y="2221516"/>
                  <a:pt x="1007555" y="2221516"/>
                </a:cubicBezTo>
                <a:lnTo>
                  <a:pt x="1588103" y="2221516"/>
                </a:lnTo>
                <a:lnTo>
                  <a:pt x="1588103" y="1420273"/>
                </a:lnTo>
                <a:lnTo>
                  <a:pt x="187738" y="1420273"/>
                </a:lnTo>
                <a:lnTo>
                  <a:pt x="187738" y="6559677"/>
                </a:lnTo>
                <a:close/>
                <a:moveTo>
                  <a:pt x="3827240" y="5653850"/>
                </a:moveTo>
                <a:cubicBezTo>
                  <a:pt x="3537776" y="5653850"/>
                  <a:pt x="3302222" y="5418296"/>
                  <a:pt x="3302222" y="5128832"/>
                </a:cubicBezTo>
                <a:cubicBezTo>
                  <a:pt x="3302222" y="4839367"/>
                  <a:pt x="3537776" y="4603814"/>
                  <a:pt x="3827240" y="4603814"/>
                </a:cubicBezTo>
                <a:cubicBezTo>
                  <a:pt x="4116705" y="4603814"/>
                  <a:pt x="4352258" y="4839367"/>
                  <a:pt x="4352258" y="5128832"/>
                </a:cubicBezTo>
                <a:cubicBezTo>
                  <a:pt x="4352258" y="5418296"/>
                  <a:pt x="4116705" y="5653850"/>
                  <a:pt x="3827240" y="5653850"/>
                </a:cubicBezTo>
                <a:close/>
                <a:moveTo>
                  <a:pt x="3827240" y="4791647"/>
                </a:moveTo>
                <a:cubicBezTo>
                  <a:pt x="3641312" y="4791647"/>
                  <a:pt x="3489960" y="4942904"/>
                  <a:pt x="3489960" y="5128927"/>
                </a:cubicBezTo>
                <a:cubicBezTo>
                  <a:pt x="3489960" y="5314950"/>
                  <a:pt x="3641217" y="5466207"/>
                  <a:pt x="3827240" y="5466207"/>
                </a:cubicBezTo>
                <a:cubicBezTo>
                  <a:pt x="4013264" y="5466207"/>
                  <a:pt x="4164521" y="5314950"/>
                  <a:pt x="4164521" y="5128927"/>
                </a:cubicBezTo>
                <a:cubicBezTo>
                  <a:pt x="4164521" y="4942904"/>
                  <a:pt x="4013168" y="4791647"/>
                  <a:pt x="3827240" y="4791647"/>
                </a:cubicBezTo>
                <a:close/>
                <a:moveTo>
                  <a:pt x="4847273" y="3256312"/>
                </a:moveTo>
                <a:lnTo>
                  <a:pt x="2807208" y="3256312"/>
                </a:lnTo>
                <a:cubicBezTo>
                  <a:pt x="2755392" y="3256312"/>
                  <a:pt x="2713291" y="3214307"/>
                  <a:pt x="2713291" y="3162395"/>
                </a:cubicBezTo>
                <a:cubicBezTo>
                  <a:pt x="2713291" y="3110484"/>
                  <a:pt x="2755297" y="3068479"/>
                  <a:pt x="2807208" y="3068479"/>
                </a:cubicBezTo>
                <a:lnTo>
                  <a:pt x="4847273" y="3068479"/>
                </a:lnTo>
                <a:cubicBezTo>
                  <a:pt x="4899089" y="3068479"/>
                  <a:pt x="4941189" y="3110484"/>
                  <a:pt x="4941189" y="3162395"/>
                </a:cubicBezTo>
                <a:cubicBezTo>
                  <a:pt x="4941189" y="3214307"/>
                  <a:pt x="4899089" y="3256312"/>
                  <a:pt x="4847273" y="3256312"/>
                </a:cubicBezTo>
                <a:close/>
                <a:moveTo>
                  <a:pt x="4847273" y="2330958"/>
                </a:moveTo>
                <a:lnTo>
                  <a:pt x="2807208" y="2330958"/>
                </a:lnTo>
                <a:cubicBezTo>
                  <a:pt x="2755392" y="2330958"/>
                  <a:pt x="2713291" y="2288953"/>
                  <a:pt x="2713291" y="2237042"/>
                </a:cubicBezTo>
                <a:cubicBezTo>
                  <a:pt x="2713291" y="2185130"/>
                  <a:pt x="2755297" y="2143125"/>
                  <a:pt x="2807208" y="2143125"/>
                </a:cubicBezTo>
                <a:lnTo>
                  <a:pt x="4847273" y="2143125"/>
                </a:lnTo>
                <a:cubicBezTo>
                  <a:pt x="4899089" y="2143125"/>
                  <a:pt x="4941189" y="2185130"/>
                  <a:pt x="4941189" y="2237042"/>
                </a:cubicBezTo>
                <a:cubicBezTo>
                  <a:pt x="4941189" y="2288953"/>
                  <a:pt x="4899089" y="2330958"/>
                  <a:pt x="4847273" y="2330958"/>
                </a:cubicBezTo>
                <a:close/>
                <a:moveTo>
                  <a:pt x="4847273" y="1405604"/>
                </a:moveTo>
                <a:lnTo>
                  <a:pt x="2807208" y="1405604"/>
                </a:lnTo>
                <a:cubicBezTo>
                  <a:pt x="2755392" y="1405604"/>
                  <a:pt x="2713291" y="1363599"/>
                  <a:pt x="2713291" y="1311688"/>
                </a:cubicBezTo>
                <a:cubicBezTo>
                  <a:pt x="2713291" y="1259777"/>
                  <a:pt x="2755297" y="1217771"/>
                  <a:pt x="2807208" y="1217771"/>
                </a:cubicBezTo>
                <a:lnTo>
                  <a:pt x="4847273" y="1217771"/>
                </a:lnTo>
                <a:cubicBezTo>
                  <a:pt x="4899089" y="1217771"/>
                  <a:pt x="4941189" y="1259777"/>
                  <a:pt x="4941189" y="1311688"/>
                </a:cubicBezTo>
                <a:cubicBezTo>
                  <a:pt x="4941189" y="1363599"/>
                  <a:pt x="4899089" y="1405604"/>
                  <a:pt x="4847273" y="1405604"/>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59ACD35C-2CB4-8813-1957-A0B029D2AD35}"/>
              </a:ext>
            </a:extLst>
          </p:cNvPr>
          <p:cNvSpPr/>
          <p:nvPr/>
        </p:nvSpPr>
        <p:spPr>
          <a:xfrm>
            <a:off x="985912" y="1807832"/>
            <a:ext cx="3027262" cy="198454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Graphic 2">
            <a:extLst>
              <a:ext uri="{FF2B5EF4-FFF2-40B4-BE49-F238E27FC236}">
                <a16:creationId xmlns:a16="http://schemas.microsoft.com/office/drawing/2014/main" id="{51249DD9-5F5E-6B7F-AA47-4B55001A02B9}"/>
              </a:ext>
            </a:extLst>
          </p:cNvPr>
          <p:cNvSpPr/>
          <p:nvPr/>
        </p:nvSpPr>
        <p:spPr>
          <a:xfrm>
            <a:off x="1010624" y="1570238"/>
            <a:ext cx="371981" cy="192736"/>
          </a:xfrm>
          <a:custGeom>
            <a:avLst/>
            <a:gdLst>
              <a:gd name="connsiteX0" fmla="*/ 9869520 w 9993724"/>
              <a:gd name="connsiteY0" fmla="*/ 5178076 h 5178075"/>
              <a:gd name="connsiteX1" fmla="*/ 146780 w 9993724"/>
              <a:gd name="connsiteY1" fmla="*/ 5178076 h 5178075"/>
              <a:gd name="connsiteX2" fmla="*/ 26194 w 9993724"/>
              <a:gd name="connsiteY2" fmla="*/ 5073777 h 5178075"/>
              <a:gd name="connsiteX3" fmla="*/ 0 w 9993724"/>
              <a:gd name="connsiteY3" fmla="*/ 4740688 h 5178075"/>
              <a:gd name="connsiteX4" fmla="*/ 458915 w 9993724"/>
              <a:gd name="connsiteY4" fmla="*/ 3369278 h 5178075"/>
              <a:gd name="connsiteX5" fmla="*/ 1522381 w 9993724"/>
              <a:gd name="connsiteY5" fmla="*/ 2642426 h 5178075"/>
              <a:gd name="connsiteX6" fmla="*/ 2330006 w 9993724"/>
              <a:gd name="connsiteY6" fmla="*/ 800005 h 5178075"/>
              <a:gd name="connsiteX7" fmla="*/ 4184523 w 9993724"/>
              <a:gd name="connsiteY7" fmla="*/ 0 h 5178075"/>
              <a:gd name="connsiteX8" fmla="*/ 6683978 w 9993724"/>
              <a:gd name="connsiteY8" fmla="*/ 1846040 h 5178075"/>
              <a:gd name="connsiteX9" fmla="*/ 8504396 w 9993724"/>
              <a:gd name="connsiteY9" fmla="*/ 3389471 h 5178075"/>
              <a:gd name="connsiteX10" fmla="*/ 9993725 w 9993724"/>
              <a:gd name="connsiteY10" fmla="*/ 5011579 h 5178075"/>
              <a:gd name="connsiteX11" fmla="*/ 9992202 w 9993724"/>
              <a:gd name="connsiteY11" fmla="*/ 5046155 h 5178075"/>
              <a:gd name="connsiteX12" fmla="*/ 9991344 w 9993724"/>
              <a:gd name="connsiteY12" fmla="*/ 5060347 h 5178075"/>
              <a:gd name="connsiteX13" fmla="*/ 9869520 w 9993724"/>
              <a:gd name="connsiteY13" fmla="*/ 5178076 h 5178075"/>
              <a:gd name="connsiteX14" fmla="*/ 254318 w 9993724"/>
              <a:gd name="connsiteY14" fmla="*/ 4934331 h 5178075"/>
              <a:gd name="connsiteX15" fmla="*/ 9747980 w 9993724"/>
              <a:gd name="connsiteY15" fmla="*/ 4934331 h 5178075"/>
              <a:gd name="connsiteX16" fmla="*/ 8468963 w 9993724"/>
              <a:gd name="connsiteY16" fmla="*/ 3632740 h 5178075"/>
              <a:gd name="connsiteX17" fmla="*/ 8439817 w 9993724"/>
              <a:gd name="connsiteY17" fmla="*/ 3634264 h 5178075"/>
              <a:gd name="connsiteX18" fmla="*/ 8416385 w 9993724"/>
              <a:gd name="connsiteY18" fmla="*/ 3635788 h 5178075"/>
              <a:gd name="connsiteX19" fmla="*/ 8291608 w 9993724"/>
              <a:gd name="connsiteY19" fmla="*/ 3541586 h 5178075"/>
              <a:gd name="connsiteX20" fmla="*/ 6592443 w 9993724"/>
              <a:gd name="connsiteY20" fmla="*/ 2085880 h 5178075"/>
              <a:gd name="connsiteX21" fmla="*/ 6479095 w 9993724"/>
              <a:gd name="connsiteY21" fmla="*/ 2001298 h 5178075"/>
              <a:gd name="connsiteX22" fmla="*/ 4184523 w 9993724"/>
              <a:gd name="connsiteY22" fmla="*/ 243745 h 5178075"/>
              <a:gd name="connsiteX23" fmla="*/ 1761077 w 9993724"/>
              <a:gd name="connsiteY23" fmla="*/ 2743200 h 5178075"/>
              <a:gd name="connsiteX24" fmla="*/ 1666018 w 9993724"/>
              <a:gd name="connsiteY24" fmla="*/ 2857500 h 5178075"/>
              <a:gd name="connsiteX25" fmla="*/ 243745 w 9993724"/>
              <a:gd name="connsiteY25" fmla="*/ 4740688 h 5178075"/>
              <a:gd name="connsiteX26" fmla="*/ 254318 w 9993724"/>
              <a:gd name="connsiteY26" fmla="*/ 4934331 h 51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93724" h="5178075">
                <a:moveTo>
                  <a:pt x="9869520" y="5178076"/>
                </a:moveTo>
                <a:lnTo>
                  <a:pt x="146780" y="5178076"/>
                </a:lnTo>
                <a:cubicBezTo>
                  <a:pt x="86201" y="5178076"/>
                  <a:pt x="34862" y="5133689"/>
                  <a:pt x="26194" y="5073777"/>
                </a:cubicBezTo>
                <a:cubicBezTo>
                  <a:pt x="8573" y="4952905"/>
                  <a:pt x="0" y="4843939"/>
                  <a:pt x="0" y="4740688"/>
                </a:cubicBezTo>
                <a:cubicBezTo>
                  <a:pt x="0" y="4241768"/>
                  <a:pt x="162973" y="3754660"/>
                  <a:pt x="458915" y="3369278"/>
                </a:cubicBezTo>
                <a:cubicBezTo>
                  <a:pt x="732377" y="3013043"/>
                  <a:pt x="1107281" y="2757488"/>
                  <a:pt x="1522381" y="2642426"/>
                </a:cubicBezTo>
                <a:cubicBezTo>
                  <a:pt x="1569815" y="1941862"/>
                  <a:pt x="1854613" y="1290542"/>
                  <a:pt x="2330006" y="800005"/>
                </a:cubicBezTo>
                <a:cubicBezTo>
                  <a:pt x="2829878" y="284131"/>
                  <a:pt x="3488436" y="0"/>
                  <a:pt x="4184523" y="0"/>
                </a:cubicBezTo>
                <a:cubicBezTo>
                  <a:pt x="5298472" y="0"/>
                  <a:pt x="6292786" y="738378"/>
                  <a:pt x="6683978" y="1846040"/>
                </a:cubicBezTo>
                <a:cubicBezTo>
                  <a:pt x="7532942" y="1902905"/>
                  <a:pt x="8262271" y="2521744"/>
                  <a:pt x="8504396" y="3389471"/>
                </a:cubicBezTo>
                <a:cubicBezTo>
                  <a:pt x="9328880" y="3409474"/>
                  <a:pt x="9993725" y="4129469"/>
                  <a:pt x="9993725" y="5011579"/>
                </a:cubicBezTo>
                <a:cubicBezTo>
                  <a:pt x="9993725" y="5024628"/>
                  <a:pt x="9992963" y="5036058"/>
                  <a:pt x="9992202" y="5046155"/>
                </a:cubicBezTo>
                <a:cubicBezTo>
                  <a:pt x="9991820" y="5050918"/>
                  <a:pt x="9991534" y="5055585"/>
                  <a:pt x="9991344" y="5060347"/>
                </a:cubicBezTo>
                <a:cubicBezTo>
                  <a:pt x="9989058" y="5126069"/>
                  <a:pt x="9935241" y="5178076"/>
                  <a:pt x="9869520" y="5178076"/>
                </a:cubicBezTo>
                <a:close/>
                <a:moveTo>
                  <a:pt x="254318" y="4934331"/>
                </a:moveTo>
                <a:lnTo>
                  <a:pt x="9747980" y="4934331"/>
                </a:lnTo>
                <a:cubicBezTo>
                  <a:pt x="9710642" y="4209860"/>
                  <a:pt x="9151239" y="3632740"/>
                  <a:pt x="8468963" y="3632740"/>
                </a:cubicBezTo>
                <a:cubicBezTo>
                  <a:pt x="8460486" y="3632740"/>
                  <a:pt x="8450485" y="3633502"/>
                  <a:pt x="8439817" y="3634264"/>
                </a:cubicBezTo>
                <a:cubicBezTo>
                  <a:pt x="8432006" y="3634835"/>
                  <a:pt x="8424196" y="3635407"/>
                  <a:pt x="8416385" y="3635788"/>
                </a:cubicBezTo>
                <a:cubicBezTo>
                  <a:pt x="8357330" y="3638741"/>
                  <a:pt x="8304943" y="3599021"/>
                  <a:pt x="8291608" y="3541586"/>
                </a:cubicBezTo>
                <a:cubicBezTo>
                  <a:pt x="8096726" y="2702052"/>
                  <a:pt x="7397973" y="2103406"/>
                  <a:pt x="6592443" y="2085880"/>
                </a:cubicBezTo>
                <a:cubicBezTo>
                  <a:pt x="6540532" y="2084737"/>
                  <a:pt x="6495003" y="2050828"/>
                  <a:pt x="6479095" y="2001298"/>
                </a:cubicBezTo>
                <a:cubicBezTo>
                  <a:pt x="6141149" y="950119"/>
                  <a:pt x="5219033" y="243745"/>
                  <a:pt x="4184523" y="243745"/>
                </a:cubicBezTo>
                <a:cubicBezTo>
                  <a:pt x="2878646" y="243745"/>
                  <a:pt x="1814132" y="1341692"/>
                  <a:pt x="1761077" y="2743200"/>
                </a:cubicBezTo>
                <a:cubicBezTo>
                  <a:pt x="1758982" y="2798445"/>
                  <a:pt x="1720025" y="2845308"/>
                  <a:pt x="1666018" y="2857500"/>
                </a:cubicBezTo>
                <a:cubicBezTo>
                  <a:pt x="841915" y="3043047"/>
                  <a:pt x="243745" y="3835051"/>
                  <a:pt x="243745" y="4740688"/>
                </a:cubicBezTo>
                <a:cubicBezTo>
                  <a:pt x="243745" y="4801934"/>
                  <a:pt x="247174" y="4865942"/>
                  <a:pt x="254318" y="4934331"/>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 name="Straight Connector 12">
            <a:extLst>
              <a:ext uri="{FF2B5EF4-FFF2-40B4-BE49-F238E27FC236}">
                <a16:creationId xmlns:a16="http://schemas.microsoft.com/office/drawing/2014/main" id="{E63F76D2-A007-E924-603A-53E911B3419C}"/>
              </a:ext>
            </a:extLst>
          </p:cNvPr>
          <p:cNvCxnSpPr>
            <a:cxnSpLocks/>
          </p:cNvCxnSpPr>
          <p:nvPr/>
        </p:nvCxnSpPr>
        <p:spPr>
          <a:xfrm>
            <a:off x="3766128" y="2093993"/>
            <a:ext cx="0" cy="1396296"/>
          </a:xfrm>
          <a:prstGeom prst="line">
            <a:avLst/>
          </a:prstGeom>
          <a:ln w="762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0D8D301-7167-6253-3254-AEDC64876389}"/>
              </a:ext>
            </a:extLst>
          </p:cNvPr>
          <p:cNvCxnSpPr>
            <a:cxnSpLocks/>
          </p:cNvCxnSpPr>
          <p:nvPr/>
        </p:nvCxnSpPr>
        <p:spPr>
          <a:xfrm>
            <a:off x="2890919" y="3202330"/>
            <a:ext cx="67855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EA15A1E-EBBC-B8A9-E870-B83EAA6E0618}"/>
              </a:ext>
            </a:extLst>
          </p:cNvPr>
          <p:cNvSpPr/>
          <p:nvPr/>
        </p:nvSpPr>
        <p:spPr>
          <a:xfrm>
            <a:off x="4634590" y="1799398"/>
            <a:ext cx="6832787" cy="416845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EF451B17-659E-96F4-44F7-7EFCBE1835D3}"/>
              </a:ext>
            </a:extLst>
          </p:cNvPr>
          <p:cNvSpPr/>
          <p:nvPr/>
        </p:nvSpPr>
        <p:spPr>
          <a:xfrm>
            <a:off x="2483841" y="4781224"/>
            <a:ext cx="1083042" cy="58918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Databridge Pro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Cloud Connector (DCC)</a:t>
            </a:r>
          </a:p>
        </p:txBody>
      </p:sp>
      <p:sp>
        <p:nvSpPr>
          <p:cNvPr id="20" name="Rectangle 19">
            <a:extLst>
              <a:ext uri="{FF2B5EF4-FFF2-40B4-BE49-F238E27FC236}">
                <a16:creationId xmlns:a16="http://schemas.microsoft.com/office/drawing/2014/main" id="{7C0EC107-B9F4-0D24-2D54-582799FE2396}"/>
              </a:ext>
            </a:extLst>
          </p:cNvPr>
          <p:cNvSpPr/>
          <p:nvPr/>
        </p:nvSpPr>
        <p:spPr>
          <a:xfrm>
            <a:off x="1760216" y="2889729"/>
            <a:ext cx="929562" cy="45904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Applications</a:t>
            </a:r>
          </a:p>
        </p:txBody>
      </p:sp>
      <p:sp>
        <p:nvSpPr>
          <p:cNvPr id="23" name="Rectangle 22">
            <a:extLst>
              <a:ext uri="{FF2B5EF4-FFF2-40B4-BE49-F238E27FC236}">
                <a16:creationId xmlns:a16="http://schemas.microsoft.com/office/drawing/2014/main" id="{E19B8FC3-8892-1BA9-88B4-CED0C32D8259}"/>
              </a:ext>
            </a:extLst>
          </p:cNvPr>
          <p:cNvSpPr/>
          <p:nvPr/>
        </p:nvSpPr>
        <p:spPr>
          <a:xfrm>
            <a:off x="1815644" y="2955441"/>
            <a:ext cx="929562" cy="45904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Applications</a:t>
            </a:r>
          </a:p>
        </p:txBody>
      </p:sp>
      <p:sp>
        <p:nvSpPr>
          <p:cNvPr id="24" name="Rectangle 23">
            <a:extLst>
              <a:ext uri="{FF2B5EF4-FFF2-40B4-BE49-F238E27FC236}">
                <a16:creationId xmlns:a16="http://schemas.microsoft.com/office/drawing/2014/main" id="{E64DADC8-44E6-47F2-22E8-2A0702E5F1A3}"/>
              </a:ext>
            </a:extLst>
          </p:cNvPr>
          <p:cNvSpPr/>
          <p:nvPr/>
        </p:nvSpPr>
        <p:spPr>
          <a:xfrm>
            <a:off x="1874631" y="3031243"/>
            <a:ext cx="929562" cy="45904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Applications</a:t>
            </a:r>
          </a:p>
        </p:txBody>
      </p:sp>
      <p:sp>
        <p:nvSpPr>
          <p:cNvPr id="25" name="Graphic 2">
            <a:extLst>
              <a:ext uri="{FF2B5EF4-FFF2-40B4-BE49-F238E27FC236}">
                <a16:creationId xmlns:a16="http://schemas.microsoft.com/office/drawing/2014/main" id="{D4402AE1-13B9-3DC1-BA36-5A199C700F9A}"/>
              </a:ext>
            </a:extLst>
          </p:cNvPr>
          <p:cNvSpPr/>
          <p:nvPr/>
        </p:nvSpPr>
        <p:spPr>
          <a:xfrm>
            <a:off x="4667725" y="1564438"/>
            <a:ext cx="371981" cy="192736"/>
          </a:xfrm>
          <a:custGeom>
            <a:avLst/>
            <a:gdLst>
              <a:gd name="connsiteX0" fmla="*/ 9869520 w 9993724"/>
              <a:gd name="connsiteY0" fmla="*/ 5178076 h 5178075"/>
              <a:gd name="connsiteX1" fmla="*/ 146780 w 9993724"/>
              <a:gd name="connsiteY1" fmla="*/ 5178076 h 5178075"/>
              <a:gd name="connsiteX2" fmla="*/ 26194 w 9993724"/>
              <a:gd name="connsiteY2" fmla="*/ 5073777 h 5178075"/>
              <a:gd name="connsiteX3" fmla="*/ 0 w 9993724"/>
              <a:gd name="connsiteY3" fmla="*/ 4740688 h 5178075"/>
              <a:gd name="connsiteX4" fmla="*/ 458915 w 9993724"/>
              <a:gd name="connsiteY4" fmla="*/ 3369278 h 5178075"/>
              <a:gd name="connsiteX5" fmla="*/ 1522381 w 9993724"/>
              <a:gd name="connsiteY5" fmla="*/ 2642426 h 5178075"/>
              <a:gd name="connsiteX6" fmla="*/ 2330006 w 9993724"/>
              <a:gd name="connsiteY6" fmla="*/ 800005 h 5178075"/>
              <a:gd name="connsiteX7" fmla="*/ 4184523 w 9993724"/>
              <a:gd name="connsiteY7" fmla="*/ 0 h 5178075"/>
              <a:gd name="connsiteX8" fmla="*/ 6683978 w 9993724"/>
              <a:gd name="connsiteY8" fmla="*/ 1846040 h 5178075"/>
              <a:gd name="connsiteX9" fmla="*/ 8504396 w 9993724"/>
              <a:gd name="connsiteY9" fmla="*/ 3389471 h 5178075"/>
              <a:gd name="connsiteX10" fmla="*/ 9993725 w 9993724"/>
              <a:gd name="connsiteY10" fmla="*/ 5011579 h 5178075"/>
              <a:gd name="connsiteX11" fmla="*/ 9992202 w 9993724"/>
              <a:gd name="connsiteY11" fmla="*/ 5046155 h 5178075"/>
              <a:gd name="connsiteX12" fmla="*/ 9991344 w 9993724"/>
              <a:gd name="connsiteY12" fmla="*/ 5060347 h 5178075"/>
              <a:gd name="connsiteX13" fmla="*/ 9869520 w 9993724"/>
              <a:gd name="connsiteY13" fmla="*/ 5178076 h 5178075"/>
              <a:gd name="connsiteX14" fmla="*/ 254318 w 9993724"/>
              <a:gd name="connsiteY14" fmla="*/ 4934331 h 5178075"/>
              <a:gd name="connsiteX15" fmla="*/ 9747980 w 9993724"/>
              <a:gd name="connsiteY15" fmla="*/ 4934331 h 5178075"/>
              <a:gd name="connsiteX16" fmla="*/ 8468963 w 9993724"/>
              <a:gd name="connsiteY16" fmla="*/ 3632740 h 5178075"/>
              <a:gd name="connsiteX17" fmla="*/ 8439817 w 9993724"/>
              <a:gd name="connsiteY17" fmla="*/ 3634264 h 5178075"/>
              <a:gd name="connsiteX18" fmla="*/ 8416385 w 9993724"/>
              <a:gd name="connsiteY18" fmla="*/ 3635788 h 5178075"/>
              <a:gd name="connsiteX19" fmla="*/ 8291608 w 9993724"/>
              <a:gd name="connsiteY19" fmla="*/ 3541586 h 5178075"/>
              <a:gd name="connsiteX20" fmla="*/ 6592443 w 9993724"/>
              <a:gd name="connsiteY20" fmla="*/ 2085880 h 5178075"/>
              <a:gd name="connsiteX21" fmla="*/ 6479095 w 9993724"/>
              <a:gd name="connsiteY21" fmla="*/ 2001298 h 5178075"/>
              <a:gd name="connsiteX22" fmla="*/ 4184523 w 9993724"/>
              <a:gd name="connsiteY22" fmla="*/ 243745 h 5178075"/>
              <a:gd name="connsiteX23" fmla="*/ 1761077 w 9993724"/>
              <a:gd name="connsiteY23" fmla="*/ 2743200 h 5178075"/>
              <a:gd name="connsiteX24" fmla="*/ 1666018 w 9993724"/>
              <a:gd name="connsiteY24" fmla="*/ 2857500 h 5178075"/>
              <a:gd name="connsiteX25" fmla="*/ 243745 w 9993724"/>
              <a:gd name="connsiteY25" fmla="*/ 4740688 h 5178075"/>
              <a:gd name="connsiteX26" fmla="*/ 254318 w 9993724"/>
              <a:gd name="connsiteY26" fmla="*/ 4934331 h 51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93724" h="5178075">
                <a:moveTo>
                  <a:pt x="9869520" y="5178076"/>
                </a:moveTo>
                <a:lnTo>
                  <a:pt x="146780" y="5178076"/>
                </a:lnTo>
                <a:cubicBezTo>
                  <a:pt x="86201" y="5178076"/>
                  <a:pt x="34862" y="5133689"/>
                  <a:pt x="26194" y="5073777"/>
                </a:cubicBezTo>
                <a:cubicBezTo>
                  <a:pt x="8573" y="4952905"/>
                  <a:pt x="0" y="4843939"/>
                  <a:pt x="0" y="4740688"/>
                </a:cubicBezTo>
                <a:cubicBezTo>
                  <a:pt x="0" y="4241768"/>
                  <a:pt x="162973" y="3754660"/>
                  <a:pt x="458915" y="3369278"/>
                </a:cubicBezTo>
                <a:cubicBezTo>
                  <a:pt x="732377" y="3013043"/>
                  <a:pt x="1107281" y="2757488"/>
                  <a:pt x="1522381" y="2642426"/>
                </a:cubicBezTo>
                <a:cubicBezTo>
                  <a:pt x="1569815" y="1941862"/>
                  <a:pt x="1854613" y="1290542"/>
                  <a:pt x="2330006" y="800005"/>
                </a:cubicBezTo>
                <a:cubicBezTo>
                  <a:pt x="2829878" y="284131"/>
                  <a:pt x="3488436" y="0"/>
                  <a:pt x="4184523" y="0"/>
                </a:cubicBezTo>
                <a:cubicBezTo>
                  <a:pt x="5298472" y="0"/>
                  <a:pt x="6292786" y="738378"/>
                  <a:pt x="6683978" y="1846040"/>
                </a:cubicBezTo>
                <a:cubicBezTo>
                  <a:pt x="7532942" y="1902905"/>
                  <a:pt x="8262271" y="2521744"/>
                  <a:pt x="8504396" y="3389471"/>
                </a:cubicBezTo>
                <a:cubicBezTo>
                  <a:pt x="9328880" y="3409474"/>
                  <a:pt x="9993725" y="4129469"/>
                  <a:pt x="9993725" y="5011579"/>
                </a:cubicBezTo>
                <a:cubicBezTo>
                  <a:pt x="9993725" y="5024628"/>
                  <a:pt x="9992963" y="5036058"/>
                  <a:pt x="9992202" y="5046155"/>
                </a:cubicBezTo>
                <a:cubicBezTo>
                  <a:pt x="9991820" y="5050918"/>
                  <a:pt x="9991534" y="5055585"/>
                  <a:pt x="9991344" y="5060347"/>
                </a:cubicBezTo>
                <a:cubicBezTo>
                  <a:pt x="9989058" y="5126069"/>
                  <a:pt x="9935241" y="5178076"/>
                  <a:pt x="9869520" y="5178076"/>
                </a:cubicBezTo>
                <a:close/>
                <a:moveTo>
                  <a:pt x="254318" y="4934331"/>
                </a:moveTo>
                <a:lnTo>
                  <a:pt x="9747980" y="4934331"/>
                </a:lnTo>
                <a:cubicBezTo>
                  <a:pt x="9710642" y="4209860"/>
                  <a:pt x="9151239" y="3632740"/>
                  <a:pt x="8468963" y="3632740"/>
                </a:cubicBezTo>
                <a:cubicBezTo>
                  <a:pt x="8460486" y="3632740"/>
                  <a:pt x="8450485" y="3633502"/>
                  <a:pt x="8439817" y="3634264"/>
                </a:cubicBezTo>
                <a:cubicBezTo>
                  <a:pt x="8432006" y="3634835"/>
                  <a:pt x="8424196" y="3635407"/>
                  <a:pt x="8416385" y="3635788"/>
                </a:cubicBezTo>
                <a:cubicBezTo>
                  <a:pt x="8357330" y="3638741"/>
                  <a:pt x="8304943" y="3599021"/>
                  <a:pt x="8291608" y="3541586"/>
                </a:cubicBezTo>
                <a:cubicBezTo>
                  <a:pt x="8096726" y="2702052"/>
                  <a:pt x="7397973" y="2103406"/>
                  <a:pt x="6592443" y="2085880"/>
                </a:cubicBezTo>
                <a:cubicBezTo>
                  <a:pt x="6540532" y="2084737"/>
                  <a:pt x="6495003" y="2050828"/>
                  <a:pt x="6479095" y="2001298"/>
                </a:cubicBezTo>
                <a:cubicBezTo>
                  <a:pt x="6141149" y="950119"/>
                  <a:pt x="5219033" y="243745"/>
                  <a:pt x="4184523" y="243745"/>
                </a:cubicBezTo>
                <a:cubicBezTo>
                  <a:pt x="2878646" y="243745"/>
                  <a:pt x="1814132" y="1341692"/>
                  <a:pt x="1761077" y="2743200"/>
                </a:cubicBezTo>
                <a:cubicBezTo>
                  <a:pt x="1758982" y="2798445"/>
                  <a:pt x="1720025" y="2845308"/>
                  <a:pt x="1666018" y="2857500"/>
                </a:cubicBezTo>
                <a:cubicBezTo>
                  <a:pt x="841915" y="3043047"/>
                  <a:pt x="243745" y="3835051"/>
                  <a:pt x="243745" y="4740688"/>
                </a:cubicBezTo>
                <a:cubicBezTo>
                  <a:pt x="243745" y="4801934"/>
                  <a:pt x="247174" y="4865942"/>
                  <a:pt x="254318" y="4934331"/>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27" name="Straight Arrow Connector 26">
            <a:extLst>
              <a:ext uri="{FF2B5EF4-FFF2-40B4-BE49-F238E27FC236}">
                <a16:creationId xmlns:a16="http://schemas.microsoft.com/office/drawing/2014/main" id="{FCAB7F44-BD70-B1A9-7A8A-EA6C7C8791BC}"/>
              </a:ext>
            </a:extLst>
          </p:cNvPr>
          <p:cNvCxnSpPr>
            <a:cxnSpLocks/>
          </p:cNvCxnSpPr>
          <p:nvPr/>
        </p:nvCxnSpPr>
        <p:spPr>
          <a:xfrm>
            <a:off x="2890919" y="2452341"/>
            <a:ext cx="67855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DAC73FC-BE39-198A-F6F2-B441BE0D997F}"/>
              </a:ext>
            </a:extLst>
          </p:cNvPr>
          <p:cNvSpPr/>
          <p:nvPr/>
        </p:nvSpPr>
        <p:spPr>
          <a:xfrm>
            <a:off x="5796979" y="2236672"/>
            <a:ext cx="4188593" cy="3474681"/>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Databridge Pro</a:t>
            </a:r>
          </a:p>
        </p:txBody>
      </p:sp>
      <p:sp>
        <p:nvSpPr>
          <p:cNvPr id="30" name="Rectangle 29">
            <a:extLst>
              <a:ext uri="{FF2B5EF4-FFF2-40B4-BE49-F238E27FC236}">
                <a16:creationId xmlns:a16="http://schemas.microsoft.com/office/drawing/2014/main" id="{B44944F6-CF4D-BD1A-5D9E-BE1F5AA6CE30}"/>
              </a:ext>
            </a:extLst>
          </p:cNvPr>
          <p:cNvSpPr/>
          <p:nvPr/>
        </p:nvSpPr>
        <p:spPr>
          <a:xfrm>
            <a:off x="10416325" y="2389667"/>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Hexagon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Applications</a:t>
            </a:r>
          </a:p>
        </p:txBody>
      </p:sp>
      <p:sp>
        <p:nvSpPr>
          <p:cNvPr id="33" name="Rectangle 32">
            <a:extLst>
              <a:ext uri="{FF2B5EF4-FFF2-40B4-BE49-F238E27FC236}">
                <a16:creationId xmlns:a16="http://schemas.microsoft.com/office/drawing/2014/main" id="{FA23E5F2-CD7C-0E70-1D6E-EF56ECE08A84}"/>
              </a:ext>
            </a:extLst>
          </p:cNvPr>
          <p:cNvSpPr/>
          <p:nvPr/>
        </p:nvSpPr>
        <p:spPr>
          <a:xfrm>
            <a:off x="10333756" y="2464954"/>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Hexagon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Applications</a:t>
            </a:r>
          </a:p>
        </p:txBody>
      </p:sp>
      <p:sp>
        <p:nvSpPr>
          <p:cNvPr id="35" name="Rectangle 34">
            <a:extLst>
              <a:ext uri="{FF2B5EF4-FFF2-40B4-BE49-F238E27FC236}">
                <a16:creationId xmlns:a16="http://schemas.microsoft.com/office/drawing/2014/main" id="{E4BCF5D4-0437-8D7C-5DFE-6300CAE4012D}"/>
              </a:ext>
            </a:extLst>
          </p:cNvPr>
          <p:cNvSpPr/>
          <p:nvPr/>
        </p:nvSpPr>
        <p:spPr>
          <a:xfrm>
            <a:off x="10269759" y="2542067"/>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Hexagon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Applications</a:t>
            </a:r>
          </a:p>
        </p:txBody>
      </p:sp>
      <p:sp>
        <p:nvSpPr>
          <p:cNvPr id="37" name="Rectangle 36">
            <a:extLst>
              <a:ext uri="{FF2B5EF4-FFF2-40B4-BE49-F238E27FC236}">
                <a16:creationId xmlns:a16="http://schemas.microsoft.com/office/drawing/2014/main" id="{CE7D3E79-B146-37B2-E420-1BDA956B0FDC}"/>
              </a:ext>
            </a:extLst>
          </p:cNvPr>
          <p:cNvSpPr/>
          <p:nvPr/>
        </p:nvSpPr>
        <p:spPr>
          <a:xfrm>
            <a:off x="6009945" y="2824365"/>
            <a:ext cx="3845901" cy="1274168"/>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Data Flows</a:t>
            </a:r>
          </a:p>
        </p:txBody>
      </p:sp>
      <p:sp>
        <p:nvSpPr>
          <p:cNvPr id="38" name="Rectangle 37">
            <a:extLst>
              <a:ext uri="{FF2B5EF4-FFF2-40B4-BE49-F238E27FC236}">
                <a16:creationId xmlns:a16="http://schemas.microsoft.com/office/drawing/2014/main" id="{14DD55C2-314A-7AFD-5439-A77468507709}"/>
              </a:ext>
            </a:extLst>
          </p:cNvPr>
          <p:cNvSpPr/>
          <p:nvPr/>
        </p:nvSpPr>
        <p:spPr>
          <a:xfrm>
            <a:off x="7007347" y="3140954"/>
            <a:ext cx="845700"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Controller Services</a:t>
            </a:r>
          </a:p>
        </p:txBody>
      </p:sp>
      <p:sp>
        <p:nvSpPr>
          <p:cNvPr id="39" name="Rectangle 38">
            <a:extLst>
              <a:ext uri="{FF2B5EF4-FFF2-40B4-BE49-F238E27FC236}">
                <a16:creationId xmlns:a16="http://schemas.microsoft.com/office/drawing/2014/main" id="{7959E041-0610-EE73-C76A-37875A7582DF}"/>
              </a:ext>
            </a:extLst>
          </p:cNvPr>
          <p:cNvSpPr/>
          <p:nvPr/>
        </p:nvSpPr>
        <p:spPr>
          <a:xfrm>
            <a:off x="7928368" y="3148801"/>
            <a:ext cx="845700"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Process Groups</a:t>
            </a:r>
          </a:p>
        </p:txBody>
      </p:sp>
      <p:sp>
        <p:nvSpPr>
          <p:cNvPr id="43" name="Rectangle 42">
            <a:extLst>
              <a:ext uri="{FF2B5EF4-FFF2-40B4-BE49-F238E27FC236}">
                <a16:creationId xmlns:a16="http://schemas.microsoft.com/office/drawing/2014/main" id="{8A706162-1A89-1485-D0DE-346708619207}"/>
              </a:ext>
            </a:extLst>
          </p:cNvPr>
          <p:cNvSpPr/>
          <p:nvPr/>
        </p:nvSpPr>
        <p:spPr>
          <a:xfrm>
            <a:off x="8852851" y="3140954"/>
            <a:ext cx="832619"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Ports</a:t>
            </a:r>
          </a:p>
        </p:txBody>
      </p:sp>
      <p:sp>
        <p:nvSpPr>
          <p:cNvPr id="44" name="Rectangle 43">
            <a:extLst>
              <a:ext uri="{FF2B5EF4-FFF2-40B4-BE49-F238E27FC236}">
                <a16:creationId xmlns:a16="http://schemas.microsoft.com/office/drawing/2014/main" id="{D2C42F64-9DA9-F999-1732-ECD2C534C529}"/>
              </a:ext>
            </a:extLst>
          </p:cNvPr>
          <p:cNvSpPr/>
          <p:nvPr/>
        </p:nvSpPr>
        <p:spPr>
          <a:xfrm>
            <a:off x="7424046" y="3570740"/>
            <a:ext cx="974436" cy="304985"/>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Key / Certificate Vault</a:t>
            </a:r>
          </a:p>
        </p:txBody>
      </p:sp>
      <p:sp>
        <p:nvSpPr>
          <p:cNvPr id="45" name="Rectangle 44">
            <a:extLst>
              <a:ext uri="{FF2B5EF4-FFF2-40B4-BE49-F238E27FC236}">
                <a16:creationId xmlns:a16="http://schemas.microsoft.com/office/drawing/2014/main" id="{FB0A2313-740B-A788-DB4B-8B864418C4A9}"/>
              </a:ext>
            </a:extLst>
          </p:cNvPr>
          <p:cNvSpPr/>
          <p:nvPr/>
        </p:nvSpPr>
        <p:spPr>
          <a:xfrm>
            <a:off x="7963031" y="4330672"/>
            <a:ext cx="1878763" cy="1076725"/>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mn-ea"/>
                <a:cs typeface="+mn-cs"/>
              </a:rPr>
              <a:t>Other</a:t>
            </a:r>
          </a:p>
        </p:txBody>
      </p:sp>
      <p:sp>
        <p:nvSpPr>
          <p:cNvPr id="46" name="Rectangle 45">
            <a:extLst>
              <a:ext uri="{FF2B5EF4-FFF2-40B4-BE49-F238E27FC236}">
                <a16:creationId xmlns:a16="http://schemas.microsoft.com/office/drawing/2014/main" id="{8A5DC9E1-12E8-630A-EFE3-9D790B003EF0}"/>
              </a:ext>
            </a:extLst>
          </p:cNvPr>
          <p:cNvSpPr/>
          <p:nvPr/>
        </p:nvSpPr>
        <p:spPr>
          <a:xfrm>
            <a:off x="8043296" y="4605515"/>
            <a:ext cx="826874"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User Management</a:t>
            </a:r>
          </a:p>
        </p:txBody>
      </p:sp>
      <p:sp>
        <p:nvSpPr>
          <p:cNvPr id="47" name="Rectangle 46">
            <a:extLst>
              <a:ext uri="{FF2B5EF4-FFF2-40B4-BE49-F238E27FC236}">
                <a16:creationId xmlns:a16="http://schemas.microsoft.com/office/drawing/2014/main" id="{18B98A47-949B-0128-EC72-09F2F280350F}"/>
              </a:ext>
            </a:extLst>
          </p:cNvPr>
          <p:cNvSpPr/>
          <p:nvPr/>
        </p:nvSpPr>
        <p:spPr>
          <a:xfrm>
            <a:off x="6027572" y="4330672"/>
            <a:ext cx="1878763" cy="1076725"/>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mn-ea"/>
                <a:cs typeface="+mn-cs"/>
              </a:rPr>
              <a:t>Monitoring</a:t>
            </a:r>
          </a:p>
        </p:txBody>
      </p:sp>
      <p:sp>
        <p:nvSpPr>
          <p:cNvPr id="48" name="Rectangle 47">
            <a:extLst>
              <a:ext uri="{FF2B5EF4-FFF2-40B4-BE49-F238E27FC236}">
                <a16:creationId xmlns:a16="http://schemas.microsoft.com/office/drawing/2014/main" id="{AF779682-29C7-9354-96B6-9128BFC08624}"/>
              </a:ext>
            </a:extLst>
          </p:cNvPr>
          <p:cNvSpPr/>
          <p:nvPr/>
        </p:nvSpPr>
        <p:spPr>
          <a:xfrm>
            <a:off x="6137522" y="4618620"/>
            <a:ext cx="752193"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Data Provenance</a:t>
            </a:r>
          </a:p>
        </p:txBody>
      </p:sp>
      <p:sp>
        <p:nvSpPr>
          <p:cNvPr id="50" name="Rectangle 49">
            <a:extLst>
              <a:ext uri="{FF2B5EF4-FFF2-40B4-BE49-F238E27FC236}">
                <a16:creationId xmlns:a16="http://schemas.microsoft.com/office/drawing/2014/main" id="{662FA77B-16C1-0E03-CEDF-B2238BCBB40D}"/>
              </a:ext>
            </a:extLst>
          </p:cNvPr>
          <p:cNvSpPr/>
          <p:nvPr/>
        </p:nvSpPr>
        <p:spPr>
          <a:xfrm>
            <a:off x="6136143" y="5009831"/>
            <a:ext cx="752193"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Bulletins</a:t>
            </a:r>
          </a:p>
        </p:txBody>
      </p:sp>
      <p:sp>
        <p:nvSpPr>
          <p:cNvPr id="51" name="Rectangle 50">
            <a:extLst>
              <a:ext uri="{FF2B5EF4-FFF2-40B4-BE49-F238E27FC236}">
                <a16:creationId xmlns:a16="http://schemas.microsoft.com/office/drawing/2014/main" id="{9F95EA3D-B91D-ED24-878E-B61A0B8ECDC7}"/>
              </a:ext>
            </a:extLst>
          </p:cNvPr>
          <p:cNvSpPr/>
          <p:nvPr/>
        </p:nvSpPr>
        <p:spPr>
          <a:xfrm>
            <a:off x="6985273" y="4618620"/>
            <a:ext cx="752193"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Log Files</a:t>
            </a:r>
          </a:p>
        </p:txBody>
      </p:sp>
      <p:sp>
        <p:nvSpPr>
          <p:cNvPr id="52" name="Rectangle 51">
            <a:extLst>
              <a:ext uri="{FF2B5EF4-FFF2-40B4-BE49-F238E27FC236}">
                <a16:creationId xmlns:a16="http://schemas.microsoft.com/office/drawing/2014/main" id="{AE4878B2-73EC-0E65-4C77-515FCFE3AE69}"/>
              </a:ext>
            </a:extLst>
          </p:cNvPr>
          <p:cNvSpPr/>
          <p:nvPr/>
        </p:nvSpPr>
        <p:spPr>
          <a:xfrm>
            <a:off x="6324552" y="3566837"/>
            <a:ext cx="986550"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Cloud Connector Broker</a:t>
            </a:r>
          </a:p>
        </p:txBody>
      </p:sp>
      <p:sp>
        <p:nvSpPr>
          <p:cNvPr id="53" name="Rectangle 52">
            <a:extLst>
              <a:ext uri="{FF2B5EF4-FFF2-40B4-BE49-F238E27FC236}">
                <a16:creationId xmlns:a16="http://schemas.microsoft.com/office/drawing/2014/main" id="{26B57BB7-A1EA-1EB9-C3F8-A76DDCE149A1}"/>
              </a:ext>
            </a:extLst>
          </p:cNvPr>
          <p:cNvSpPr/>
          <p:nvPr/>
        </p:nvSpPr>
        <p:spPr>
          <a:xfrm>
            <a:off x="6152322" y="3146568"/>
            <a:ext cx="779704"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Processors</a:t>
            </a:r>
          </a:p>
        </p:txBody>
      </p:sp>
      <p:sp>
        <p:nvSpPr>
          <p:cNvPr id="56" name="Rectangle 55">
            <a:extLst>
              <a:ext uri="{FF2B5EF4-FFF2-40B4-BE49-F238E27FC236}">
                <a16:creationId xmlns:a16="http://schemas.microsoft.com/office/drawing/2014/main" id="{9B54CCED-E53B-69B8-AEC5-EBBDF1A85D66}"/>
              </a:ext>
            </a:extLst>
          </p:cNvPr>
          <p:cNvSpPr/>
          <p:nvPr/>
        </p:nvSpPr>
        <p:spPr>
          <a:xfrm>
            <a:off x="8941459" y="4599569"/>
            <a:ext cx="826874"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Alix</a:t>
            </a:r>
          </a:p>
        </p:txBody>
      </p:sp>
      <p:sp>
        <p:nvSpPr>
          <p:cNvPr id="59" name="Rectangle 58">
            <a:extLst>
              <a:ext uri="{FF2B5EF4-FFF2-40B4-BE49-F238E27FC236}">
                <a16:creationId xmlns:a16="http://schemas.microsoft.com/office/drawing/2014/main" id="{B286E336-DD17-49E2-B17F-26ED46FAB0D2}"/>
              </a:ext>
            </a:extLst>
          </p:cNvPr>
          <p:cNvSpPr/>
          <p:nvPr/>
        </p:nvSpPr>
        <p:spPr>
          <a:xfrm>
            <a:off x="5796980" y="2421989"/>
            <a:ext cx="852878" cy="301884"/>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Inbound Queue</a:t>
            </a:r>
          </a:p>
        </p:txBody>
      </p:sp>
      <p:cxnSp>
        <p:nvCxnSpPr>
          <p:cNvPr id="63" name="Straight Arrow Connector 62">
            <a:extLst>
              <a:ext uri="{FF2B5EF4-FFF2-40B4-BE49-F238E27FC236}">
                <a16:creationId xmlns:a16="http://schemas.microsoft.com/office/drawing/2014/main" id="{631DEDF0-47D8-C20C-02E5-906AF97DB3EE}"/>
              </a:ext>
            </a:extLst>
          </p:cNvPr>
          <p:cNvCxnSpPr>
            <a:cxnSpLocks/>
          </p:cNvCxnSpPr>
          <p:nvPr/>
        </p:nvCxnSpPr>
        <p:spPr>
          <a:xfrm>
            <a:off x="3900386" y="2623102"/>
            <a:ext cx="18325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5" name="Rounded Rectangle 25">
            <a:extLst>
              <a:ext uri="{FF2B5EF4-FFF2-40B4-BE49-F238E27FC236}">
                <a16:creationId xmlns:a16="http://schemas.microsoft.com/office/drawing/2014/main" id="{01A5DE44-C481-CA68-2325-D39C9E6462E2}"/>
              </a:ext>
            </a:extLst>
          </p:cNvPr>
          <p:cNvSpPr/>
          <p:nvPr/>
        </p:nvSpPr>
        <p:spPr>
          <a:xfrm>
            <a:off x="4720372" y="3100889"/>
            <a:ext cx="990825" cy="42031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marL="0" marR="0" lvl="0" indent="0" algn="ctr" defTabSz="1088086" rtl="0" eaLnBrk="0" fontAlgn="base" latinLnBrk="0" hangingPunct="0">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Built-in Connections</a:t>
            </a:r>
          </a:p>
          <a:p>
            <a:pPr marL="0" marR="0" lvl="0" indent="0" algn="ctr" defTabSz="1088086" rtl="0" eaLnBrk="0" fontAlgn="base" latinLnBrk="0" hangingPunct="0">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(varying)</a:t>
            </a:r>
          </a:p>
        </p:txBody>
      </p:sp>
      <p:cxnSp>
        <p:nvCxnSpPr>
          <p:cNvPr id="1352" name="Connector: Elbow 1441">
            <a:extLst>
              <a:ext uri="{FF2B5EF4-FFF2-40B4-BE49-F238E27FC236}">
                <a16:creationId xmlns:a16="http://schemas.microsoft.com/office/drawing/2014/main" id="{19B03C29-ABBB-6021-5E90-100765E13FB5}"/>
              </a:ext>
            </a:extLst>
          </p:cNvPr>
          <p:cNvCxnSpPr>
            <a:cxnSpLocks/>
            <a:endCxn id="53" idx="1"/>
          </p:cNvCxnSpPr>
          <p:nvPr/>
        </p:nvCxnSpPr>
        <p:spPr>
          <a:xfrm flipV="1">
            <a:off x="3880543" y="3301012"/>
            <a:ext cx="2271779" cy="10036"/>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53" name="Rounded Rectangle 25">
            <a:extLst>
              <a:ext uri="{FF2B5EF4-FFF2-40B4-BE49-F238E27FC236}">
                <a16:creationId xmlns:a16="http://schemas.microsoft.com/office/drawing/2014/main" id="{2B158215-C2DA-5227-1B07-5854C3B03993}"/>
              </a:ext>
            </a:extLst>
          </p:cNvPr>
          <p:cNvSpPr/>
          <p:nvPr/>
        </p:nvSpPr>
        <p:spPr>
          <a:xfrm>
            <a:off x="4699056" y="2412943"/>
            <a:ext cx="1033926" cy="42031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marL="0" marR="0" lvl="0" indent="0" algn="ctr" defTabSz="1088086" rtl="0" eaLnBrk="0" fontAlgn="base" latinLnBrk="0" hangingPunct="0">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Inbound Message</a:t>
            </a:r>
          </a:p>
          <a:p>
            <a:pPr marL="0" marR="0" lvl="0" indent="0" algn="ctr" defTabSz="1088086" rtl="0" eaLnBrk="0" fontAlgn="base" latinLnBrk="0" hangingPunct="0">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REST API</a:t>
            </a:r>
          </a:p>
        </p:txBody>
      </p:sp>
      <p:cxnSp>
        <p:nvCxnSpPr>
          <p:cNvPr id="1355" name="Connector: Elbow 1441">
            <a:extLst>
              <a:ext uri="{FF2B5EF4-FFF2-40B4-BE49-F238E27FC236}">
                <a16:creationId xmlns:a16="http://schemas.microsoft.com/office/drawing/2014/main" id="{30A51911-3989-F0FE-3A15-46B51B065981}"/>
              </a:ext>
            </a:extLst>
          </p:cNvPr>
          <p:cNvCxnSpPr>
            <a:cxnSpLocks/>
            <a:stCxn id="19" idx="3"/>
            <a:endCxn id="52" idx="1"/>
          </p:cNvCxnSpPr>
          <p:nvPr/>
        </p:nvCxnSpPr>
        <p:spPr>
          <a:xfrm flipV="1">
            <a:off x="3566883" y="3721281"/>
            <a:ext cx="2757669" cy="1354536"/>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56" name="Rectangle 1355">
            <a:extLst>
              <a:ext uri="{FF2B5EF4-FFF2-40B4-BE49-F238E27FC236}">
                <a16:creationId xmlns:a16="http://schemas.microsoft.com/office/drawing/2014/main" id="{1845DA70-B643-8C4B-BD1E-62712F0FBAD5}"/>
              </a:ext>
            </a:extLst>
          </p:cNvPr>
          <p:cNvSpPr/>
          <p:nvPr/>
        </p:nvSpPr>
        <p:spPr>
          <a:xfrm>
            <a:off x="1092348" y="5130389"/>
            <a:ext cx="929562" cy="45904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Applications</a:t>
            </a:r>
          </a:p>
        </p:txBody>
      </p:sp>
      <p:sp>
        <p:nvSpPr>
          <p:cNvPr id="1358" name="Rectangle 1357">
            <a:extLst>
              <a:ext uri="{FF2B5EF4-FFF2-40B4-BE49-F238E27FC236}">
                <a16:creationId xmlns:a16="http://schemas.microsoft.com/office/drawing/2014/main" id="{337AB87F-7EB6-417A-1E8B-359AD3EC058F}"/>
              </a:ext>
            </a:extLst>
          </p:cNvPr>
          <p:cNvSpPr/>
          <p:nvPr/>
        </p:nvSpPr>
        <p:spPr>
          <a:xfrm>
            <a:off x="1147776" y="5196101"/>
            <a:ext cx="929562" cy="45904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85CDDB"/>
                </a:solidFill>
                <a:effectLst/>
                <a:uLnTx/>
                <a:uFillTx/>
                <a:latin typeface="Arial"/>
                <a:ea typeface="+mn-ea"/>
                <a:cs typeface="+mn-cs"/>
              </a:rPr>
              <a:t>Applications</a:t>
            </a:r>
          </a:p>
        </p:txBody>
      </p:sp>
      <p:sp>
        <p:nvSpPr>
          <p:cNvPr id="1359" name="Rectangle 1358">
            <a:extLst>
              <a:ext uri="{FF2B5EF4-FFF2-40B4-BE49-F238E27FC236}">
                <a16:creationId xmlns:a16="http://schemas.microsoft.com/office/drawing/2014/main" id="{D3594896-061E-AD31-09C4-749901450E77}"/>
              </a:ext>
            </a:extLst>
          </p:cNvPr>
          <p:cNvSpPr/>
          <p:nvPr/>
        </p:nvSpPr>
        <p:spPr>
          <a:xfrm>
            <a:off x="1206763" y="5271903"/>
            <a:ext cx="929562" cy="459046"/>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rPr>
              <a:t>Applications</a:t>
            </a:r>
          </a:p>
        </p:txBody>
      </p:sp>
      <p:sp>
        <p:nvSpPr>
          <p:cNvPr id="1360" name="Rectangle 1359">
            <a:extLst>
              <a:ext uri="{FF2B5EF4-FFF2-40B4-BE49-F238E27FC236}">
                <a16:creationId xmlns:a16="http://schemas.microsoft.com/office/drawing/2014/main" id="{78DB04B3-4967-80C2-A8FC-B503105E9BFF}"/>
              </a:ext>
            </a:extLst>
          </p:cNvPr>
          <p:cNvSpPr/>
          <p:nvPr/>
        </p:nvSpPr>
        <p:spPr>
          <a:xfrm>
            <a:off x="1730475" y="2110969"/>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Applications</a:t>
            </a:r>
          </a:p>
        </p:txBody>
      </p:sp>
      <p:sp>
        <p:nvSpPr>
          <p:cNvPr id="1361" name="Rectangle 1360">
            <a:extLst>
              <a:ext uri="{FF2B5EF4-FFF2-40B4-BE49-F238E27FC236}">
                <a16:creationId xmlns:a16="http://schemas.microsoft.com/office/drawing/2014/main" id="{9065F5AE-276C-38FA-B85F-25C869E429ED}"/>
              </a:ext>
            </a:extLst>
          </p:cNvPr>
          <p:cNvSpPr/>
          <p:nvPr/>
        </p:nvSpPr>
        <p:spPr>
          <a:xfrm>
            <a:off x="1785903" y="2176681"/>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Applications</a:t>
            </a:r>
          </a:p>
        </p:txBody>
      </p:sp>
      <p:sp>
        <p:nvSpPr>
          <p:cNvPr id="1362" name="Rectangle 1361">
            <a:extLst>
              <a:ext uri="{FF2B5EF4-FFF2-40B4-BE49-F238E27FC236}">
                <a16:creationId xmlns:a16="http://schemas.microsoft.com/office/drawing/2014/main" id="{995C5E15-4F1F-A865-DEC2-F399C8D95746}"/>
              </a:ext>
            </a:extLst>
          </p:cNvPr>
          <p:cNvSpPr/>
          <p:nvPr/>
        </p:nvSpPr>
        <p:spPr>
          <a:xfrm>
            <a:off x="1844890" y="2252483"/>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Hexagon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Applications</a:t>
            </a:r>
          </a:p>
        </p:txBody>
      </p:sp>
      <p:sp>
        <p:nvSpPr>
          <p:cNvPr id="1363" name="Rectangle 1362">
            <a:extLst>
              <a:ext uri="{FF2B5EF4-FFF2-40B4-BE49-F238E27FC236}">
                <a16:creationId xmlns:a16="http://schemas.microsoft.com/office/drawing/2014/main" id="{03723462-6804-5E36-2FE0-DDA655138E41}"/>
              </a:ext>
            </a:extLst>
          </p:cNvPr>
          <p:cNvSpPr/>
          <p:nvPr/>
        </p:nvSpPr>
        <p:spPr>
          <a:xfrm>
            <a:off x="1096953" y="4322178"/>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Applications</a:t>
            </a:r>
          </a:p>
        </p:txBody>
      </p:sp>
      <p:sp>
        <p:nvSpPr>
          <p:cNvPr id="1366" name="Rectangle 1365">
            <a:extLst>
              <a:ext uri="{FF2B5EF4-FFF2-40B4-BE49-F238E27FC236}">
                <a16:creationId xmlns:a16="http://schemas.microsoft.com/office/drawing/2014/main" id="{9B70F983-B209-4615-425A-CC68BF1CB21F}"/>
              </a:ext>
            </a:extLst>
          </p:cNvPr>
          <p:cNvSpPr/>
          <p:nvPr/>
        </p:nvSpPr>
        <p:spPr>
          <a:xfrm>
            <a:off x="1152381" y="4387890"/>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Third-party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5072"/>
                </a:solidFill>
                <a:effectLst/>
                <a:uLnTx/>
                <a:uFillTx/>
                <a:latin typeface="Arial"/>
                <a:ea typeface="+mn-ea"/>
                <a:cs typeface="+mn-cs"/>
              </a:rPr>
              <a:t>Applications</a:t>
            </a:r>
          </a:p>
        </p:txBody>
      </p:sp>
      <p:sp>
        <p:nvSpPr>
          <p:cNvPr id="1367" name="Rectangle 1366">
            <a:extLst>
              <a:ext uri="{FF2B5EF4-FFF2-40B4-BE49-F238E27FC236}">
                <a16:creationId xmlns:a16="http://schemas.microsoft.com/office/drawing/2014/main" id="{FCA14CD5-0609-C629-3594-B650E6CF1494}"/>
              </a:ext>
            </a:extLst>
          </p:cNvPr>
          <p:cNvSpPr/>
          <p:nvPr/>
        </p:nvSpPr>
        <p:spPr>
          <a:xfrm>
            <a:off x="1211368" y="4463692"/>
            <a:ext cx="929562" cy="459046"/>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Hexagon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mn-cs"/>
              </a:rPr>
              <a:t>Applications</a:t>
            </a:r>
          </a:p>
        </p:txBody>
      </p:sp>
      <p:cxnSp>
        <p:nvCxnSpPr>
          <p:cNvPr id="1368" name="Connector: Elbow 1441">
            <a:extLst>
              <a:ext uri="{FF2B5EF4-FFF2-40B4-BE49-F238E27FC236}">
                <a16:creationId xmlns:a16="http://schemas.microsoft.com/office/drawing/2014/main" id="{EA5FE11E-33BF-091F-430F-27E5AD929151}"/>
              </a:ext>
            </a:extLst>
          </p:cNvPr>
          <p:cNvCxnSpPr>
            <a:cxnSpLocks/>
            <a:stCxn id="53" idx="0"/>
            <a:endCxn id="35" idx="1"/>
          </p:cNvCxnSpPr>
          <p:nvPr/>
        </p:nvCxnSpPr>
        <p:spPr>
          <a:xfrm rot="5400000" flipH="1" flipV="1">
            <a:off x="8218477" y="1095287"/>
            <a:ext cx="374978" cy="3727585"/>
          </a:xfrm>
          <a:prstGeom prst="bentConnector2">
            <a:avLst/>
          </a:prstGeom>
          <a:ln>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69" name="Rectangle 1368">
            <a:extLst>
              <a:ext uri="{FF2B5EF4-FFF2-40B4-BE49-F238E27FC236}">
                <a16:creationId xmlns:a16="http://schemas.microsoft.com/office/drawing/2014/main" id="{E93E4A67-3C3F-F8E5-4046-631E471A71BF}"/>
              </a:ext>
            </a:extLst>
          </p:cNvPr>
          <p:cNvSpPr/>
          <p:nvPr/>
        </p:nvSpPr>
        <p:spPr>
          <a:xfrm>
            <a:off x="8536653" y="3561222"/>
            <a:ext cx="974436" cy="304985"/>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Parameters &amp; Context</a:t>
            </a:r>
          </a:p>
        </p:txBody>
      </p:sp>
      <p:sp>
        <p:nvSpPr>
          <p:cNvPr id="1370" name="Rectangle 1369">
            <a:extLst>
              <a:ext uri="{FF2B5EF4-FFF2-40B4-BE49-F238E27FC236}">
                <a16:creationId xmlns:a16="http://schemas.microsoft.com/office/drawing/2014/main" id="{714D49AD-050F-7F39-CC24-56ED3D86B99E}"/>
              </a:ext>
            </a:extLst>
          </p:cNvPr>
          <p:cNvSpPr/>
          <p:nvPr/>
        </p:nvSpPr>
        <p:spPr>
          <a:xfrm>
            <a:off x="8050725" y="4983606"/>
            <a:ext cx="826874"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Password Policies</a:t>
            </a:r>
          </a:p>
        </p:txBody>
      </p:sp>
      <p:sp>
        <p:nvSpPr>
          <p:cNvPr id="1371" name="Rectangle 1370">
            <a:extLst>
              <a:ext uri="{FF2B5EF4-FFF2-40B4-BE49-F238E27FC236}">
                <a16:creationId xmlns:a16="http://schemas.microsoft.com/office/drawing/2014/main" id="{44F0A649-3C2B-8FF7-A52F-46CCD03086BD}"/>
              </a:ext>
            </a:extLst>
          </p:cNvPr>
          <p:cNvSpPr/>
          <p:nvPr/>
        </p:nvSpPr>
        <p:spPr>
          <a:xfrm>
            <a:off x="8941459" y="4972840"/>
            <a:ext cx="826874" cy="308888"/>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Arial"/>
                <a:ea typeface="+mn-ea"/>
                <a:cs typeface="+mn-cs"/>
              </a:rPr>
              <a:t>Settings</a:t>
            </a:r>
          </a:p>
        </p:txBody>
      </p:sp>
      <p:cxnSp>
        <p:nvCxnSpPr>
          <p:cNvPr id="1372" name="Straight Arrow Connector 1371">
            <a:extLst>
              <a:ext uri="{FF2B5EF4-FFF2-40B4-BE49-F238E27FC236}">
                <a16:creationId xmlns:a16="http://schemas.microsoft.com/office/drawing/2014/main" id="{5C276707-230F-F8C1-7663-F81B271332B5}"/>
              </a:ext>
            </a:extLst>
          </p:cNvPr>
          <p:cNvCxnSpPr>
            <a:cxnSpLocks/>
          </p:cNvCxnSpPr>
          <p:nvPr/>
        </p:nvCxnSpPr>
        <p:spPr>
          <a:xfrm>
            <a:off x="2172109" y="4843862"/>
            <a:ext cx="27505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3" name="Straight Arrow Connector 1372">
            <a:extLst>
              <a:ext uri="{FF2B5EF4-FFF2-40B4-BE49-F238E27FC236}">
                <a16:creationId xmlns:a16="http://schemas.microsoft.com/office/drawing/2014/main" id="{17D3D572-8373-C483-D9C4-A3D7ED84F5D1}"/>
              </a:ext>
            </a:extLst>
          </p:cNvPr>
          <p:cNvCxnSpPr>
            <a:cxnSpLocks/>
          </p:cNvCxnSpPr>
          <p:nvPr/>
        </p:nvCxnSpPr>
        <p:spPr>
          <a:xfrm>
            <a:off x="2181326" y="5359912"/>
            <a:ext cx="27505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4" name="Straight Arrow Connector 1373">
            <a:extLst>
              <a:ext uri="{FF2B5EF4-FFF2-40B4-BE49-F238E27FC236}">
                <a16:creationId xmlns:a16="http://schemas.microsoft.com/office/drawing/2014/main" id="{87FE084A-99D9-21E8-C3D1-CE27B0130A80}"/>
              </a:ext>
            </a:extLst>
          </p:cNvPr>
          <p:cNvCxnSpPr>
            <a:cxnSpLocks/>
            <a:stCxn id="59" idx="2"/>
          </p:cNvCxnSpPr>
          <p:nvPr/>
        </p:nvCxnSpPr>
        <p:spPr>
          <a:xfrm>
            <a:off x="6223419" y="2723873"/>
            <a:ext cx="3064" cy="410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7" name="Straight Connector 1376">
            <a:extLst>
              <a:ext uri="{FF2B5EF4-FFF2-40B4-BE49-F238E27FC236}">
                <a16:creationId xmlns:a16="http://schemas.microsoft.com/office/drawing/2014/main" id="{AE2C29E3-120C-A88B-1E23-78DC11438E29}"/>
              </a:ext>
            </a:extLst>
          </p:cNvPr>
          <p:cNvCxnSpPr>
            <a:cxnSpLocks/>
          </p:cNvCxnSpPr>
          <p:nvPr/>
        </p:nvCxnSpPr>
        <p:spPr>
          <a:xfrm>
            <a:off x="3797755" y="4390524"/>
            <a:ext cx="0" cy="1396296"/>
          </a:xfrm>
          <a:prstGeom prst="line">
            <a:avLst/>
          </a:prstGeom>
          <a:ln w="762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78" name="Rounded Rectangle 25">
            <a:extLst>
              <a:ext uri="{FF2B5EF4-FFF2-40B4-BE49-F238E27FC236}">
                <a16:creationId xmlns:a16="http://schemas.microsoft.com/office/drawing/2014/main" id="{ABF874C7-AF21-1BD8-9092-5A825D7CCF81}"/>
              </a:ext>
            </a:extLst>
          </p:cNvPr>
          <p:cNvSpPr/>
          <p:nvPr/>
        </p:nvSpPr>
        <p:spPr>
          <a:xfrm>
            <a:off x="4507686" y="4990739"/>
            <a:ext cx="748044" cy="420318"/>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marL="0" marR="0" lvl="0" indent="0" algn="ctr" defTabSz="1088086" rtl="0" eaLnBrk="0" fontAlgn="base" latinLnBrk="0" hangingPunct="0">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Pull/Push </a:t>
            </a:r>
          </a:p>
          <a:p>
            <a:pPr marL="0" marR="0" lvl="0" indent="0" algn="ctr" defTabSz="1088086" rtl="0" eaLnBrk="0" fontAlgn="base" latinLnBrk="0" hangingPunct="0">
              <a:lnSpc>
                <a:spcPct val="100000"/>
              </a:lnSpc>
              <a:spcBef>
                <a:spcPct val="0"/>
              </a:spcBef>
              <a:spcAft>
                <a:spcPct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(HTTPS)</a:t>
            </a:r>
          </a:p>
        </p:txBody>
      </p:sp>
    </p:spTree>
    <p:extLst>
      <p:ext uri="{BB962C8B-B14F-4D97-AF65-F5344CB8AC3E}">
        <p14:creationId xmlns:p14="http://schemas.microsoft.com/office/powerpoint/2010/main" val="1752515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0FD4-FAC2-956D-F77F-9B57A9045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D23B3-936D-1A8E-AB4F-B93C005BBF14}"/>
              </a:ext>
            </a:extLst>
          </p:cNvPr>
          <p:cNvSpPr>
            <a:spLocks noGrp="1"/>
          </p:cNvSpPr>
          <p:nvPr>
            <p:ph type="title"/>
          </p:nvPr>
        </p:nvSpPr>
        <p:spPr/>
        <p:txBody>
          <a:bodyPr/>
          <a:lstStyle/>
          <a:p>
            <a:r>
              <a:rPr lang="en-US" dirty="0" err="1"/>
              <a:t>FlowFiles</a:t>
            </a:r>
            <a:endParaRPr lang="en-US" dirty="0"/>
          </a:p>
        </p:txBody>
      </p:sp>
      <p:sp>
        <p:nvSpPr>
          <p:cNvPr id="9" name="Rectangle 8">
            <a:extLst>
              <a:ext uri="{FF2B5EF4-FFF2-40B4-BE49-F238E27FC236}">
                <a16:creationId xmlns:a16="http://schemas.microsoft.com/office/drawing/2014/main" id="{898F697C-3569-1C08-E322-97B4E37F0DD3}"/>
              </a:ext>
            </a:extLst>
          </p:cNvPr>
          <p:cNvSpPr/>
          <p:nvPr/>
        </p:nvSpPr>
        <p:spPr>
          <a:xfrm>
            <a:off x="8832809" y="3640601"/>
            <a:ext cx="1791570" cy="25291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tIns="182880" rtlCol="0" anchor="t"/>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HxGN EAM</a:t>
            </a:r>
          </a:p>
        </p:txBody>
      </p:sp>
      <p:sp>
        <p:nvSpPr>
          <p:cNvPr id="10" name="Freeform: Shape 330">
            <a:extLst>
              <a:ext uri="{FF2B5EF4-FFF2-40B4-BE49-F238E27FC236}">
                <a16:creationId xmlns:a16="http://schemas.microsoft.com/office/drawing/2014/main" id="{BA7483D3-28AC-C94B-6709-AC7B57FDBB7F}"/>
              </a:ext>
            </a:extLst>
          </p:cNvPr>
          <p:cNvSpPr/>
          <p:nvPr/>
        </p:nvSpPr>
        <p:spPr>
          <a:xfrm>
            <a:off x="8708265" y="2914929"/>
            <a:ext cx="2040658" cy="2042233"/>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53B83812-5267-D013-5426-E3214C8CAD7B}"/>
              </a:ext>
            </a:extLst>
          </p:cNvPr>
          <p:cNvSpPr/>
          <p:nvPr/>
        </p:nvSpPr>
        <p:spPr>
          <a:xfrm>
            <a:off x="698856" y="3177027"/>
            <a:ext cx="1501105" cy="150110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9D6AB169-824A-1DA3-66E0-A1D2F726E8BB}"/>
              </a:ext>
            </a:extLst>
          </p:cNvPr>
          <p:cNvSpPr/>
          <p:nvPr/>
        </p:nvSpPr>
        <p:spPr>
          <a:xfrm>
            <a:off x="905545" y="3529263"/>
            <a:ext cx="1026451" cy="813564"/>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3</a:t>
            </a:r>
            <a:r>
              <a:rPr kumimoji="0" lang="en-US" sz="1500" b="0" i="0" u="none" strike="noStrike" kern="1200" cap="none" spc="0" normalizeH="0" baseline="30000" noProof="0" dirty="0">
                <a:ln>
                  <a:noFill/>
                </a:ln>
                <a:solidFill>
                  <a:schemeClr val="accent6">
                    <a:lumMod val="50000"/>
                  </a:schemeClr>
                </a:solidFill>
                <a:effectLst/>
                <a:uLnTx/>
                <a:uFillTx/>
                <a:latin typeface="Arial"/>
                <a:ea typeface="+mn-ea"/>
                <a:cs typeface="+mn-cs"/>
              </a:rPr>
              <a:t>rd</a:t>
            </a: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 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Apps/</a:t>
            </a:r>
            <a:b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b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Systems</a:t>
            </a:r>
          </a:p>
        </p:txBody>
      </p:sp>
      <p:cxnSp>
        <p:nvCxnSpPr>
          <p:cNvPr id="13" name="Straight Arrow Connector 12">
            <a:extLst>
              <a:ext uri="{FF2B5EF4-FFF2-40B4-BE49-F238E27FC236}">
                <a16:creationId xmlns:a16="http://schemas.microsoft.com/office/drawing/2014/main" id="{AF5B7621-F791-A732-F53F-15FA74E6685A}"/>
              </a:ext>
            </a:extLst>
          </p:cNvPr>
          <p:cNvCxnSpPr>
            <a:stCxn id="11" idx="6"/>
            <a:endCxn id="10" idx="15"/>
          </p:cNvCxnSpPr>
          <p:nvPr/>
        </p:nvCxnSpPr>
        <p:spPr>
          <a:xfrm>
            <a:off x="2199961" y="3927580"/>
            <a:ext cx="6508304" cy="754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C50BC14-0E1B-34EC-DEF5-324BB158BA69}"/>
              </a:ext>
            </a:extLst>
          </p:cNvPr>
          <p:cNvSpPr/>
          <p:nvPr/>
        </p:nvSpPr>
        <p:spPr>
          <a:xfrm>
            <a:off x="4833685" y="3085466"/>
            <a:ext cx="1240856" cy="22907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FlowFile</a:t>
            </a:r>
            <a:endParaRPr lang="en-US" dirty="0"/>
          </a:p>
        </p:txBody>
      </p:sp>
      <p:sp>
        <p:nvSpPr>
          <p:cNvPr id="15" name="Rectangle 14">
            <a:extLst>
              <a:ext uri="{FF2B5EF4-FFF2-40B4-BE49-F238E27FC236}">
                <a16:creationId xmlns:a16="http://schemas.microsoft.com/office/drawing/2014/main" id="{31C437FF-5BD1-EE8F-A68A-754D853EDA3C}"/>
              </a:ext>
            </a:extLst>
          </p:cNvPr>
          <p:cNvSpPr/>
          <p:nvPr/>
        </p:nvSpPr>
        <p:spPr>
          <a:xfrm>
            <a:off x="4833685" y="3317676"/>
            <a:ext cx="1240856" cy="23354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Attributes</a:t>
            </a:r>
          </a:p>
        </p:txBody>
      </p:sp>
      <p:sp>
        <p:nvSpPr>
          <p:cNvPr id="16" name="Rectangle 15">
            <a:extLst>
              <a:ext uri="{FF2B5EF4-FFF2-40B4-BE49-F238E27FC236}">
                <a16:creationId xmlns:a16="http://schemas.microsoft.com/office/drawing/2014/main" id="{A97FF5AB-5AD7-CCFF-15BA-332A86AB33BE}"/>
              </a:ext>
            </a:extLst>
          </p:cNvPr>
          <p:cNvSpPr/>
          <p:nvPr/>
        </p:nvSpPr>
        <p:spPr>
          <a:xfrm>
            <a:off x="4833685" y="3556524"/>
            <a:ext cx="1240856" cy="23354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Content</a:t>
            </a:r>
          </a:p>
        </p:txBody>
      </p:sp>
      <p:sp>
        <p:nvSpPr>
          <p:cNvPr id="17" name="Rectangle: Rounded Corners 16">
            <a:extLst>
              <a:ext uri="{FF2B5EF4-FFF2-40B4-BE49-F238E27FC236}">
                <a16:creationId xmlns:a16="http://schemas.microsoft.com/office/drawing/2014/main" id="{252DAD6D-A9A4-3F7C-7DC3-DFC85D9D9892}"/>
              </a:ext>
            </a:extLst>
          </p:cNvPr>
          <p:cNvSpPr/>
          <p:nvPr/>
        </p:nvSpPr>
        <p:spPr>
          <a:xfrm>
            <a:off x="3003884" y="2322095"/>
            <a:ext cx="4981074" cy="2888053"/>
          </a:xfrm>
          <a:prstGeom prst="roundRect">
            <a:avLst/>
          </a:prstGeom>
          <a:noFill/>
          <a:ln>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86DA251E-147F-A626-6B71-5AD10B9BBD6C}"/>
              </a:ext>
            </a:extLst>
          </p:cNvPr>
          <p:cNvSpPr txBox="1"/>
          <p:nvPr/>
        </p:nvSpPr>
        <p:spPr>
          <a:xfrm>
            <a:off x="1147010" y="2004953"/>
            <a:ext cx="6096000" cy="369332"/>
          </a:xfrm>
          <a:prstGeom prst="rect">
            <a:avLst/>
          </a:prstGeom>
          <a:noFill/>
        </p:spPr>
        <p:txBody>
          <a:bodyPr wrap="squar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effectLst/>
                <a:uLnTx/>
                <a:uFillTx/>
                <a:latin typeface="Arial"/>
                <a:ea typeface="+mn-ea"/>
                <a:cs typeface="+mn-cs"/>
              </a:rPr>
              <a:t>Dataflow Studio</a:t>
            </a:r>
          </a:p>
        </p:txBody>
      </p:sp>
      <p:cxnSp>
        <p:nvCxnSpPr>
          <p:cNvPr id="19" name="Straight Arrow Connector 18">
            <a:extLst>
              <a:ext uri="{FF2B5EF4-FFF2-40B4-BE49-F238E27FC236}">
                <a16:creationId xmlns:a16="http://schemas.microsoft.com/office/drawing/2014/main" id="{7276A5AF-CFBE-57E0-E324-5B06F872A84C}"/>
              </a:ext>
            </a:extLst>
          </p:cNvPr>
          <p:cNvCxnSpPr>
            <a:cxnSpLocks/>
          </p:cNvCxnSpPr>
          <p:nvPr/>
        </p:nvCxnSpPr>
        <p:spPr>
          <a:xfrm rot="5400000" flipV="1">
            <a:off x="4492876" y="3253305"/>
            <a:ext cx="0" cy="351390"/>
          </a:xfrm>
          <a:prstGeom prst="straightConnector1">
            <a:avLst/>
          </a:prstGeom>
          <a:ln w="952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362FFA2-A34A-D9EF-98F0-220FDA6A73E1}"/>
              </a:ext>
            </a:extLst>
          </p:cNvPr>
          <p:cNvCxnSpPr>
            <a:cxnSpLocks/>
          </p:cNvCxnSpPr>
          <p:nvPr/>
        </p:nvCxnSpPr>
        <p:spPr>
          <a:xfrm rot="16200000" flipH="1" flipV="1">
            <a:off x="6345739" y="3253305"/>
            <a:ext cx="0" cy="351390"/>
          </a:xfrm>
          <a:prstGeom prst="straightConnector1">
            <a:avLst/>
          </a:prstGeom>
          <a:ln w="952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C3CCE2A-BEDD-3E99-1EFF-FEEB468BBA55}"/>
              </a:ext>
            </a:extLst>
          </p:cNvPr>
          <p:cNvSpPr txBox="1"/>
          <p:nvPr/>
        </p:nvSpPr>
        <p:spPr>
          <a:xfrm>
            <a:off x="1092199" y="5642544"/>
            <a:ext cx="10231967" cy="646331"/>
          </a:xfrm>
          <a:prstGeom prst="rect">
            <a:avLst/>
          </a:prstGeom>
          <a:noFill/>
        </p:spPr>
        <p:txBody>
          <a:bodyPr wrap="square">
            <a:spAutoFit/>
          </a:bodyPr>
          <a:lstStyle/>
          <a:p>
            <a:pPr marL="0" marR="0" lvl="0" indent="0" defTabSz="914400" rtl="0" eaLnBrk="0" fontAlgn="base" latinLnBrk="0" hangingPunct="0">
              <a:lnSpc>
                <a:spcPct val="100000"/>
              </a:lnSpc>
              <a:spcBef>
                <a:spcPts val="0"/>
              </a:spcBef>
              <a:spcAft>
                <a:spcPct val="0"/>
              </a:spcAft>
              <a:buClrTx/>
              <a:buSzTx/>
              <a:buFontTx/>
              <a:buNone/>
              <a:tabLst/>
              <a:defRPr/>
            </a:pPr>
            <a:r>
              <a:rPr lang="en-US" dirty="0" err="1">
                <a:latin typeface="Arial"/>
              </a:rPr>
              <a:t>Flowfile</a:t>
            </a:r>
            <a:r>
              <a:rPr lang="en-US" dirty="0">
                <a:latin typeface="Arial"/>
              </a:rPr>
              <a:t> Provenance show the flow file history</a:t>
            </a:r>
            <a:endParaRPr kumimoji="0" lang="en-US" sz="1800" b="0" i="0" u="none" strike="noStrike" kern="1200" cap="none" spc="0" normalizeH="0" baseline="0" noProof="0" dirty="0">
              <a:ln>
                <a:noFill/>
              </a:ln>
              <a:effectLst/>
              <a:uLnTx/>
              <a:uFillTx/>
              <a:latin typeface="Arial"/>
              <a:ea typeface="+mn-ea"/>
              <a:cs typeface="+mn-cs"/>
            </a:endParaRPr>
          </a:p>
          <a:p>
            <a:pPr marL="0" marR="0" lvl="0" indent="0"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err="1">
                <a:ln>
                  <a:noFill/>
                </a:ln>
                <a:effectLst/>
                <a:uLnTx/>
                <a:uFillTx/>
                <a:latin typeface="Arial"/>
                <a:ea typeface="+mn-ea"/>
                <a:cs typeface="+mn-cs"/>
              </a:rPr>
              <a:t>Flowfile</a:t>
            </a:r>
            <a:r>
              <a:rPr kumimoji="0" lang="en-US" sz="1800" b="0" i="0" u="none" strike="noStrike" kern="1200" cap="none" spc="0" normalizeH="0" baseline="0" noProof="0" dirty="0">
                <a:ln>
                  <a:noFill/>
                </a:ln>
                <a:effectLst/>
                <a:uLnTx/>
                <a:uFillTx/>
                <a:latin typeface="Arial"/>
                <a:ea typeface="+mn-ea"/>
                <a:cs typeface="+mn-cs"/>
              </a:rPr>
              <a:t> lineage tracks history on changes made to the </a:t>
            </a:r>
            <a:r>
              <a:rPr kumimoji="0" lang="en-US" sz="1800" b="0" i="0" u="none" strike="noStrike" kern="1200" cap="none" spc="0" normalizeH="0" baseline="0" noProof="0" dirty="0" err="1">
                <a:ln>
                  <a:noFill/>
                </a:ln>
                <a:effectLst/>
                <a:uLnTx/>
                <a:uFillTx/>
                <a:latin typeface="Arial"/>
                <a:ea typeface="+mn-ea"/>
                <a:cs typeface="+mn-cs"/>
              </a:rPr>
              <a:t>flowfile</a:t>
            </a:r>
            <a:r>
              <a:rPr kumimoji="0" lang="en-US" sz="1800" b="0" i="0" u="none" strike="noStrike" kern="1200" cap="none" spc="0" normalizeH="0" baseline="0" noProof="0" dirty="0">
                <a:ln>
                  <a:noFill/>
                </a:ln>
                <a:effectLst/>
                <a:uLnTx/>
                <a:uFillTx/>
                <a:latin typeface="Arial"/>
                <a:ea typeface="+mn-ea"/>
                <a:cs typeface="+mn-cs"/>
              </a:rPr>
              <a:t> attributes (metadata) and content</a:t>
            </a:r>
          </a:p>
        </p:txBody>
      </p:sp>
    </p:spTree>
    <p:extLst>
      <p:ext uri="{BB962C8B-B14F-4D97-AF65-F5344CB8AC3E}">
        <p14:creationId xmlns:p14="http://schemas.microsoft.com/office/powerpoint/2010/main" val="1794341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60FA-5F63-B209-7229-9173F1DF3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0958-8E2A-4FE0-6113-B6668F1D40BE}"/>
              </a:ext>
            </a:extLst>
          </p:cNvPr>
          <p:cNvSpPr>
            <a:spLocks noGrp="1"/>
          </p:cNvSpPr>
          <p:nvPr>
            <p:ph type="title"/>
          </p:nvPr>
        </p:nvSpPr>
        <p:spPr/>
        <p:txBody>
          <a:bodyPr/>
          <a:lstStyle/>
          <a:p>
            <a:r>
              <a:rPr lang="en-US" dirty="0"/>
              <a:t>Processors</a:t>
            </a:r>
          </a:p>
        </p:txBody>
      </p:sp>
      <p:sp>
        <p:nvSpPr>
          <p:cNvPr id="9" name="Rectangle 8">
            <a:extLst>
              <a:ext uri="{FF2B5EF4-FFF2-40B4-BE49-F238E27FC236}">
                <a16:creationId xmlns:a16="http://schemas.microsoft.com/office/drawing/2014/main" id="{FC198DA4-D0E2-7F4B-C877-A4783905DB8B}"/>
              </a:ext>
            </a:extLst>
          </p:cNvPr>
          <p:cNvSpPr/>
          <p:nvPr/>
        </p:nvSpPr>
        <p:spPr>
          <a:xfrm>
            <a:off x="8832809" y="3640601"/>
            <a:ext cx="1791570" cy="25291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tIns="182880" rtlCol="0" anchor="t"/>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HxGN EAM</a:t>
            </a:r>
          </a:p>
        </p:txBody>
      </p:sp>
      <p:sp>
        <p:nvSpPr>
          <p:cNvPr id="10" name="Freeform: Shape 330">
            <a:extLst>
              <a:ext uri="{FF2B5EF4-FFF2-40B4-BE49-F238E27FC236}">
                <a16:creationId xmlns:a16="http://schemas.microsoft.com/office/drawing/2014/main" id="{1FBD6869-045A-674D-4F12-110EB7E6A779}"/>
              </a:ext>
            </a:extLst>
          </p:cNvPr>
          <p:cNvSpPr/>
          <p:nvPr/>
        </p:nvSpPr>
        <p:spPr>
          <a:xfrm>
            <a:off x="8708265" y="2914929"/>
            <a:ext cx="2040658" cy="2042233"/>
          </a:xfrm>
          <a:custGeom>
            <a:avLst/>
            <a:gdLst>
              <a:gd name="connsiteX0" fmla="*/ 364617 w 740949"/>
              <a:gd name="connsiteY0" fmla="*/ 30004 h 741521"/>
              <a:gd name="connsiteX1" fmla="*/ 341947 w 740949"/>
              <a:gd name="connsiteY1" fmla="*/ 31147 h 741521"/>
              <a:gd name="connsiteX2" fmla="*/ 316135 w 740949"/>
              <a:gd name="connsiteY2" fmla="*/ 34481 h 741521"/>
              <a:gd name="connsiteX3" fmla="*/ 300323 w 740949"/>
              <a:gd name="connsiteY3" fmla="*/ 37052 h 741521"/>
              <a:gd name="connsiteX4" fmla="*/ 283083 w 740949"/>
              <a:gd name="connsiteY4" fmla="*/ 41529 h 741521"/>
              <a:gd name="connsiteX5" fmla="*/ 204788 w 740949"/>
              <a:gd name="connsiteY5" fmla="*/ 73057 h 741521"/>
              <a:gd name="connsiteX6" fmla="*/ 127826 w 740949"/>
              <a:gd name="connsiteY6" fmla="*/ 131826 h 741521"/>
              <a:gd name="connsiteX7" fmla="*/ 70390 w 740949"/>
              <a:gd name="connsiteY7" fmla="*/ 209741 h 741521"/>
              <a:gd name="connsiteX8" fmla="*/ 52197 w 740949"/>
              <a:gd name="connsiteY8" fmla="*/ 250508 h 741521"/>
              <a:gd name="connsiteX9" fmla="*/ 45149 w 740949"/>
              <a:gd name="connsiteY9" fmla="*/ 269938 h 741521"/>
              <a:gd name="connsiteX10" fmla="*/ 40386 w 740949"/>
              <a:gd name="connsiteY10" fmla="*/ 288703 h 741521"/>
              <a:gd name="connsiteX11" fmla="*/ 33909 w 740949"/>
              <a:gd name="connsiteY11" fmla="*/ 321850 h 741521"/>
              <a:gd name="connsiteX12" fmla="*/ 31813 w 740949"/>
              <a:gd name="connsiteY12" fmla="*/ 335756 h 741521"/>
              <a:gd name="connsiteX13" fmla="*/ 31242 w 740949"/>
              <a:gd name="connsiteY13" fmla="*/ 347758 h 741521"/>
              <a:gd name="connsiteX14" fmla="*/ 30099 w 740949"/>
              <a:gd name="connsiteY14" fmla="*/ 370427 h 741521"/>
              <a:gd name="connsiteX15" fmla="*/ 0 w 740949"/>
              <a:gd name="connsiteY15" fmla="*/ 370427 h 741521"/>
              <a:gd name="connsiteX16" fmla="*/ 1238 w 740949"/>
              <a:gd name="connsiteY16" fmla="*/ 345758 h 741521"/>
              <a:gd name="connsiteX17" fmla="*/ 1905 w 740949"/>
              <a:gd name="connsiteY17" fmla="*/ 332708 h 741521"/>
              <a:gd name="connsiteX18" fmla="*/ 4191 w 740949"/>
              <a:gd name="connsiteY18" fmla="*/ 317563 h 741521"/>
              <a:gd name="connsiteX19" fmla="*/ 11239 w 740949"/>
              <a:gd name="connsiteY19" fmla="*/ 281464 h 741521"/>
              <a:gd name="connsiteX20" fmla="*/ 16478 w 740949"/>
              <a:gd name="connsiteY20" fmla="*/ 261080 h 741521"/>
              <a:gd name="connsiteX21" fmla="*/ 24098 w 740949"/>
              <a:gd name="connsiteY21" fmla="*/ 239935 h 741521"/>
              <a:gd name="connsiteX22" fmla="*/ 43910 w 740949"/>
              <a:gd name="connsiteY22" fmla="*/ 195548 h 741521"/>
              <a:gd name="connsiteX23" fmla="*/ 106394 w 740949"/>
              <a:gd name="connsiteY23" fmla="*/ 110776 h 741521"/>
              <a:gd name="connsiteX24" fmla="*/ 190119 w 740949"/>
              <a:gd name="connsiteY24" fmla="*/ 46863 h 741521"/>
              <a:gd name="connsiteX25" fmla="*/ 275368 w 740949"/>
              <a:gd name="connsiteY25" fmla="*/ 12478 h 741521"/>
              <a:gd name="connsiteX26" fmla="*/ 294132 w 740949"/>
              <a:gd name="connsiteY26" fmla="*/ 7715 h 741521"/>
              <a:gd name="connsiteX27" fmla="*/ 311372 w 740949"/>
              <a:gd name="connsiteY27" fmla="*/ 4858 h 741521"/>
              <a:gd name="connsiteX28" fmla="*/ 339471 w 740949"/>
              <a:gd name="connsiteY28" fmla="*/ 1238 h 741521"/>
              <a:gd name="connsiteX29" fmla="*/ 364141 w 740949"/>
              <a:gd name="connsiteY29" fmla="*/ 0 h 741521"/>
              <a:gd name="connsiteX30" fmla="*/ 364617 w 740949"/>
              <a:gd name="connsiteY30" fmla="*/ 30004 h 741521"/>
              <a:gd name="connsiteX31" fmla="*/ 548450 w 740949"/>
              <a:gd name="connsiteY31" fmla="*/ 44768 h 741521"/>
              <a:gd name="connsiteX32" fmla="*/ 524828 w 740949"/>
              <a:gd name="connsiteY32" fmla="*/ 33338 h 741521"/>
              <a:gd name="connsiteX33" fmla="*/ 499967 w 740949"/>
              <a:gd name="connsiteY33" fmla="*/ 23146 h 741521"/>
              <a:gd name="connsiteX34" fmla="*/ 470630 w 740949"/>
              <a:gd name="connsiteY34" fmla="*/ 13621 h 741521"/>
              <a:gd name="connsiteX35" fmla="*/ 440627 w 740949"/>
              <a:gd name="connsiteY35" fmla="*/ 6477 h 741521"/>
              <a:gd name="connsiteX36" fmla="*/ 414052 w 740949"/>
              <a:gd name="connsiteY36" fmla="*/ 2381 h 741521"/>
              <a:gd name="connsiteX37" fmla="*/ 395097 w 740949"/>
              <a:gd name="connsiteY37" fmla="*/ 857 h 741521"/>
              <a:gd name="connsiteX38" fmla="*/ 387858 w 740949"/>
              <a:gd name="connsiteY38" fmla="*/ 476 h 741521"/>
              <a:gd name="connsiteX39" fmla="*/ 386525 w 740949"/>
              <a:gd name="connsiteY39" fmla="*/ 30480 h 741521"/>
              <a:gd name="connsiteX40" fmla="*/ 393192 w 740949"/>
              <a:gd name="connsiteY40" fmla="*/ 30861 h 741521"/>
              <a:gd name="connsiteX41" fmla="*/ 410623 w 740949"/>
              <a:gd name="connsiteY41" fmla="*/ 32195 h 741521"/>
              <a:gd name="connsiteX42" fmla="*/ 435102 w 740949"/>
              <a:gd name="connsiteY42" fmla="*/ 35909 h 741521"/>
              <a:gd name="connsiteX43" fmla="*/ 462629 w 740949"/>
              <a:gd name="connsiteY43" fmla="*/ 42481 h 741521"/>
              <a:gd name="connsiteX44" fmla="*/ 489490 w 740949"/>
              <a:gd name="connsiteY44" fmla="*/ 51245 h 741521"/>
              <a:gd name="connsiteX45" fmla="*/ 512350 w 740949"/>
              <a:gd name="connsiteY45" fmla="*/ 60579 h 741521"/>
              <a:gd name="connsiteX46" fmla="*/ 534067 w 740949"/>
              <a:gd name="connsiteY46" fmla="*/ 71056 h 741521"/>
              <a:gd name="connsiteX47" fmla="*/ 548450 w 740949"/>
              <a:gd name="connsiteY47" fmla="*/ 44768 h 741521"/>
              <a:gd name="connsiteX48" fmla="*/ 614458 w 740949"/>
              <a:gd name="connsiteY48" fmla="*/ 91059 h 741521"/>
              <a:gd name="connsiteX49" fmla="*/ 568928 w 740949"/>
              <a:gd name="connsiteY49" fmla="*/ 57150 h 741521"/>
              <a:gd name="connsiteX50" fmla="*/ 552831 w 740949"/>
              <a:gd name="connsiteY50" fmla="*/ 82582 h 741521"/>
              <a:gd name="connsiteX51" fmla="*/ 594741 w 740949"/>
              <a:gd name="connsiteY51" fmla="*/ 113824 h 741521"/>
              <a:gd name="connsiteX52" fmla="*/ 614458 w 740949"/>
              <a:gd name="connsiteY52" fmla="*/ 91059 h 741521"/>
              <a:gd name="connsiteX53" fmla="*/ 718947 w 740949"/>
              <a:gd name="connsiteY53" fmla="*/ 242888 h 741521"/>
              <a:gd name="connsiteX54" fmla="*/ 713423 w 740949"/>
              <a:gd name="connsiteY54" fmla="*/ 227838 h 741521"/>
              <a:gd name="connsiteX55" fmla="*/ 698278 w 740949"/>
              <a:gd name="connsiteY55" fmla="*/ 195929 h 741521"/>
              <a:gd name="connsiteX56" fmla="*/ 680180 w 740949"/>
              <a:gd name="connsiteY56" fmla="*/ 165640 h 741521"/>
              <a:gd name="connsiteX57" fmla="*/ 670751 w 740949"/>
              <a:gd name="connsiteY57" fmla="*/ 152591 h 741521"/>
              <a:gd name="connsiteX58" fmla="*/ 646462 w 740949"/>
              <a:gd name="connsiteY58" fmla="*/ 170307 h 741521"/>
              <a:gd name="connsiteX59" fmla="*/ 655130 w 740949"/>
              <a:gd name="connsiteY59" fmla="*/ 182309 h 741521"/>
              <a:gd name="connsiteX60" fmla="*/ 671798 w 740949"/>
              <a:gd name="connsiteY60" fmla="*/ 210121 h 741521"/>
              <a:gd name="connsiteX61" fmla="*/ 685705 w 740949"/>
              <a:gd name="connsiteY61" fmla="*/ 239459 h 741521"/>
              <a:gd name="connsiteX62" fmla="*/ 690753 w 740949"/>
              <a:gd name="connsiteY62" fmla="*/ 253365 h 741521"/>
              <a:gd name="connsiteX63" fmla="*/ 718947 w 740949"/>
              <a:gd name="connsiteY63" fmla="*/ 242888 h 741521"/>
              <a:gd name="connsiteX64" fmla="*/ 740950 w 740949"/>
              <a:gd name="connsiteY64" fmla="*/ 352234 h 741521"/>
              <a:gd name="connsiteX65" fmla="*/ 740474 w 740949"/>
              <a:gd name="connsiteY65" fmla="*/ 342519 h 741521"/>
              <a:gd name="connsiteX66" fmla="*/ 739902 w 740949"/>
              <a:gd name="connsiteY66" fmla="*/ 332518 h 741521"/>
              <a:gd name="connsiteX67" fmla="*/ 738187 w 740949"/>
              <a:gd name="connsiteY67" fmla="*/ 321183 h 741521"/>
              <a:gd name="connsiteX68" fmla="*/ 734949 w 740949"/>
              <a:gd name="connsiteY68" fmla="*/ 299942 h 741521"/>
              <a:gd name="connsiteX69" fmla="*/ 733616 w 740949"/>
              <a:gd name="connsiteY69" fmla="*/ 292989 h 741521"/>
              <a:gd name="connsiteX70" fmla="*/ 732949 w 740949"/>
              <a:gd name="connsiteY70" fmla="*/ 290417 h 741521"/>
              <a:gd name="connsiteX71" fmla="*/ 703612 w 740949"/>
              <a:gd name="connsiteY71" fmla="*/ 296894 h 741521"/>
              <a:gd name="connsiteX72" fmla="*/ 704183 w 740949"/>
              <a:gd name="connsiteY72" fmla="*/ 299275 h 741521"/>
              <a:gd name="connsiteX73" fmla="*/ 705422 w 740949"/>
              <a:gd name="connsiteY73" fmla="*/ 305657 h 741521"/>
              <a:gd name="connsiteX74" fmla="*/ 708374 w 740949"/>
              <a:gd name="connsiteY74" fmla="*/ 325184 h 741521"/>
              <a:gd name="connsiteX75" fmla="*/ 709994 w 740949"/>
              <a:gd name="connsiteY75" fmla="*/ 335566 h 741521"/>
              <a:gd name="connsiteX76" fmla="*/ 710470 w 740949"/>
              <a:gd name="connsiteY76" fmla="*/ 344710 h 741521"/>
              <a:gd name="connsiteX77" fmla="*/ 710946 w 740949"/>
              <a:gd name="connsiteY77" fmla="*/ 353663 h 741521"/>
              <a:gd name="connsiteX78" fmla="*/ 740950 w 740949"/>
              <a:gd name="connsiteY78" fmla="*/ 352234 h 741521"/>
              <a:gd name="connsiteX79" fmla="*/ 733425 w 740949"/>
              <a:gd name="connsiteY79" fmla="*/ 448913 h 741521"/>
              <a:gd name="connsiteX80" fmla="*/ 735140 w 740949"/>
              <a:gd name="connsiteY80" fmla="*/ 440055 h 741521"/>
              <a:gd name="connsiteX81" fmla="*/ 738187 w 740949"/>
              <a:gd name="connsiteY81" fmla="*/ 420434 h 741521"/>
              <a:gd name="connsiteX82" fmla="*/ 740378 w 740949"/>
              <a:gd name="connsiteY82" fmla="*/ 400717 h 741521"/>
              <a:gd name="connsiteX83" fmla="*/ 740855 w 740949"/>
              <a:gd name="connsiteY83" fmla="*/ 391668 h 741521"/>
              <a:gd name="connsiteX84" fmla="*/ 710851 w 740949"/>
              <a:gd name="connsiteY84" fmla="*/ 389954 h 741521"/>
              <a:gd name="connsiteX85" fmla="*/ 710470 w 740949"/>
              <a:gd name="connsiteY85" fmla="*/ 398240 h 741521"/>
              <a:gd name="connsiteX86" fmla="*/ 708470 w 740949"/>
              <a:gd name="connsiteY86" fmla="*/ 416338 h 741521"/>
              <a:gd name="connsiteX87" fmla="*/ 705707 w 740949"/>
              <a:gd name="connsiteY87" fmla="*/ 434435 h 741521"/>
              <a:gd name="connsiteX88" fmla="*/ 704088 w 740949"/>
              <a:gd name="connsiteY88" fmla="*/ 442532 h 741521"/>
              <a:gd name="connsiteX89" fmla="*/ 733425 w 740949"/>
              <a:gd name="connsiteY89" fmla="*/ 448913 h 741521"/>
              <a:gd name="connsiteX90" fmla="*/ 529495 w 740949"/>
              <a:gd name="connsiteY90" fmla="*/ 705517 h 741521"/>
              <a:gd name="connsiteX91" fmla="*/ 541211 w 740949"/>
              <a:gd name="connsiteY91" fmla="*/ 699897 h 741521"/>
              <a:gd name="connsiteX92" fmla="*/ 570833 w 740949"/>
              <a:gd name="connsiteY92" fmla="*/ 682752 h 741521"/>
              <a:gd name="connsiteX93" fmla="*/ 589598 w 740949"/>
              <a:gd name="connsiteY93" fmla="*/ 669798 h 741521"/>
              <a:gd name="connsiteX94" fmla="*/ 609791 w 740949"/>
              <a:gd name="connsiteY94" fmla="*/ 654272 h 741521"/>
              <a:gd name="connsiteX95" fmla="*/ 629984 w 740949"/>
              <a:gd name="connsiteY95" fmla="*/ 635889 h 741521"/>
              <a:gd name="connsiteX96" fmla="*/ 649224 w 740949"/>
              <a:gd name="connsiteY96" fmla="*/ 615315 h 741521"/>
              <a:gd name="connsiteX97" fmla="*/ 706088 w 740949"/>
              <a:gd name="connsiteY97" fmla="*/ 528923 h 741521"/>
              <a:gd name="connsiteX98" fmla="*/ 719233 w 740949"/>
              <a:gd name="connsiteY98" fmla="*/ 497396 h 741521"/>
              <a:gd name="connsiteX99" fmla="*/ 723710 w 740949"/>
              <a:gd name="connsiteY99" fmla="*/ 485204 h 741521"/>
              <a:gd name="connsiteX100" fmla="*/ 695135 w 740949"/>
              <a:gd name="connsiteY100" fmla="*/ 475869 h 741521"/>
              <a:gd name="connsiteX101" fmla="*/ 691039 w 740949"/>
              <a:gd name="connsiteY101" fmla="*/ 487013 h 741521"/>
              <a:gd name="connsiteX102" fmla="*/ 678942 w 740949"/>
              <a:gd name="connsiteY102" fmla="*/ 515969 h 741521"/>
              <a:gd name="connsiteX103" fmla="*/ 626745 w 740949"/>
              <a:gd name="connsiteY103" fmla="*/ 595408 h 741521"/>
              <a:gd name="connsiteX104" fmla="*/ 554641 w 740949"/>
              <a:gd name="connsiteY104" fmla="*/ 657416 h 741521"/>
              <a:gd name="connsiteX105" fmla="*/ 527399 w 740949"/>
              <a:gd name="connsiteY105" fmla="*/ 673132 h 741521"/>
              <a:gd name="connsiteX106" fmla="*/ 516636 w 740949"/>
              <a:gd name="connsiteY106" fmla="*/ 678275 h 741521"/>
              <a:gd name="connsiteX107" fmla="*/ 529495 w 740949"/>
              <a:gd name="connsiteY107" fmla="*/ 705517 h 741521"/>
              <a:gd name="connsiteX108" fmla="*/ 455105 w 740949"/>
              <a:gd name="connsiteY108" fmla="*/ 731520 h 741521"/>
              <a:gd name="connsiteX109" fmla="*/ 475107 w 740949"/>
              <a:gd name="connsiteY109" fmla="*/ 726377 h 741521"/>
              <a:gd name="connsiteX110" fmla="*/ 488633 w 740949"/>
              <a:gd name="connsiteY110" fmla="*/ 722090 h 741521"/>
              <a:gd name="connsiteX111" fmla="*/ 494729 w 740949"/>
              <a:gd name="connsiteY111" fmla="*/ 719900 h 741521"/>
              <a:gd name="connsiteX112" fmla="*/ 484632 w 740949"/>
              <a:gd name="connsiteY112" fmla="*/ 691515 h 741521"/>
              <a:gd name="connsiteX113" fmla="*/ 479108 w 740949"/>
              <a:gd name="connsiteY113" fmla="*/ 693515 h 741521"/>
              <a:gd name="connsiteX114" fmla="*/ 466725 w 740949"/>
              <a:gd name="connsiteY114" fmla="*/ 697421 h 741521"/>
              <a:gd name="connsiteX115" fmla="*/ 448342 w 740949"/>
              <a:gd name="connsiteY115" fmla="*/ 702183 h 741521"/>
              <a:gd name="connsiteX116" fmla="*/ 455105 w 740949"/>
              <a:gd name="connsiteY116" fmla="*/ 731520 h 741521"/>
              <a:gd name="connsiteX117" fmla="*/ 129540 w 740949"/>
              <a:gd name="connsiteY117" fmla="*/ 651796 h 741521"/>
              <a:gd name="connsiteX118" fmla="*/ 131826 w 740949"/>
              <a:gd name="connsiteY118" fmla="*/ 653891 h 741521"/>
              <a:gd name="connsiteX119" fmla="*/ 138589 w 740949"/>
              <a:gd name="connsiteY119" fmla="*/ 659416 h 741521"/>
              <a:gd name="connsiteX120" fmla="*/ 163640 w 740949"/>
              <a:gd name="connsiteY120" fmla="*/ 678180 h 741521"/>
              <a:gd name="connsiteX121" fmla="*/ 248507 w 740949"/>
              <a:gd name="connsiteY121" fmla="*/ 720376 h 741521"/>
              <a:gd name="connsiteX122" fmla="*/ 260699 w 740949"/>
              <a:gd name="connsiteY122" fmla="*/ 724853 h 741521"/>
              <a:gd name="connsiteX123" fmla="*/ 273177 w 740949"/>
              <a:gd name="connsiteY123" fmla="*/ 728091 h 741521"/>
              <a:gd name="connsiteX124" fmla="*/ 297371 w 740949"/>
              <a:gd name="connsiteY124" fmla="*/ 734187 h 741521"/>
              <a:gd name="connsiteX125" fmla="*/ 341186 w 740949"/>
              <a:gd name="connsiteY125" fmla="*/ 740093 h 741521"/>
              <a:gd name="connsiteX126" fmla="*/ 372428 w 740949"/>
              <a:gd name="connsiteY126" fmla="*/ 741521 h 741521"/>
              <a:gd name="connsiteX127" fmla="*/ 384239 w 740949"/>
              <a:gd name="connsiteY127" fmla="*/ 740950 h 741521"/>
              <a:gd name="connsiteX128" fmla="*/ 383191 w 740949"/>
              <a:gd name="connsiteY128" fmla="*/ 710755 h 741521"/>
              <a:gd name="connsiteX129" fmla="*/ 372332 w 740949"/>
              <a:gd name="connsiteY129" fmla="*/ 711327 h 741521"/>
              <a:gd name="connsiteX130" fmla="*/ 343567 w 740949"/>
              <a:gd name="connsiteY130" fmla="*/ 709994 h 741521"/>
              <a:gd name="connsiteX131" fmla="*/ 303276 w 740949"/>
              <a:gd name="connsiteY131" fmla="*/ 704659 h 741521"/>
              <a:gd name="connsiteX132" fmla="*/ 281083 w 740949"/>
              <a:gd name="connsiteY132" fmla="*/ 699040 h 741521"/>
              <a:gd name="connsiteX133" fmla="*/ 269653 w 740949"/>
              <a:gd name="connsiteY133" fmla="*/ 696087 h 741521"/>
              <a:gd name="connsiteX134" fmla="*/ 258509 w 740949"/>
              <a:gd name="connsiteY134" fmla="*/ 691991 h 741521"/>
              <a:gd name="connsiteX135" fmla="*/ 180594 w 740949"/>
              <a:gd name="connsiteY135" fmla="*/ 653225 h 741521"/>
              <a:gd name="connsiteX136" fmla="*/ 157544 w 740949"/>
              <a:gd name="connsiteY136" fmla="*/ 635984 h 741521"/>
              <a:gd name="connsiteX137" fmla="*/ 151352 w 740949"/>
              <a:gd name="connsiteY137" fmla="*/ 630841 h 741521"/>
              <a:gd name="connsiteX138" fmla="*/ 149257 w 740949"/>
              <a:gd name="connsiteY138" fmla="*/ 628936 h 741521"/>
              <a:gd name="connsiteX139" fmla="*/ 129540 w 740949"/>
              <a:gd name="connsiteY139" fmla="*/ 651796 h 741521"/>
              <a:gd name="connsiteX140" fmla="*/ 31337 w 740949"/>
              <a:gd name="connsiteY140" fmla="*/ 519494 h 741521"/>
              <a:gd name="connsiteX141" fmla="*/ 39148 w 740949"/>
              <a:gd name="connsiteY141" fmla="*/ 535781 h 741521"/>
              <a:gd name="connsiteX142" fmla="*/ 58674 w 740949"/>
              <a:gd name="connsiteY142" fmla="*/ 570357 h 741521"/>
              <a:gd name="connsiteX143" fmla="*/ 81820 w 740949"/>
              <a:gd name="connsiteY143" fmla="*/ 602647 h 741521"/>
              <a:gd name="connsiteX144" fmla="*/ 90297 w 740949"/>
              <a:gd name="connsiteY144" fmla="*/ 612648 h 741521"/>
              <a:gd name="connsiteX145" fmla="*/ 93631 w 740949"/>
              <a:gd name="connsiteY145" fmla="*/ 616363 h 741521"/>
              <a:gd name="connsiteX146" fmla="*/ 116110 w 740949"/>
              <a:gd name="connsiteY146" fmla="*/ 596360 h 741521"/>
              <a:gd name="connsiteX147" fmla="*/ 113062 w 740949"/>
              <a:gd name="connsiteY147" fmla="*/ 593027 h 741521"/>
              <a:gd name="connsiteX148" fmla="*/ 105251 w 740949"/>
              <a:gd name="connsiteY148" fmla="*/ 583883 h 741521"/>
              <a:gd name="connsiteX149" fmla="*/ 84011 w 740949"/>
              <a:gd name="connsiteY149" fmla="*/ 554165 h 741521"/>
              <a:gd name="connsiteX150" fmla="*/ 66008 w 740949"/>
              <a:gd name="connsiteY150" fmla="*/ 522351 h 741521"/>
              <a:gd name="connsiteX151" fmla="*/ 58769 w 740949"/>
              <a:gd name="connsiteY151" fmla="*/ 507397 h 741521"/>
              <a:gd name="connsiteX152" fmla="*/ 31337 w 740949"/>
              <a:gd name="connsiteY152" fmla="*/ 519494 h 741521"/>
              <a:gd name="connsiteX153" fmla="*/ 15526 w 740949"/>
              <a:gd name="connsiteY153" fmla="*/ 476441 h 741521"/>
              <a:gd name="connsiteX154" fmla="*/ 22670 w 740949"/>
              <a:gd name="connsiteY154" fmla="*/ 497300 h 741521"/>
              <a:gd name="connsiteX155" fmla="*/ 50959 w 740949"/>
              <a:gd name="connsiteY155" fmla="*/ 487013 h 741521"/>
              <a:gd name="connsiteX156" fmla="*/ 44387 w 740949"/>
              <a:gd name="connsiteY156" fmla="*/ 467868 h 741521"/>
              <a:gd name="connsiteX157" fmla="*/ 15526 w 740949"/>
              <a:gd name="connsiteY157" fmla="*/ 476441 h 741521"/>
              <a:gd name="connsiteX158" fmla="*/ 0 w 740949"/>
              <a:gd name="connsiteY158" fmla="*/ 370523 h 741521"/>
              <a:gd name="connsiteX159" fmla="*/ 667 w 740949"/>
              <a:gd name="connsiteY159" fmla="*/ 383858 h 741521"/>
              <a:gd name="connsiteX160" fmla="*/ 2667 w 740949"/>
              <a:gd name="connsiteY160" fmla="*/ 413099 h 741521"/>
              <a:gd name="connsiteX161" fmla="*/ 7144 w 740949"/>
              <a:gd name="connsiteY161" fmla="*/ 442150 h 741521"/>
              <a:gd name="connsiteX162" fmla="*/ 9239 w 740949"/>
              <a:gd name="connsiteY162" fmla="*/ 451580 h 741521"/>
              <a:gd name="connsiteX163" fmla="*/ 10192 w 740949"/>
              <a:gd name="connsiteY163" fmla="*/ 455105 h 741521"/>
              <a:gd name="connsiteX164" fmla="*/ 39529 w 740949"/>
              <a:gd name="connsiteY164" fmla="*/ 448246 h 741521"/>
              <a:gd name="connsiteX165" fmla="*/ 38672 w 740949"/>
              <a:gd name="connsiteY165" fmla="*/ 445008 h 741521"/>
              <a:gd name="connsiteX166" fmla="*/ 36767 w 740949"/>
              <a:gd name="connsiteY166" fmla="*/ 436340 h 741521"/>
              <a:gd name="connsiteX167" fmla="*/ 32671 w 740949"/>
              <a:gd name="connsiteY167" fmla="*/ 409670 h 741521"/>
              <a:gd name="connsiteX168" fmla="*/ 30861 w 740949"/>
              <a:gd name="connsiteY168" fmla="*/ 382810 h 741521"/>
              <a:gd name="connsiteX169" fmla="*/ 30194 w 740949"/>
              <a:gd name="connsiteY169" fmla="*/ 370523 h 741521"/>
              <a:gd name="connsiteX170" fmla="*/ 0 w 740949"/>
              <a:gd name="connsiteY170" fmla="*/ 370523 h 74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40949" h="741521">
                <a:moveTo>
                  <a:pt x="364617" y="30004"/>
                </a:moveTo>
                <a:cubicBezTo>
                  <a:pt x="364617" y="30004"/>
                  <a:pt x="356330" y="30385"/>
                  <a:pt x="341947" y="31147"/>
                </a:cubicBezTo>
                <a:cubicBezTo>
                  <a:pt x="334709" y="31052"/>
                  <a:pt x="326041" y="33242"/>
                  <a:pt x="316135" y="34481"/>
                </a:cubicBezTo>
                <a:cubicBezTo>
                  <a:pt x="311182" y="35338"/>
                  <a:pt x="305848" y="35814"/>
                  <a:pt x="300323" y="37052"/>
                </a:cubicBezTo>
                <a:cubicBezTo>
                  <a:pt x="294894" y="38481"/>
                  <a:pt x="289084" y="39910"/>
                  <a:pt x="283083" y="41529"/>
                </a:cubicBezTo>
                <a:cubicBezTo>
                  <a:pt x="258985" y="47339"/>
                  <a:pt x="232029" y="58483"/>
                  <a:pt x="204788" y="73057"/>
                </a:cubicBezTo>
                <a:cubicBezTo>
                  <a:pt x="177641" y="88106"/>
                  <a:pt x="151448" y="108585"/>
                  <a:pt x="127826" y="131826"/>
                </a:cubicBezTo>
                <a:cubicBezTo>
                  <a:pt x="104585" y="155448"/>
                  <a:pt x="85630" y="182785"/>
                  <a:pt x="70390" y="209741"/>
                </a:cubicBezTo>
                <a:cubicBezTo>
                  <a:pt x="63913" y="223838"/>
                  <a:pt x="56483" y="236887"/>
                  <a:pt x="52197" y="250508"/>
                </a:cubicBezTo>
                <a:cubicBezTo>
                  <a:pt x="49816" y="257175"/>
                  <a:pt x="47435" y="263652"/>
                  <a:pt x="45149" y="269938"/>
                </a:cubicBezTo>
                <a:cubicBezTo>
                  <a:pt x="43529" y="276416"/>
                  <a:pt x="41910" y="282702"/>
                  <a:pt x="40386" y="288703"/>
                </a:cubicBezTo>
                <a:cubicBezTo>
                  <a:pt x="36767" y="300609"/>
                  <a:pt x="35528" y="311944"/>
                  <a:pt x="33909" y="321850"/>
                </a:cubicBezTo>
                <a:cubicBezTo>
                  <a:pt x="33147" y="326803"/>
                  <a:pt x="32480" y="331470"/>
                  <a:pt x="31813" y="335756"/>
                </a:cubicBezTo>
                <a:cubicBezTo>
                  <a:pt x="31623" y="340138"/>
                  <a:pt x="31432" y="344138"/>
                  <a:pt x="31242" y="347758"/>
                </a:cubicBezTo>
                <a:cubicBezTo>
                  <a:pt x="30480" y="362236"/>
                  <a:pt x="30099" y="370427"/>
                  <a:pt x="30099" y="370427"/>
                </a:cubicBezTo>
                <a:lnTo>
                  <a:pt x="0" y="370427"/>
                </a:lnTo>
                <a:cubicBezTo>
                  <a:pt x="0" y="370427"/>
                  <a:pt x="476" y="361474"/>
                  <a:pt x="1238" y="345758"/>
                </a:cubicBezTo>
                <a:cubicBezTo>
                  <a:pt x="1429" y="341852"/>
                  <a:pt x="1619" y="337471"/>
                  <a:pt x="1905" y="332708"/>
                </a:cubicBezTo>
                <a:cubicBezTo>
                  <a:pt x="2572" y="328041"/>
                  <a:pt x="3334" y="322993"/>
                  <a:pt x="4191" y="317563"/>
                </a:cubicBezTo>
                <a:cubicBezTo>
                  <a:pt x="5810" y="306705"/>
                  <a:pt x="7334" y="294418"/>
                  <a:pt x="11239" y="281464"/>
                </a:cubicBezTo>
                <a:cubicBezTo>
                  <a:pt x="12859" y="274892"/>
                  <a:pt x="14669" y="268129"/>
                  <a:pt x="16478" y="261080"/>
                </a:cubicBezTo>
                <a:cubicBezTo>
                  <a:pt x="18955" y="254222"/>
                  <a:pt x="21527" y="247174"/>
                  <a:pt x="24098" y="239935"/>
                </a:cubicBezTo>
                <a:cubicBezTo>
                  <a:pt x="28766" y="225171"/>
                  <a:pt x="36767" y="210788"/>
                  <a:pt x="43910" y="195548"/>
                </a:cubicBezTo>
                <a:cubicBezTo>
                  <a:pt x="60388" y="166116"/>
                  <a:pt x="81058" y="136398"/>
                  <a:pt x="106394" y="110776"/>
                </a:cubicBezTo>
                <a:cubicBezTo>
                  <a:pt x="132017" y="85535"/>
                  <a:pt x="160592" y="63246"/>
                  <a:pt x="190119" y="46863"/>
                </a:cubicBezTo>
                <a:cubicBezTo>
                  <a:pt x="219742" y="30861"/>
                  <a:pt x="249174" y="18860"/>
                  <a:pt x="275368" y="12478"/>
                </a:cubicBezTo>
                <a:cubicBezTo>
                  <a:pt x="281940" y="10763"/>
                  <a:pt x="288131" y="9239"/>
                  <a:pt x="294132" y="7715"/>
                </a:cubicBezTo>
                <a:cubicBezTo>
                  <a:pt x="300133" y="6382"/>
                  <a:pt x="305943" y="5810"/>
                  <a:pt x="311372" y="4858"/>
                </a:cubicBezTo>
                <a:cubicBezTo>
                  <a:pt x="322231" y="3429"/>
                  <a:pt x="331565" y="1238"/>
                  <a:pt x="339471" y="1238"/>
                </a:cubicBezTo>
                <a:cubicBezTo>
                  <a:pt x="355187" y="476"/>
                  <a:pt x="364141" y="0"/>
                  <a:pt x="364141" y="0"/>
                </a:cubicBezTo>
                <a:lnTo>
                  <a:pt x="364617" y="30004"/>
                </a:lnTo>
                <a:close/>
                <a:moveTo>
                  <a:pt x="548450" y="44768"/>
                </a:moveTo>
                <a:cubicBezTo>
                  <a:pt x="548450" y="44768"/>
                  <a:pt x="539020" y="40196"/>
                  <a:pt x="524828" y="33338"/>
                </a:cubicBezTo>
                <a:cubicBezTo>
                  <a:pt x="517874" y="29623"/>
                  <a:pt x="509207" y="26384"/>
                  <a:pt x="499967" y="23146"/>
                </a:cubicBezTo>
                <a:cubicBezTo>
                  <a:pt x="490728" y="19812"/>
                  <a:pt x="480917" y="15812"/>
                  <a:pt x="470630" y="13621"/>
                </a:cubicBezTo>
                <a:cubicBezTo>
                  <a:pt x="460439" y="11240"/>
                  <a:pt x="450342" y="7906"/>
                  <a:pt x="440627" y="6477"/>
                </a:cubicBezTo>
                <a:cubicBezTo>
                  <a:pt x="430911" y="4953"/>
                  <a:pt x="421862" y="3620"/>
                  <a:pt x="414052" y="2381"/>
                </a:cubicBezTo>
                <a:cubicBezTo>
                  <a:pt x="406241" y="953"/>
                  <a:pt x="399669" y="1333"/>
                  <a:pt x="395097" y="857"/>
                </a:cubicBezTo>
                <a:cubicBezTo>
                  <a:pt x="390525" y="667"/>
                  <a:pt x="387858" y="476"/>
                  <a:pt x="387858" y="476"/>
                </a:cubicBezTo>
                <a:lnTo>
                  <a:pt x="386525" y="30480"/>
                </a:lnTo>
                <a:cubicBezTo>
                  <a:pt x="386525" y="30480"/>
                  <a:pt x="388906" y="30575"/>
                  <a:pt x="393192" y="30861"/>
                </a:cubicBezTo>
                <a:cubicBezTo>
                  <a:pt x="397383" y="31242"/>
                  <a:pt x="403479" y="30861"/>
                  <a:pt x="410623" y="32195"/>
                </a:cubicBezTo>
                <a:cubicBezTo>
                  <a:pt x="417767" y="33338"/>
                  <a:pt x="426148" y="34576"/>
                  <a:pt x="435102" y="35909"/>
                </a:cubicBezTo>
                <a:cubicBezTo>
                  <a:pt x="444056" y="37243"/>
                  <a:pt x="453295" y="40291"/>
                  <a:pt x="462629" y="42481"/>
                </a:cubicBezTo>
                <a:cubicBezTo>
                  <a:pt x="472059" y="44482"/>
                  <a:pt x="481013" y="48197"/>
                  <a:pt x="489490" y="51245"/>
                </a:cubicBezTo>
                <a:cubicBezTo>
                  <a:pt x="498062" y="54293"/>
                  <a:pt x="505968" y="57150"/>
                  <a:pt x="512350" y="60579"/>
                </a:cubicBezTo>
                <a:cubicBezTo>
                  <a:pt x="525399" y="66866"/>
                  <a:pt x="534067" y="71056"/>
                  <a:pt x="534067" y="71056"/>
                </a:cubicBezTo>
                <a:lnTo>
                  <a:pt x="548450" y="44768"/>
                </a:lnTo>
                <a:close/>
                <a:moveTo>
                  <a:pt x="614458" y="91059"/>
                </a:moveTo>
                <a:cubicBezTo>
                  <a:pt x="615410" y="89916"/>
                  <a:pt x="569690" y="56007"/>
                  <a:pt x="568928" y="57150"/>
                </a:cubicBezTo>
                <a:lnTo>
                  <a:pt x="552831" y="82582"/>
                </a:lnTo>
                <a:cubicBezTo>
                  <a:pt x="553498" y="81534"/>
                  <a:pt x="595598" y="112776"/>
                  <a:pt x="594741" y="113824"/>
                </a:cubicBezTo>
                <a:lnTo>
                  <a:pt x="614458" y="91059"/>
                </a:lnTo>
                <a:close/>
                <a:moveTo>
                  <a:pt x="718947" y="242888"/>
                </a:moveTo>
                <a:cubicBezTo>
                  <a:pt x="718947" y="242888"/>
                  <a:pt x="716756" y="236887"/>
                  <a:pt x="713423" y="227838"/>
                </a:cubicBezTo>
                <a:cubicBezTo>
                  <a:pt x="709517" y="218980"/>
                  <a:pt x="703802" y="207550"/>
                  <a:pt x="698278" y="195929"/>
                </a:cubicBezTo>
                <a:cubicBezTo>
                  <a:pt x="691991" y="184690"/>
                  <a:pt x="685038" y="173927"/>
                  <a:pt x="680180" y="165640"/>
                </a:cubicBezTo>
                <a:cubicBezTo>
                  <a:pt x="674846" y="157639"/>
                  <a:pt x="670751" y="152591"/>
                  <a:pt x="670751" y="152591"/>
                </a:cubicBezTo>
                <a:lnTo>
                  <a:pt x="646462" y="170307"/>
                </a:lnTo>
                <a:cubicBezTo>
                  <a:pt x="646462" y="170307"/>
                  <a:pt x="650177" y="174879"/>
                  <a:pt x="655130" y="182309"/>
                </a:cubicBezTo>
                <a:cubicBezTo>
                  <a:pt x="659606" y="189929"/>
                  <a:pt x="666083" y="199834"/>
                  <a:pt x="671798" y="210121"/>
                </a:cubicBezTo>
                <a:cubicBezTo>
                  <a:pt x="676847" y="220790"/>
                  <a:pt x="682181" y="231362"/>
                  <a:pt x="685705" y="239459"/>
                </a:cubicBezTo>
                <a:cubicBezTo>
                  <a:pt x="688753" y="247745"/>
                  <a:pt x="690753" y="253365"/>
                  <a:pt x="690753" y="253365"/>
                </a:cubicBezTo>
                <a:lnTo>
                  <a:pt x="718947" y="242888"/>
                </a:lnTo>
                <a:close/>
                <a:moveTo>
                  <a:pt x="740950" y="352234"/>
                </a:moveTo>
                <a:cubicBezTo>
                  <a:pt x="740950" y="352234"/>
                  <a:pt x="740759" y="348329"/>
                  <a:pt x="740474" y="342519"/>
                </a:cubicBezTo>
                <a:cubicBezTo>
                  <a:pt x="740283" y="339566"/>
                  <a:pt x="740188" y="336137"/>
                  <a:pt x="739902" y="332518"/>
                </a:cubicBezTo>
                <a:cubicBezTo>
                  <a:pt x="739331" y="328898"/>
                  <a:pt x="738759" y="325088"/>
                  <a:pt x="738187" y="321183"/>
                </a:cubicBezTo>
                <a:cubicBezTo>
                  <a:pt x="737045" y="313468"/>
                  <a:pt x="735806" y="305753"/>
                  <a:pt x="734949" y="299942"/>
                </a:cubicBezTo>
                <a:cubicBezTo>
                  <a:pt x="734568" y="297085"/>
                  <a:pt x="734092" y="294608"/>
                  <a:pt x="733616" y="292989"/>
                </a:cubicBezTo>
                <a:cubicBezTo>
                  <a:pt x="733235" y="291370"/>
                  <a:pt x="732949" y="290417"/>
                  <a:pt x="732949" y="290417"/>
                </a:cubicBezTo>
                <a:lnTo>
                  <a:pt x="703612" y="296894"/>
                </a:lnTo>
                <a:cubicBezTo>
                  <a:pt x="703612" y="296894"/>
                  <a:pt x="703802" y="297752"/>
                  <a:pt x="704183" y="299275"/>
                </a:cubicBezTo>
                <a:cubicBezTo>
                  <a:pt x="704660" y="300800"/>
                  <a:pt x="705041" y="302990"/>
                  <a:pt x="705422" y="305657"/>
                </a:cubicBezTo>
                <a:cubicBezTo>
                  <a:pt x="706184" y="310991"/>
                  <a:pt x="707327" y="318040"/>
                  <a:pt x="708374" y="325184"/>
                </a:cubicBezTo>
                <a:cubicBezTo>
                  <a:pt x="708946" y="328708"/>
                  <a:pt x="709422" y="332232"/>
                  <a:pt x="709994" y="335566"/>
                </a:cubicBezTo>
                <a:cubicBezTo>
                  <a:pt x="710184" y="338900"/>
                  <a:pt x="710279" y="342043"/>
                  <a:pt x="710470" y="344710"/>
                </a:cubicBezTo>
                <a:cubicBezTo>
                  <a:pt x="710756" y="350044"/>
                  <a:pt x="710946" y="353663"/>
                  <a:pt x="710946" y="353663"/>
                </a:cubicBezTo>
                <a:lnTo>
                  <a:pt x="740950" y="352234"/>
                </a:lnTo>
                <a:close/>
                <a:moveTo>
                  <a:pt x="733425" y="448913"/>
                </a:moveTo>
                <a:cubicBezTo>
                  <a:pt x="733425" y="448913"/>
                  <a:pt x="734473" y="445484"/>
                  <a:pt x="735140" y="440055"/>
                </a:cubicBezTo>
                <a:cubicBezTo>
                  <a:pt x="735997" y="434721"/>
                  <a:pt x="737045" y="427577"/>
                  <a:pt x="738187" y="420434"/>
                </a:cubicBezTo>
                <a:cubicBezTo>
                  <a:pt x="739331" y="413290"/>
                  <a:pt x="740378" y="406146"/>
                  <a:pt x="740378" y="400717"/>
                </a:cubicBezTo>
                <a:cubicBezTo>
                  <a:pt x="740664" y="395288"/>
                  <a:pt x="740855" y="391668"/>
                  <a:pt x="740855" y="391668"/>
                </a:cubicBezTo>
                <a:lnTo>
                  <a:pt x="710851" y="389954"/>
                </a:lnTo>
                <a:cubicBezTo>
                  <a:pt x="710851" y="389954"/>
                  <a:pt x="710660" y="393287"/>
                  <a:pt x="710470" y="398240"/>
                </a:cubicBezTo>
                <a:cubicBezTo>
                  <a:pt x="710470" y="403288"/>
                  <a:pt x="709517" y="409861"/>
                  <a:pt x="708470" y="416338"/>
                </a:cubicBezTo>
                <a:cubicBezTo>
                  <a:pt x="707517" y="422910"/>
                  <a:pt x="706469" y="429482"/>
                  <a:pt x="705707" y="434435"/>
                </a:cubicBezTo>
                <a:cubicBezTo>
                  <a:pt x="705136" y="439388"/>
                  <a:pt x="704088" y="442532"/>
                  <a:pt x="704088" y="442532"/>
                </a:cubicBezTo>
                <a:lnTo>
                  <a:pt x="733425" y="448913"/>
                </a:lnTo>
                <a:close/>
                <a:moveTo>
                  <a:pt x="529495" y="705517"/>
                </a:moveTo>
                <a:cubicBezTo>
                  <a:pt x="529495" y="705517"/>
                  <a:pt x="533781" y="703421"/>
                  <a:pt x="541211" y="699897"/>
                </a:cubicBezTo>
                <a:cubicBezTo>
                  <a:pt x="548831" y="696754"/>
                  <a:pt x="558546" y="689896"/>
                  <a:pt x="570833" y="682752"/>
                </a:cubicBezTo>
                <a:cubicBezTo>
                  <a:pt x="577025" y="679323"/>
                  <a:pt x="583121" y="674656"/>
                  <a:pt x="589598" y="669798"/>
                </a:cubicBezTo>
                <a:cubicBezTo>
                  <a:pt x="595979" y="664845"/>
                  <a:pt x="603123" y="660083"/>
                  <a:pt x="609791" y="654272"/>
                </a:cubicBezTo>
                <a:cubicBezTo>
                  <a:pt x="616363" y="648367"/>
                  <a:pt x="623126" y="642176"/>
                  <a:pt x="629984" y="635889"/>
                </a:cubicBezTo>
                <a:cubicBezTo>
                  <a:pt x="636842" y="629603"/>
                  <a:pt x="642747" y="622173"/>
                  <a:pt x="649224" y="615315"/>
                </a:cubicBezTo>
                <a:cubicBezTo>
                  <a:pt x="673989" y="586930"/>
                  <a:pt x="694754" y="554927"/>
                  <a:pt x="706088" y="528923"/>
                </a:cubicBezTo>
                <a:cubicBezTo>
                  <a:pt x="712660" y="516350"/>
                  <a:pt x="716471" y="505111"/>
                  <a:pt x="719233" y="497396"/>
                </a:cubicBezTo>
                <a:cubicBezTo>
                  <a:pt x="722090" y="489680"/>
                  <a:pt x="723710" y="485204"/>
                  <a:pt x="723710" y="485204"/>
                </a:cubicBezTo>
                <a:lnTo>
                  <a:pt x="695135" y="475869"/>
                </a:lnTo>
                <a:cubicBezTo>
                  <a:pt x="695135" y="475869"/>
                  <a:pt x="693610" y="479965"/>
                  <a:pt x="691039" y="487013"/>
                </a:cubicBezTo>
                <a:cubicBezTo>
                  <a:pt x="688467" y="494157"/>
                  <a:pt x="685038" y="504444"/>
                  <a:pt x="678942" y="515969"/>
                </a:cubicBezTo>
                <a:cubicBezTo>
                  <a:pt x="668655" y="539877"/>
                  <a:pt x="649415" y="569214"/>
                  <a:pt x="626745" y="595408"/>
                </a:cubicBezTo>
                <a:cubicBezTo>
                  <a:pt x="604361" y="622078"/>
                  <a:pt x="576453" y="643319"/>
                  <a:pt x="554641" y="657416"/>
                </a:cubicBezTo>
                <a:cubicBezTo>
                  <a:pt x="543401" y="663988"/>
                  <a:pt x="534543" y="670274"/>
                  <a:pt x="527399" y="673132"/>
                </a:cubicBezTo>
                <a:cubicBezTo>
                  <a:pt x="520541" y="676466"/>
                  <a:pt x="516636" y="678275"/>
                  <a:pt x="516636" y="678275"/>
                </a:cubicBezTo>
                <a:lnTo>
                  <a:pt x="529495" y="705517"/>
                </a:lnTo>
                <a:close/>
                <a:moveTo>
                  <a:pt x="455105" y="731520"/>
                </a:moveTo>
                <a:cubicBezTo>
                  <a:pt x="455105" y="731520"/>
                  <a:pt x="465106" y="728948"/>
                  <a:pt x="475107" y="726377"/>
                </a:cubicBezTo>
                <a:cubicBezTo>
                  <a:pt x="480155" y="725234"/>
                  <a:pt x="485013" y="723424"/>
                  <a:pt x="488633" y="722090"/>
                </a:cubicBezTo>
                <a:cubicBezTo>
                  <a:pt x="492252" y="720757"/>
                  <a:pt x="494729" y="719900"/>
                  <a:pt x="494729" y="719900"/>
                </a:cubicBezTo>
                <a:lnTo>
                  <a:pt x="484632" y="691515"/>
                </a:lnTo>
                <a:cubicBezTo>
                  <a:pt x="484632" y="691515"/>
                  <a:pt x="482441" y="692372"/>
                  <a:pt x="479108" y="693515"/>
                </a:cubicBezTo>
                <a:cubicBezTo>
                  <a:pt x="475774" y="694754"/>
                  <a:pt x="471297" y="696468"/>
                  <a:pt x="466725" y="697421"/>
                </a:cubicBezTo>
                <a:cubicBezTo>
                  <a:pt x="457581" y="699802"/>
                  <a:pt x="448342" y="702183"/>
                  <a:pt x="448342" y="702183"/>
                </a:cubicBezTo>
                <a:lnTo>
                  <a:pt x="455105" y="731520"/>
                </a:lnTo>
                <a:close/>
                <a:moveTo>
                  <a:pt x="129540" y="651796"/>
                </a:moveTo>
                <a:cubicBezTo>
                  <a:pt x="129540" y="651796"/>
                  <a:pt x="130302" y="652558"/>
                  <a:pt x="131826" y="653891"/>
                </a:cubicBezTo>
                <a:cubicBezTo>
                  <a:pt x="133350" y="655225"/>
                  <a:pt x="135541" y="657225"/>
                  <a:pt x="138589" y="659416"/>
                </a:cubicBezTo>
                <a:cubicBezTo>
                  <a:pt x="144685" y="663893"/>
                  <a:pt x="153257" y="670370"/>
                  <a:pt x="163640" y="678180"/>
                </a:cubicBezTo>
                <a:cubicBezTo>
                  <a:pt x="185547" y="691801"/>
                  <a:pt x="215360" y="709898"/>
                  <a:pt x="248507" y="720376"/>
                </a:cubicBezTo>
                <a:lnTo>
                  <a:pt x="260699" y="724853"/>
                </a:lnTo>
                <a:cubicBezTo>
                  <a:pt x="264890" y="725900"/>
                  <a:pt x="268986" y="727043"/>
                  <a:pt x="273177" y="728091"/>
                </a:cubicBezTo>
                <a:cubicBezTo>
                  <a:pt x="281369" y="730187"/>
                  <a:pt x="289465" y="732377"/>
                  <a:pt x="297371" y="734187"/>
                </a:cubicBezTo>
                <a:cubicBezTo>
                  <a:pt x="313372" y="736283"/>
                  <a:pt x="328232" y="739712"/>
                  <a:pt x="341186" y="740093"/>
                </a:cubicBezTo>
                <a:cubicBezTo>
                  <a:pt x="354140" y="740664"/>
                  <a:pt x="364903" y="741426"/>
                  <a:pt x="372428" y="741521"/>
                </a:cubicBezTo>
                <a:cubicBezTo>
                  <a:pt x="379952" y="741140"/>
                  <a:pt x="384239" y="740950"/>
                  <a:pt x="384239" y="740950"/>
                </a:cubicBezTo>
                <a:lnTo>
                  <a:pt x="383191" y="710755"/>
                </a:lnTo>
                <a:cubicBezTo>
                  <a:pt x="383191" y="710755"/>
                  <a:pt x="379190" y="710946"/>
                  <a:pt x="372332" y="711327"/>
                </a:cubicBezTo>
                <a:cubicBezTo>
                  <a:pt x="365379" y="711232"/>
                  <a:pt x="355473" y="710565"/>
                  <a:pt x="343567" y="709994"/>
                </a:cubicBezTo>
                <a:cubicBezTo>
                  <a:pt x="331661" y="709708"/>
                  <a:pt x="318040" y="706469"/>
                  <a:pt x="303276" y="704659"/>
                </a:cubicBezTo>
                <a:cubicBezTo>
                  <a:pt x="296037" y="702850"/>
                  <a:pt x="288608" y="700945"/>
                  <a:pt x="281083" y="699040"/>
                </a:cubicBezTo>
                <a:lnTo>
                  <a:pt x="269653" y="696087"/>
                </a:lnTo>
                <a:lnTo>
                  <a:pt x="258509" y="691991"/>
                </a:lnTo>
                <a:cubicBezTo>
                  <a:pt x="228124" y="682466"/>
                  <a:pt x="200787" y="665702"/>
                  <a:pt x="180594" y="653225"/>
                </a:cubicBezTo>
                <a:cubicBezTo>
                  <a:pt x="171069" y="646081"/>
                  <a:pt x="163068" y="640175"/>
                  <a:pt x="157544" y="635984"/>
                </a:cubicBezTo>
                <a:cubicBezTo>
                  <a:pt x="154686" y="633984"/>
                  <a:pt x="152686" y="632174"/>
                  <a:pt x="151352" y="630841"/>
                </a:cubicBezTo>
                <a:cubicBezTo>
                  <a:pt x="150019" y="629603"/>
                  <a:pt x="149257" y="628936"/>
                  <a:pt x="149257" y="628936"/>
                </a:cubicBezTo>
                <a:lnTo>
                  <a:pt x="129540" y="651796"/>
                </a:lnTo>
                <a:close/>
                <a:moveTo>
                  <a:pt x="31337" y="519494"/>
                </a:moveTo>
                <a:cubicBezTo>
                  <a:pt x="31337" y="519494"/>
                  <a:pt x="34481" y="525971"/>
                  <a:pt x="39148" y="535781"/>
                </a:cubicBezTo>
                <a:cubicBezTo>
                  <a:pt x="43434" y="545783"/>
                  <a:pt x="51244" y="557975"/>
                  <a:pt x="58674" y="570357"/>
                </a:cubicBezTo>
                <a:cubicBezTo>
                  <a:pt x="65913" y="582835"/>
                  <a:pt x="75629" y="593788"/>
                  <a:pt x="81820" y="602647"/>
                </a:cubicBezTo>
                <a:cubicBezTo>
                  <a:pt x="84963" y="607124"/>
                  <a:pt x="88202" y="610267"/>
                  <a:pt x="90297" y="612648"/>
                </a:cubicBezTo>
                <a:cubicBezTo>
                  <a:pt x="92393" y="615029"/>
                  <a:pt x="93631" y="616363"/>
                  <a:pt x="93631" y="616363"/>
                </a:cubicBezTo>
                <a:lnTo>
                  <a:pt x="116110" y="596360"/>
                </a:lnTo>
                <a:cubicBezTo>
                  <a:pt x="116110" y="596360"/>
                  <a:pt x="114967" y="595122"/>
                  <a:pt x="113062" y="593027"/>
                </a:cubicBezTo>
                <a:cubicBezTo>
                  <a:pt x="111157" y="590836"/>
                  <a:pt x="108109" y="587978"/>
                  <a:pt x="105251" y="583883"/>
                </a:cubicBezTo>
                <a:cubicBezTo>
                  <a:pt x="99631" y="575691"/>
                  <a:pt x="90678" y="565690"/>
                  <a:pt x="84011" y="554165"/>
                </a:cubicBezTo>
                <a:cubicBezTo>
                  <a:pt x="77153" y="542830"/>
                  <a:pt x="69914" y="531590"/>
                  <a:pt x="66008" y="522351"/>
                </a:cubicBezTo>
                <a:cubicBezTo>
                  <a:pt x="61722" y="513398"/>
                  <a:pt x="58769" y="507397"/>
                  <a:pt x="58769" y="507397"/>
                </a:cubicBezTo>
                <a:lnTo>
                  <a:pt x="31337" y="519494"/>
                </a:lnTo>
                <a:close/>
                <a:moveTo>
                  <a:pt x="15526" y="476441"/>
                </a:moveTo>
                <a:cubicBezTo>
                  <a:pt x="14954" y="476631"/>
                  <a:pt x="22670" y="497300"/>
                  <a:pt x="22670" y="497300"/>
                </a:cubicBezTo>
                <a:lnTo>
                  <a:pt x="50959" y="487013"/>
                </a:lnTo>
                <a:cubicBezTo>
                  <a:pt x="50959" y="487013"/>
                  <a:pt x="43815" y="468059"/>
                  <a:pt x="44387" y="467868"/>
                </a:cubicBezTo>
                <a:lnTo>
                  <a:pt x="15526" y="476441"/>
                </a:lnTo>
                <a:close/>
                <a:moveTo>
                  <a:pt x="0" y="370523"/>
                </a:moveTo>
                <a:cubicBezTo>
                  <a:pt x="0" y="370523"/>
                  <a:pt x="286" y="375857"/>
                  <a:pt x="667" y="383858"/>
                </a:cubicBezTo>
                <a:cubicBezTo>
                  <a:pt x="1238" y="391859"/>
                  <a:pt x="1143" y="402527"/>
                  <a:pt x="2667" y="413099"/>
                </a:cubicBezTo>
                <a:cubicBezTo>
                  <a:pt x="4286" y="423672"/>
                  <a:pt x="5905" y="434245"/>
                  <a:pt x="7144" y="442150"/>
                </a:cubicBezTo>
                <a:cubicBezTo>
                  <a:pt x="7620" y="446151"/>
                  <a:pt x="8763" y="449294"/>
                  <a:pt x="9239" y="451580"/>
                </a:cubicBezTo>
                <a:cubicBezTo>
                  <a:pt x="9811" y="453866"/>
                  <a:pt x="10192" y="455105"/>
                  <a:pt x="10192" y="455105"/>
                </a:cubicBezTo>
                <a:lnTo>
                  <a:pt x="39529" y="448246"/>
                </a:lnTo>
                <a:cubicBezTo>
                  <a:pt x="39529" y="448246"/>
                  <a:pt x="39243" y="447104"/>
                  <a:pt x="38672" y="445008"/>
                </a:cubicBezTo>
                <a:cubicBezTo>
                  <a:pt x="38195" y="442913"/>
                  <a:pt x="37148" y="440055"/>
                  <a:pt x="36767" y="436340"/>
                </a:cubicBezTo>
                <a:cubicBezTo>
                  <a:pt x="35624" y="429101"/>
                  <a:pt x="34195" y="419386"/>
                  <a:pt x="32671" y="409670"/>
                </a:cubicBezTo>
                <a:cubicBezTo>
                  <a:pt x="31337" y="399955"/>
                  <a:pt x="31432" y="390049"/>
                  <a:pt x="30861" y="382810"/>
                </a:cubicBezTo>
                <a:cubicBezTo>
                  <a:pt x="30480" y="375475"/>
                  <a:pt x="30194" y="370523"/>
                  <a:pt x="30194" y="370523"/>
                </a:cubicBezTo>
                <a:lnTo>
                  <a:pt x="0" y="370523"/>
                </a:lnTo>
                <a:close/>
              </a:path>
            </a:pathLst>
          </a:custGeom>
          <a:gradFill>
            <a:gsLst>
              <a:gs pos="60000">
                <a:schemeClr val="accent1"/>
              </a:gs>
              <a:gs pos="0">
                <a:schemeClr val="accent3"/>
              </a:gs>
            </a:gsLst>
            <a:lin ang="2700000" scaled="1"/>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AE98B1AD-C29C-E0B0-776A-C3E55C111AE9}"/>
              </a:ext>
            </a:extLst>
          </p:cNvPr>
          <p:cNvSpPr/>
          <p:nvPr/>
        </p:nvSpPr>
        <p:spPr>
          <a:xfrm>
            <a:off x="698856" y="3177027"/>
            <a:ext cx="1501105" cy="150110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161F6E-2049-C4FF-5EA7-DB78FDA54419}"/>
              </a:ext>
            </a:extLst>
          </p:cNvPr>
          <p:cNvSpPr/>
          <p:nvPr/>
        </p:nvSpPr>
        <p:spPr>
          <a:xfrm>
            <a:off x="905545" y="3529263"/>
            <a:ext cx="1026451" cy="813564"/>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3</a:t>
            </a:r>
            <a:r>
              <a:rPr kumimoji="0" lang="en-US" sz="1500" b="0" i="0" u="none" strike="noStrike" kern="1200" cap="none" spc="0" normalizeH="0" baseline="30000" noProof="0" dirty="0">
                <a:ln>
                  <a:noFill/>
                </a:ln>
                <a:solidFill>
                  <a:schemeClr val="accent6">
                    <a:lumMod val="50000"/>
                  </a:schemeClr>
                </a:solidFill>
                <a:effectLst/>
                <a:uLnTx/>
                <a:uFillTx/>
                <a:latin typeface="Arial"/>
                <a:ea typeface="+mn-ea"/>
                <a:cs typeface="+mn-cs"/>
              </a:rPr>
              <a:t>rd</a:t>
            </a: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 Party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Apps/</a:t>
            </a:r>
            <a:b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br>
            <a:r>
              <a:rPr kumimoji="0" lang="en-US" sz="1500" b="0" i="0" u="none" strike="noStrike" kern="1200" cap="none" spc="0" normalizeH="0" baseline="0" noProof="0" dirty="0">
                <a:ln>
                  <a:noFill/>
                </a:ln>
                <a:solidFill>
                  <a:schemeClr val="accent6">
                    <a:lumMod val="50000"/>
                  </a:schemeClr>
                </a:solidFill>
                <a:effectLst/>
                <a:uLnTx/>
                <a:uFillTx/>
                <a:latin typeface="Arial"/>
                <a:ea typeface="+mn-ea"/>
                <a:cs typeface="+mn-cs"/>
              </a:rPr>
              <a:t>Systems</a:t>
            </a:r>
          </a:p>
        </p:txBody>
      </p:sp>
      <p:cxnSp>
        <p:nvCxnSpPr>
          <p:cNvPr id="13" name="Straight Arrow Connector 12">
            <a:extLst>
              <a:ext uri="{FF2B5EF4-FFF2-40B4-BE49-F238E27FC236}">
                <a16:creationId xmlns:a16="http://schemas.microsoft.com/office/drawing/2014/main" id="{13BE62A1-E74B-793B-9032-070197EA0405}"/>
              </a:ext>
            </a:extLst>
          </p:cNvPr>
          <p:cNvCxnSpPr>
            <a:stCxn id="11" idx="6"/>
            <a:endCxn id="10" idx="15"/>
          </p:cNvCxnSpPr>
          <p:nvPr/>
        </p:nvCxnSpPr>
        <p:spPr>
          <a:xfrm>
            <a:off x="2199961" y="3927580"/>
            <a:ext cx="6508304" cy="754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F0BEE6-F57F-31D0-0965-9791178DCC9C}"/>
              </a:ext>
            </a:extLst>
          </p:cNvPr>
          <p:cNvSpPr/>
          <p:nvPr/>
        </p:nvSpPr>
        <p:spPr>
          <a:xfrm>
            <a:off x="5221003" y="3813042"/>
            <a:ext cx="1240856" cy="22907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FlowFile</a:t>
            </a:r>
            <a:endParaRPr lang="en-US" dirty="0"/>
          </a:p>
        </p:txBody>
      </p:sp>
      <p:pic>
        <p:nvPicPr>
          <p:cNvPr id="15" name="Picture 14">
            <a:extLst>
              <a:ext uri="{FF2B5EF4-FFF2-40B4-BE49-F238E27FC236}">
                <a16:creationId xmlns:a16="http://schemas.microsoft.com/office/drawing/2014/main" id="{B1796AD3-3A06-3B32-75A1-1FF0ABBFA8FD}"/>
              </a:ext>
            </a:extLst>
          </p:cNvPr>
          <p:cNvPicPr>
            <a:picLocks noChangeAspect="1"/>
          </p:cNvPicPr>
          <p:nvPr/>
        </p:nvPicPr>
        <p:blipFill>
          <a:blip r:embed="rId2"/>
          <a:stretch>
            <a:fillRect/>
          </a:stretch>
        </p:blipFill>
        <p:spPr>
          <a:xfrm>
            <a:off x="3549706" y="3738967"/>
            <a:ext cx="422947" cy="377223"/>
          </a:xfrm>
          <a:prstGeom prst="rect">
            <a:avLst/>
          </a:prstGeom>
        </p:spPr>
      </p:pic>
      <p:pic>
        <p:nvPicPr>
          <p:cNvPr id="16" name="Picture 15">
            <a:extLst>
              <a:ext uri="{FF2B5EF4-FFF2-40B4-BE49-F238E27FC236}">
                <a16:creationId xmlns:a16="http://schemas.microsoft.com/office/drawing/2014/main" id="{F79DB25A-88D1-CAD6-5E09-FA25F674695F}"/>
              </a:ext>
            </a:extLst>
          </p:cNvPr>
          <p:cNvPicPr>
            <a:picLocks noChangeAspect="1"/>
          </p:cNvPicPr>
          <p:nvPr/>
        </p:nvPicPr>
        <p:blipFill>
          <a:blip r:embed="rId2"/>
          <a:stretch>
            <a:fillRect/>
          </a:stretch>
        </p:blipFill>
        <p:spPr>
          <a:xfrm>
            <a:off x="2551650" y="3738967"/>
            <a:ext cx="422947" cy="377223"/>
          </a:xfrm>
          <a:prstGeom prst="rect">
            <a:avLst/>
          </a:prstGeom>
        </p:spPr>
      </p:pic>
      <p:pic>
        <p:nvPicPr>
          <p:cNvPr id="17" name="Picture 16">
            <a:extLst>
              <a:ext uri="{FF2B5EF4-FFF2-40B4-BE49-F238E27FC236}">
                <a16:creationId xmlns:a16="http://schemas.microsoft.com/office/drawing/2014/main" id="{F99CF7CF-0844-DF01-B25F-594644F1D373}"/>
              </a:ext>
            </a:extLst>
          </p:cNvPr>
          <p:cNvPicPr>
            <a:picLocks noChangeAspect="1"/>
          </p:cNvPicPr>
          <p:nvPr/>
        </p:nvPicPr>
        <p:blipFill>
          <a:blip r:embed="rId2"/>
          <a:stretch>
            <a:fillRect/>
          </a:stretch>
        </p:blipFill>
        <p:spPr>
          <a:xfrm>
            <a:off x="4592307" y="3738967"/>
            <a:ext cx="422947" cy="377223"/>
          </a:xfrm>
          <a:prstGeom prst="rect">
            <a:avLst/>
          </a:prstGeom>
        </p:spPr>
      </p:pic>
      <p:pic>
        <p:nvPicPr>
          <p:cNvPr id="18" name="Picture 17">
            <a:extLst>
              <a:ext uri="{FF2B5EF4-FFF2-40B4-BE49-F238E27FC236}">
                <a16:creationId xmlns:a16="http://schemas.microsoft.com/office/drawing/2014/main" id="{5076DF1C-6EB5-1AAB-5767-1B089A39E227}"/>
              </a:ext>
            </a:extLst>
          </p:cNvPr>
          <p:cNvPicPr>
            <a:picLocks noChangeAspect="1"/>
          </p:cNvPicPr>
          <p:nvPr/>
        </p:nvPicPr>
        <p:blipFill>
          <a:blip r:embed="rId2"/>
          <a:stretch>
            <a:fillRect/>
          </a:stretch>
        </p:blipFill>
        <p:spPr>
          <a:xfrm>
            <a:off x="8011857" y="3738967"/>
            <a:ext cx="422947" cy="377223"/>
          </a:xfrm>
          <a:prstGeom prst="rect">
            <a:avLst/>
          </a:prstGeom>
        </p:spPr>
      </p:pic>
      <p:pic>
        <p:nvPicPr>
          <p:cNvPr id="19" name="Picture 18">
            <a:extLst>
              <a:ext uri="{FF2B5EF4-FFF2-40B4-BE49-F238E27FC236}">
                <a16:creationId xmlns:a16="http://schemas.microsoft.com/office/drawing/2014/main" id="{2768E5FE-BF1B-DE3F-C21A-D32B574F4030}"/>
              </a:ext>
            </a:extLst>
          </p:cNvPr>
          <p:cNvPicPr>
            <a:picLocks noChangeAspect="1"/>
          </p:cNvPicPr>
          <p:nvPr/>
        </p:nvPicPr>
        <p:blipFill>
          <a:blip r:embed="rId2"/>
          <a:stretch>
            <a:fillRect/>
          </a:stretch>
        </p:blipFill>
        <p:spPr>
          <a:xfrm>
            <a:off x="6980744" y="3738967"/>
            <a:ext cx="422947" cy="377223"/>
          </a:xfrm>
          <a:prstGeom prst="rect">
            <a:avLst/>
          </a:prstGeom>
        </p:spPr>
      </p:pic>
      <p:sp>
        <p:nvSpPr>
          <p:cNvPr id="20" name="TextBox 19">
            <a:extLst>
              <a:ext uri="{FF2B5EF4-FFF2-40B4-BE49-F238E27FC236}">
                <a16:creationId xmlns:a16="http://schemas.microsoft.com/office/drawing/2014/main" id="{6EA3B0F1-2FCA-AC04-D6A9-3C35453E126D}"/>
              </a:ext>
            </a:extLst>
          </p:cNvPr>
          <p:cNvSpPr txBox="1"/>
          <p:nvPr/>
        </p:nvSpPr>
        <p:spPr>
          <a:xfrm>
            <a:off x="2199961" y="3359986"/>
            <a:ext cx="1244251"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Listen / Pull</a:t>
            </a:r>
          </a:p>
        </p:txBody>
      </p:sp>
      <p:sp>
        <p:nvSpPr>
          <p:cNvPr id="21" name="TextBox 20">
            <a:extLst>
              <a:ext uri="{FF2B5EF4-FFF2-40B4-BE49-F238E27FC236}">
                <a16:creationId xmlns:a16="http://schemas.microsoft.com/office/drawing/2014/main" id="{9FC0B4AC-F93D-948A-7ECD-2D7AFB8693E1}"/>
              </a:ext>
            </a:extLst>
          </p:cNvPr>
          <p:cNvSpPr txBox="1"/>
          <p:nvPr/>
        </p:nvSpPr>
        <p:spPr>
          <a:xfrm>
            <a:off x="7795969" y="3359986"/>
            <a:ext cx="854721"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Publish</a:t>
            </a:r>
          </a:p>
        </p:txBody>
      </p:sp>
      <p:sp>
        <p:nvSpPr>
          <p:cNvPr id="22" name="TextBox 21">
            <a:extLst>
              <a:ext uri="{FF2B5EF4-FFF2-40B4-BE49-F238E27FC236}">
                <a16:creationId xmlns:a16="http://schemas.microsoft.com/office/drawing/2014/main" id="{73A104DF-3654-1FA7-D742-05DC44BD9B59}"/>
              </a:ext>
            </a:extLst>
          </p:cNvPr>
          <p:cNvSpPr txBox="1"/>
          <p:nvPr/>
        </p:nvSpPr>
        <p:spPr>
          <a:xfrm>
            <a:off x="3333818" y="4179820"/>
            <a:ext cx="731290"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Route</a:t>
            </a:r>
          </a:p>
        </p:txBody>
      </p:sp>
      <p:sp>
        <p:nvSpPr>
          <p:cNvPr id="23" name="TextBox 22">
            <a:extLst>
              <a:ext uri="{FF2B5EF4-FFF2-40B4-BE49-F238E27FC236}">
                <a16:creationId xmlns:a16="http://schemas.microsoft.com/office/drawing/2014/main" id="{A29B41F6-EE3D-263C-3328-04AF5128D983}"/>
              </a:ext>
            </a:extLst>
          </p:cNvPr>
          <p:cNvSpPr txBox="1"/>
          <p:nvPr/>
        </p:nvSpPr>
        <p:spPr>
          <a:xfrm>
            <a:off x="4256492" y="4179820"/>
            <a:ext cx="1113190"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Transform</a:t>
            </a:r>
          </a:p>
        </p:txBody>
      </p:sp>
      <p:sp>
        <p:nvSpPr>
          <p:cNvPr id="24" name="TextBox 23">
            <a:extLst>
              <a:ext uri="{FF2B5EF4-FFF2-40B4-BE49-F238E27FC236}">
                <a16:creationId xmlns:a16="http://schemas.microsoft.com/office/drawing/2014/main" id="{C7C48492-2591-B0B1-C161-DBBBF17F9891}"/>
              </a:ext>
            </a:extLst>
          </p:cNvPr>
          <p:cNvSpPr txBox="1"/>
          <p:nvPr/>
        </p:nvSpPr>
        <p:spPr>
          <a:xfrm>
            <a:off x="6804517" y="4179820"/>
            <a:ext cx="824265"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Extract</a:t>
            </a:r>
          </a:p>
        </p:txBody>
      </p:sp>
    </p:spTree>
    <p:extLst>
      <p:ext uri="{BB962C8B-B14F-4D97-AF65-F5344CB8AC3E}">
        <p14:creationId xmlns:p14="http://schemas.microsoft.com/office/powerpoint/2010/main" val="333997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E54A-128A-6CE0-3C24-C1C9460BCFE7}"/>
              </a:ext>
            </a:extLst>
          </p:cNvPr>
          <p:cNvSpPr>
            <a:spLocks noGrp="1"/>
          </p:cNvSpPr>
          <p:nvPr>
            <p:ph type="title"/>
          </p:nvPr>
        </p:nvSpPr>
        <p:spPr>
          <a:xfrm>
            <a:off x="838199" y="0"/>
            <a:ext cx="10515600" cy="1325563"/>
          </a:xfrm>
        </p:spPr>
        <p:txBody>
          <a:bodyPr/>
          <a:lstStyle/>
          <a:p>
            <a:r>
              <a:rPr lang="en-US" dirty="0"/>
              <a:t>J5 to EAM integration</a:t>
            </a:r>
          </a:p>
        </p:txBody>
      </p:sp>
      <p:sp>
        <p:nvSpPr>
          <p:cNvPr id="42" name="Rectangle 41">
            <a:extLst>
              <a:ext uri="{FF2B5EF4-FFF2-40B4-BE49-F238E27FC236}">
                <a16:creationId xmlns:a16="http://schemas.microsoft.com/office/drawing/2014/main" id="{981CE72E-01E6-9AB8-C1AF-2825F2D4A6C1}"/>
              </a:ext>
            </a:extLst>
          </p:cNvPr>
          <p:cNvSpPr/>
          <p:nvPr/>
        </p:nvSpPr>
        <p:spPr>
          <a:xfrm>
            <a:off x="4982273" y="1460827"/>
            <a:ext cx="2276184" cy="3533404"/>
          </a:xfrm>
          <a:prstGeom prst="rect">
            <a:avLst/>
          </a:prstGeom>
          <a:solidFill>
            <a:schemeClr val="bg1">
              <a:lumMod val="85000"/>
            </a:schemeClr>
          </a:solidFill>
          <a:ln>
            <a:noFill/>
          </a:ln>
          <a:effectLst>
            <a:outerShdw blurRad="101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FD59436-E4CC-312B-BB1B-24674C6BC54C}"/>
              </a:ext>
            </a:extLst>
          </p:cNvPr>
          <p:cNvSpPr/>
          <p:nvPr/>
        </p:nvSpPr>
        <p:spPr>
          <a:xfrm>
            <a:off x="7404806" y="1460827"/>
            <a:ext cx="2276184" cy="3533404"/>
          </a:xfrm>
          <a:prstGeom prst="rect">
            <a:avLst/>
          </a:prstGeom>
          <a:solidFill>
            <a:srgbClr val="0050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dirty="0">
                <a:ln>
                  <a:noFill/>
                </a:ln>
                <a:solidFill>
                  <a:srgbClr val="FFFFFF"/>
                </a:solidFill>
                <a:effectLst/>
                <a:uLnTx/>
                <a:uFillTx/>
                <a:latin typeface="Arial"/>
                <a:ea typeface="+mn-ea"/>
                <a:cs typeface="+mn-cs"/>
              </a:rPr>
              <a:t>J5</a:t>
            </a:r>
          </a:p>
        </p:txBody>
      </p:sp>
      <p:sp>
        <p:nvSpPr>
          <p:cNvPr id="44" name="Rectangle 43">
            <a:extLst>
              <a:ext uri="{FF2B5EF4-FFF2-40B4-BE49-F238E27FC236}">
                <a16:creationId xmlns:a16="http://schemas.microsoft.com/office/drawing/2014/main" id="{43BD2312-9A03-A1A1-1139-27EE266A56FF}"/>
              </a:ext>
            </a:extLst>
          </p:cNvPr>
          <p:cNvSpPr/>
          <p:nvPr/>
        </p:nvSpPr>
        <p:spPr>
          <a:xfrm>
            <a:off x="2511012" y="1460827"/>
            <a:ext cx="2276184" cy="3533404"/>
          </a:xfrm>
          <a:prstGeom prst="rect">
            <a:avLst/>
          </a:prstGeom>
          <a:solidFill>
            <a:srgbClr val="1B98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137134" rIns="68561" bIns="34281" numCol="1" spcCol="0" rtlCol="0" fromWordArt="0" anchor="t"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75" normalizeH="0" baseline="0" noProof="0" dirty="0">
                <a:ln>
                  <a:noFill/>
                </a:ln>
                <a:solidFill>
                  <a:srgbClr val="FFFFFF"/>
                </a:solidFill>
                <a:effectLst/>
                <a:uLnTx/>
                <a:uFillTx/>
                <a:latin typeface="Arial"/>
                <a:ea typeface="+mn-ea"/>
                <a:cs typeface="+mn-cs"/>
              </a:rPr>
              <a:t>HxGN EAM</a:t>
            </a:r>
          </a:p>
        </p:txBody>
      </p:sp>
      <p:grpSp>
        <p:nvGrpSpPr>
          <p:cNvPr id="45" name="Group 44">
            <a:extLst>
              <a:ext uri="{FF2B5EF4-FFF2-40B4-BE49-F238E27FC236}">
                <a16:creationId xmlns:a16="http://schemas.microsoft.com/office/drawing/2014/main" id="{7A81D561-EDA4-1BE9-BA96-B667973598FC}"/>
              </a:ext>
            </a:extLst>
          </p:cNvPr>
          <p:cNvGrpSpPr/>
          <p:nvPr/>
        </p:nvGrpSpPr>
        <p:grpSpPr>
          <a:xfrm>
            <a:off x="4816933" y="2720817"/>
            <a:ext cx="2535046" cy="1982533"/>
            <a:chOff x="6031645" y="3926664"/>
            <a:chExt cx="3886200" cy="2764419"/>
          </a:xfrm>
        </p:grpSpPr>
        <p:cxnSp>
          <p:nvCxnSpPr>
            <p:cNvPr id="46" name="Straight Arrow Connector 45">
              <a:extLst>
                <a:ext uri="{FF2B5EF4-FFF2-40B4-BE49-F238E27FC236}">
                  <a16:creationId xmlns:a16="http://schemas.microsoft.com/office/drawing/2014/main" id="{72A00135-D548-BCA8-CC67-B4B8A7A6D28A}"/>
                </a:ext>
              </a:extLst>
            </p:cNvPr>
            <p:cNvCxnSpPr/>
            <p:nvPr/>
          </p:nvCxnSpPr>
          <p:spPr>
            <a:xfrm flipH="1">
              <a:off x="6031645" y="3926664"/>
              <a:ext cx="3886200" cy="1"/>
            </a:xfrm>
            <a:prstGeom prst="straightConnector1">
              <a:avLst/>
            </a:prstGeom>
            <a:ln w="22225" cap="rnd">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59C8D5E-D9DB-1CD1-C1D0-B6028882D983}"/>
                </a:ext>
              </a:extLst>
            </p:cNvPr>
            <p:cNvCxnSpPr>
              <a:cxnSpLocks/>
            </p:cNvCxnSpPr>
            <p:nvPr/>
          </p:nvCxnSpPr>
          <p:spPr>
            <a:xfrm flipH="1">
              <a:off x="6031645" y="6691082"/>
              <a:ext cx="3886200" cy="1"/>
            </a:xfrm>
            <a:prstGeom prst="straightConnector1">
              <a:avLst/>
            </a:prstGeom>
            <a:ln w="22225" cap="rnd">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2DE05F4-AC08-469C-BE24-3134257E9D7E}"/>
                </a:ext>
              </a:extLst>
            </p:cNvPr>
            <p:cNvCxnSpPr/>
            <p:nvPr/>
          </p:nvCxnSpPr>
          <p:spPr>
            <a:xfrm flipH="1">
              <a:off x="6031645" y="5658580"/>
              <a:ext cx="3886200" cy="1"/>
            </a:xfrm>
            <a:prstGeom prst="straightConnector1">
              <a:avLst/>
            </a:prstGeom>
            <a:ln w="22225" cap="rnd">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2C0FFAA-7852-0568-3923-9E4DCBC2F89C}"/>
                </a:ext>
              </a:extLst>
            </p:cNvPr>
            <p:cNvCxnSpPr>
              <a:cxnSpLocks/>
            </p:cNvCxnSpPr>
            <p:nvPr/>
          </p:nvCxnSpPr>
          <p:spPr>
            <a:xfrm>
              <a:off x="6031645" y="6384350"/>
              <a:ext cx="3886200" cy="1"/>
            </a:xfrm>
            <a:prstGeom prst="straightConnector1">
              <a:avLst/>
            </a:prstGeom>
            <a:ln w="22225" cap="rnd">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51" name="Graphic 1">
            <a:extLst>
              <a:ext uri="{FF2B5EF4-FFF2-40B4-BE49-F238E27FC236}">
                <a16:creationId xmlns:a16="http://schemas.microsoft.com/office/drawing/2014/main" id="{A1C3A4F5-55FE-F34F-6178-391CD86A9D3B}"/>
              </a:ext>
            </a:extLst>
          </p:cNvPr>
          <p:cNvGrpSpPr/>
          <p:nvPr/>
        </p:nvGrpSpPr>
        <p:grpSpPr>
          <a:xfrm>
            <a:off x="5820977" y="1578658"/>
            <a:ext cx="526955" cy="526955"/>
            <a:chOff x="4800600" y="2133600"/>
            <a:chExt cx="2594991" cy="2594991"/>
          </a:xfrm>
          <a:gradFill>
            <a:gsLst>
              <a:gs pos="0">
                <a:srgbClr val="A5CF67"/>
              </a:gs>
              <a:gs pos="100000">
                <a:schemeClr val="accent1"/>
              </a:gs>
            </a:gsLst>
            <a:lin ang="2700000" scaled="0"/>
          </a:gradFill>
        </p:grpSpPr>
        <p:grpSp>
          <p:nvGrpSpPr>
            <p:cNvPr id="52" name="Graphic 1">
              <a:extLst>
                <a:ext uri="{FF2B5EF4-FFF2-40B4-BE49-F238E27FC236}">
                  <a16:creationId xmlns:a16="http://schemas.microsoft.com/office/drawing/2014/main" id="{F6BA721E-EA66-0CAF-3CA2-774A0BE62D1C}"/>
                </a:ext>
              </a:extLst>
            </p:cNvPr>
            <p:cNvGrpSpPr/>
            <p:nvPr/>
          </p:nvGrpSpPr>
          <p:grpSpPr>
            <a:xfrm>
              <a:off x="4800600" y="2133600"/>
              <a:ext cx="2594991" cy="2594991"/>
              <a:chOff x="4800600" y="2133600"/>
              <a:chExt cx="2594991" cy="2594991"/>
            </a:xfrm>
            <a:grpFill/>
          </p:grpSpPr>
          <p:sp>
            <p:nvSpPr>
              <p:cNvPr id="56" name="Freeform: Shape 10">
                <a:extLst>
                  <a:ext uri="{FF2B5EF4-FFF2-40B4-BE49-F238E27FC236}">
                    <a16:creationId xmlns:a16="http://schemas.microsoft.com/office/drawing/2014/main" id="{8FF69C69-ED25-AF33-B8A9-88D8B9642463}"/>
                  </a:ext>
                </a:extLst>
              </p:cNvPr>
              <p:cNvSpPr/>
              <p:nvPr/>
            </p:nvSpPr>
            <p:spPr>
              <a:xfrm>
                <a:off x="4800600" y="2133600"/>
                <a:ext cx="2594991" cy="2594991"/>
              </a:xfrm>
              <a:custGeom>
                <a:avLst/>
                <a:gdLst>
                  <a:gd name="connsiteX0" fmla="*/ 1297496 w 2594991"/>
                  <a:gd name="connsiteY0" fmla="*/ 2594991 h 2594991"/>
                  <a:gd name="connsiteX1" fmla="*/ 0 w 2594991"/>
                  <a:gd name="connsiteY1" fmla="*/ 1297496 h 2594991"/>
                  <a:gd name="connsiteX2" fmla="*/ 1297496 w 2594991"/>
                  <a:gd name="connsiteY2" fmla="*/ 0 h 2594991"/>
                  <a:gd name="connsiteX3" fmla="*/ 2594991 w 2594991"/>
                  <a:gd name="connsiteY3" fmla="*/ 1297496 h 2594991"/>
                  <a:gd name="connsiteX4" fmla="*/ 1297496 w 2594991"/>
                  <a:gd name="connsiteY4" fmla="*/ 2594991 h 2594991"/>
                  <a:gd name="connsiteX5" fmla="*/ 1297496 w 2594991"/>
                  <a:gd name="connsiteY5" fmla="*/ 74105 h 2594991"/>
                  <a:gd name="connsiteX6" fmla="*/ 74105 w 2594991"/>
                  <a:gd name="connsiteY6" fmla="*/ 1297496 h 2594991"/>
                  <a:gd name="connsiteX7" fmla="*/ 1297496 w 2594991"/>
                  <a:gd name="connsiteY7" fmla="*/ 2520887 h 2594991"/>
                  <a:gd name="connsiteX8" fmla="*/ 2520887 w 2594991"/>
                  <a:gd name="connsiteY8" fmla="*/ 1297496 h 2594991"/>
                  <a:gd name="connsiteX9" fmla="*/ 1297496 w 2594991"/>
                  <a:gd name="connsiteY9" fmla="*/ 74105 h 259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991" h="2594991">
                    <a:moveTo>
                      <a:pt x="1297496" y="2594991"/>
                    </a:moveTo>
                    <a:cubicBezTo>
                      <a:pt x="582073" y="2594991"/>
                      <a:pt x="0" y="2012918"/>
                      <a:pt x="0" y="1297496"/>
                    </a:cubicBezTo>
                    <a:cubicBezTo>
                      <a:pt x="0" y="582073"/>
                      <a:pt x="582073" y="0"/>
                      <a:pt x="1297496" y="0"/>
                    </a:cubicBezTo>
                    <a:cubicBezTo>
                      <a:pt x="2012918" y="0"/>
                      <a:pt x="2594991" y="582073"/>
                      <a:pt x="2594991" y="1297496"/>
                    </a:cubicBezTo>
                    <a:cubicBezTo>
                      <a:pt x="2594991" y="2012918"/>
                      <a:pt x="2012918" y="2594991"/>
                      <a:pt x="1297496" y="2594991"/>
                    </a:cubicBezTo>
                    <a:close/>
                    <a:moveTo>
                      <a:pt x="1297496" y="74105"/>
                    </a:moveTo>
                    <a:cubicBezTo>
                      <a:pt x="622935" y="74105"/>
                      <a:pt x="74105" y="622935"/>
                      <a:pt x="74105" y="1297496"/>
                    </a:cubicBezTo>
                    <a:cubicBezTo>
                      <a:pt x="74105" y="1972056"/>
                      <a:pt x="622935" y="2520887"/>
                      <a:pt x="1297496" y="2520887"/>
                    </a:cubicBezTo>
                    <a:cubicBezTo>
                      <a:pt x="1972056" y="2520887"/>
                      <a:pt x="2520887" y="1972056"/>
                      <a:pt x="2520887" y="1297496"/>
                    </a:cubicBezTo>
                    <a:cubicBezTo>
                      <a:pt x="2520887" y="622935"/>
                      <a:pt x="1972056" y="74105"/>
                      <a:pt x="1297496" y="74105"/>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Shape 11">
                <a:extLst>
                  <a:ext uri="{FF2B5EF4-FFF2-40B4-BE49-F238E27FC236}">
                    <a16:creationId xmlns:a16="http://schemas.microsoft.com/office/drawing/2014/main" id="{319605E4-4E10-2BEA-504F-CCB5BE9AE728}"/>
                  </a:ext>
                </a:extLst>
              </p:cNvPr>
              <p:cNvSpPr/>
              <p:nvPr/>
            </p:nvSpPr>
            <p:spPr>
              <a:xfrm>
                <a:off x="6632148" y="3543795"/>
                <a:ext cx="283668" cy="1035729"/>
              </a:xfrm>
              <a:custGeom>
                <a:avLst/>
                <a:gdLst>
                  <a:gd name="connsiteX0" fmla="*/ 37066 w 283668"/>
                  <a:gd name="connsiteY0" fmla="*/ 1035730 h 1035729"/>
                  <a:gd name="connsiteX1" fmla="*/ 13920 w 283668"/>
                  <a:gd name="connsiteY1" fmla="*/ 1027634 h 1035729"/>
                  <a:gd name="connsiteX2" fmla="*/ 8110 w 283668"/>
                  <a:gd name="connsiteY2" fmla="*/ 975532 h 1035729"/>
                  <a:gd name="connsiteX3" fmla="*/ 209469 w 283668"/>
                  <a:gd name="connsiteY3" fmla="*/ 397650 h 1035729"/>
                  <a:gd name="connsiteX4" fmla="*/ 154319 w 283668"/>
                  <a:gd name="connsiteY4" fmla="*/ 48654 h 1035729"/>
                  <a:gd name="connsiteX5" fmla="*/ 178036 w 283668"/>
                  <a:gd name="connsiteY5" fmla="*/ 1886 h 1035729"/>
                  <a:gd name="connsiteX6" fmla="*/ 224804 w 283668"/>
                  <a:gd name="connsiteY6" fmla="*/ 25604 h 1035729"/>
                  <a:gd name="connsiteX7" fmla="*/ 283668 w 283668"/>
                  <a:gd name="connsiteY7" fmla="*/ 397650 h 1035729"/>
                  <a:gd name="connsiteX8" fmla="*/ 66117 w 283668"/>
                  <a:gd name="connsiteY8" fmla="*/ 1021823 h 1035729"/>
                  <a:gd name="connsiteX9" fmla="*/ 37066 w 283668"/>
                  <a:gd name="connsiteY9" fmla="*/ 1035730 h 103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68" h="1035729">
                    <a:moveTo>
                      <a:pt x="37066" y="1035730"/>
                    </a:moveTo>
                    <a:cubicBezTo>
                      <a:pt x="28970" y="1035730"/>
                      <a:pt x="20778" y="1033063"/>
                      <a:pt x="13920" y="1027634"/>
                    </a:cubicBezTo>
                    <a:cubicBezTo>
                      <a:pt x="-2082" y="1014870"/>
                      <a:pt x="-4653" y="991534"/>
                      <a:pt x="8110" y="975532"/>
                    </a:cubicBezTo>
                    <a:cubicBezTo>
                      <a:pt x="136126" y="815321"/>
                      <a:pt x="209469" y="604628"/>
                      <a:pt x="209469" y="397650"/>
                    </a:cubicBezTo>
                    <a:cubicBezTo>
                      <a:pt x="209469" y="278397"/>
                      <a:pt x="190895" y="160954"/>
                      <a:pt x="154319" y="48654"/>
                    </a:cubicBezTo>
                    <a:cubicBezTo>
                      <a:pt x="147937" y="29223"/>
                      <a:pt x="158605" y="8268"/>
                      <a:pt x="178036" y="1886"/>
                    </a:cubicBezTo>
                    <a:cubicBezTo>
                      <a:pt x="197658" y="-4591"/>
                      <a:pt x="218422" y="6172"/>
                      <a:pt x="224804" y="25604"/>
                    </a:cubicBezTo>
                    <a:cubicBezTo>
                      <a:pt x="263856" y="145333"/>
                      <a:pt x="283668" y="270491"/>
                      <a:pt x="283668" y="397650"/>
                    </a:cubicBezTo>
                    <a:cubicBezTo>
                      <a:pt x="283668" y="621106"/>
                      <a:pt x="204325" y="848659"/>
                      <a:pt x="66117" y="1021823"/>
                    </a:cubicBezTo>
                    <a:cubicBezTo>
                      <a:pt x="58783" y="1030967"/>
                      <a:pt x="48020" y="1035730"/>
                      <a:pt x="37066" y="103573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Shape 12">
                <a:extLst>
                  <a:ext uri="{FF2B5EF4-FFF2-40B4-BE49-F238E27FC236}">
                    <a16:creationId xmlns:a16="http://schemas.microsoft.com/office/drawing/2014/main" id="{428A7F63-6AEB-F93C-5582-36D9BDE1C860}"/>
                  </a:ext>
                </a:extLst>
              </p:cNvPr>
              <p:cNvSpPr/>
              <p:nvPr/>
            </p:nvSpPr>
            <p:spPr>
              <a:xfrm>
                <a:off x="5798241" y="2748192"/>
                <a:ext cx="815674" cy="448874"/>
              </a:xfrm>
              <a:custGeom>
                <a:avLst/>
                <a:gdLst>
                  <a:gd name="connsiteX0" fmla="*/ 778580 w 815674"/>
                  <a:gd name="connsiteY0" fmla="*/ 448874 h 448874"/>
                  <a:gd name="connsiteX1" fmla="*/ 751148 w 815674"/>
                  <a:gd name="connsiteY1" fmla="*/ 436777 h 448874"/>
                  <a:gd name="connsiteX2" fmla="*/ 33344 w 815674"/>
                  <a:gd name="connsiteY2" fmla="*/ 73970 h 448874"/>
                  <a:gd name="connsiteX3" fmla="*/ 197 w 815674"/>
                  <a:gd name="connsiteY3" fmla="*/ 33394 h 448874"/>
                  <a:gd name="connsiteX4" fmla="*/ 40773 w 815674"/>
                  <a:gd name="connsiteY4" fmla="*/ 247 h 448874"/>
                  <a:gd name="connsiteX5" fmla="*/ 806012 w 815674"/>
                  <a:gd name="connsiteY5" fmla="*/ 386962 h 448874"/>
                  <a:gd name="connsiteX6" fmla="*/ 803536 w 815674"/>
                  <a:gd name="connsiteY6" fmla="*/ 439349 h 448874"/>
                  <a:gd name="connsiteX7" fmla="*/ 778580 w 815674"/>
                  <a:gd name="connsiteY7" fmla="*/ 448874 h 44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674" h="448874">
                    <a:moveTo>
                      <a:pt x="778580" y="448874"/>
                    </a:moveTo>
                    <a:cubicBezTo>
                      <a:pt x="768484" y="448874"/>
                      <a:pt x="758482" y="444778"/>
                      <a:pt x="751148" y="436777"/>
                    </a:cubicBezTo>
                    <a:cubicBezTo>
                      <a:pt x="563887" y="230752"/>
                      <a:pt x="308997" y="101974"/>
                      <a:pt x="33344" y="73970"/>
                    </a:cubicBezTo>
                    <a:cubicBezTo>
                      <a:pt x="12960" y="71875"/>
                      <a:pt x="-1898" y="53682"/>
                      <a:pt x="197" y="33394"/>
                    </a:cubicBezTo>
                    <a:cubicBezTo>
                      <a:pt x="2197" y="13010"/>
                      <a:pt x="20676" y="-2135"/>
                      <a:pt x="40773" y="247"/>
                    </a:cubicBezTo>
                    <a:cubicBezTo>
                      <a:pt x="334715" y="30060"/>
                      <a:pt x="606463" y="167410"/>
                      <a:pt x="806012" y="386962"/>
                    </a:cubicBezTo>
                    <a:cubicBezTo>
                      <a:pt x="819823" y="402106"/>
                      <a:pt x="818680" y="425538"/>
                      <a:pt x="803536" y="439349"/>
                    </a:cubicBezTo>
                    <a:cubicBezTo>
                      <a:pt x="796392" y="445636"/>
                      <a:pt x="787534" y="448874"/>
                      <a:pt x="778580" y="448874"/>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Shape 13">
                <a:extLst>
                  <a:ext uri="{FF2B5EF4-FFF2-40B4-BE49-F238E27FC236}">
                    <a16:creationId xmlns:a16="http://schemas.microsoft.com/office/drawing/2014/main" id="{4D2AC6BE-8E7B-3D27-5B5A-229F904A9514}"/>
                  </a:ext>
                </a:extLst>
              </p:cNvPr>
              <p:cNvSpPr/>
              <p:nvPr/>
            </p:nvSpPr>
            <p:spPr>
              <a:xfrm>
                <a:off x="4837523" y="2790544"/>
                <a:ext cx="582672" cy="373565"/>
              </a:xfrm>
              <a:custGeom>
                <a:avLst/>
                <a:gdLst>
                  <a:gd name="connsiteX0" fmla="*/ 37086 w 582672"/>
                  <a:gd name="connsiteY0" fmla="*/ 373565 h 373565"/>
                  <a:gd name="connsiteX1" fmla="*/ 12035 w 582672"/>
                  <a:gd name="connsiteY1" fmla="*/ 363850 h 373565"/>
                  <a:gd name="connsiteX2" fmla="*/ 9749 w 582672"/>
                  <a:gd name="connsiteY2" fmla="*/ 311462 h 373565"/>
                  <a:gd name="connsiteX3" fmla="*/ 535815 w 582672"/>
                  <a:gd name="connsiteY3" fmla="*/ 1328 h 373565"/>
                  <a:gd name="connsiteX4" fmla="*/ 581345 w 582672"/>
                  <a:gd name="connsiteY4" fmla="*/ 27331 h 373565"/>
                  <a:gd name="connsiteX5" fmla="*/ 555341 w 582672"/>
                  <a:gd name="connsiteY5" fmla="*/ 72861 h 373565"/>
                  <a:gd name="connsiteX6" fmla="*/ 64423 w 582672"/>
                  <a:gd name="connsiteY6" fmla="*/ 361564 h 373565"/>
                  <a:gd name="connsiteX7" fmla="*/ 37086 w 582672"/>
                  <a:gd name="connsiteY7" fmla="*/ 373565 h 37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672" h="373565">
                    <a:moveTo>
                      <a:pt x="37086" y="373565"/>
                    </a:moveTo>
                    <a:cubicBezTo>
                      <a:pt x="28133" y="373565"/>
                      <a:pt x="19179" y="370327"/>
                      <a:pt x="12035" y="363850"/>
                    </a:cubicBezTo>
                    <a:cubicBezTo>
                      <a:pt x="-3109" y="350039"/>
                      <a:pt x="-4062" y="326607"/>
                      <a:pt x="9749" y="311462"/>
                    </a:cubicBezTo>
                    <a:cubicBezTo>
                      <a:pt x="156434" y="151252"/>
                      <a:pt x="303881" y="64289"/>
                      <a:pt x="535815" y="1328"/>
                    </a:cubicBezTo>
                    <a:cubicBezTo>
                      <a:pt x="555627" y="-4101"/>
                      <a:pt x="575915" y="7615"/>
                      <a:pt x="581345" y="27331"/>
                    </a:cubicBezTo>
                    <a:cubicBezTo>
                      <a:pt x="586774" y="47143"/>
                      <a:pt x="575058" y="67432"/>
                      <a:pt x="555341" y="72861"/>
                    </a:cubicBezTo>
                    <a:cubicBezTo>
                      <a:pt x="338362" y="131821"/>
                      <a:pt x="200726" y="212783"/>
                      <a:pt x="64423" y="361564"/>
                    </a:cubicBezTo>
                    <a:cubicBezTo>
                      <a:pt x="57089" y="369470"/>
                      <a:pt x="47087" y="373565"/>
                      <a:pt x="37086" y="373565"/>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Shape 14">
                <a:extLst>
                  <a:ext uri="{FF2B5EF4-FFF2-40B4-BE49-F238E27FC236}">
                    <a16:creationId xmlns:a16="http://schemas.microsoft.com/office/drawing/2014/main" id="{A9346797-AEBB-7DDC-AC1B-727B0E1F9640}"/>
                  </a:ext>
                </a:extLst>
              </p:cNvPr>
              <p:cNvSpPr/>
              <p:nvPr/>
            </p:nvSpPr>
            <p:spPr>
              <a:xfrm>
                <a:off x="6784636" y="2406481"/>
                <a:ext cx="149338" cy="807920"/>
              </a:xfrm>
              <a:custGeom>
                <a:avLst/>
                <a:gdLst>
                  <a:gd name="connsiteX0" fmla="*/ 37073 w 149338"/>
                  <a:gd name="connsiteY0" fmla="*/ 807921 h 807920"/>
                  <a:gd name="connsiteX1" fmla="*/ 25071 w 149338"/>
                  <a:gd name="connsiteY1" fmla="*/ 805920 h 807920"/>
                  <a:gd name="connsiteX2" fmla="*/ 2021 w 149338"/>
                  <a:gd name="connsiteY2" fmla="*/ 758867 h 807920"/>
                  <a:gd name="connsiteX3" fmla="*/ 59552 w 149338"/>
                  <a:gd name="connsiteY3" fmla="*/ 41634 h 807920"/>
                  <a:gd name="connsiteX4" fmla="*/ 91842 w 149338"/>
                  <a:gd name="connsiteY4" fmla="*/ 296 h 807920"/>
                  <a:gd name="connsiteX5" fmla="*/ 133180 w 149338"/>
                  <a:gd name="connsiteY5" fmla="*/ 32586 h 807920"/>
                  <a:gd name="connsiteX6" fmla="*/ 72220 w 149338"/>
                  <a:gd name="connsiteY6" fmla="*/ 782870 h 807920"/>
                  <a:gd name="connsiteX7" fmla="*/ 37073 w 149338"/>
                  <a:gd name="connsiteY7" fmla="*/ 807921 h 80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38" h="807920">
                    <a:moveTo>
                      <a:pt x="37073" y="807921"/>
                    </a:moveTo>
                    <a:cubicBezTo>
                      <a:pt x="33072" y="807921"/>
                      <a:pt x="29072" y="807254"/>
                      <a:pt x="25071" y="805920"/>
                    </a:cubicBezTo>
                    <a:cubicBezTo>
                      <a:pt x="5735" y="799348"/>
                      <a:pt x="-4647" y="778203"/>
                      <a:pt x="2021" y="758867"/>
                    </a:cubicBezTo>
                    <a:cubicBezTo>
                      <a:pt x="73077" y="550746"/>
                      <a:pt x="92508" y="309477"/>
                      <a:pt x="59552" y="41634"/>
                    </a:cubicBezTo>
                    <a:cubicBezTo>
                      <a:pt x="57075" y="21346"/>
                      <a:pt x="71458" y="2868"/>
                      <a:pt x="91842" y="296"/>
                    </a:cubicBezTo>
                    <a:cubicBezTo>
                      <a:pt x="111939" y="-2276"/>
                      <a:pt x="130704" y="12202"/>
                      <a:pt x="133180" y="32586"/>
                    </a:cubicBezTo>
                    <a:cubicBezTo>
                      <a:pt x="167565" y="311668"/>
                      <a:pt x="146991" y="564081"/>
                      <a:pt x="72220" y="782870"/>
                    </a:cubicBezTo>
                    <a:cubicBezTo>
                      <a:pt x="66886" y="798300"/>
                      <a:pt x="52503" y="807921"/>
                      <a:pt x="37073" y="807921"/>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Shape 15">
                <a:extLst>
                  <a:ext uri="{FF2B5EF4-FFF2-40B4-BE49-F238E27FC236}">
                    <a16:creationId xmlns:a16="http://schemas.microsoft.com/office/drawing/2014/main" id="{ED280E74-C644-A0CB-850D-6E499FFE260B}"/>
                  </a:ext>
                </a:extLst>
              </p:cNvPr>
              <p:cNvSpPr/>
              <p:nvPr/>
            </p:nvSpPr>
            <p:spPr>
              <a:xfrm>
                <a:off x="5992892" y="3520677"/>
                <a:ext cx="652423" cy="470583"/>
              </a:xfrm>
              <a:custGeom>
                <a:avLst/>
                <a:gdLst>
                  <a:gd name="connsiteX0" fmla="*/ 37100 w 652423"/>
                  <a:gd name="connsiteY0" fmla="*/ 470583 h 470583"/>
                  <a:gd name="connsiteX1" fmla="*/ 2333 w 652423"/>
                  <a:gd name="connsiteY1" fmla="*/ 446390 h 470583"/>
                  <a:gd name="connsiteX2" fmla="*/ 24241 w 652423"/>
                  <a:gd name="connsiteY2" fmla="*/ 398765 h 470583"/>
                  <a:gd name="connsiteX3" fmla="*/ 586978 w 652423"/>
                  <a:gd name="connsiteY3" fmla="*/ 13288 h 470583"/>
                  <a:gd name="connsiteX4" fmla="*/ 639175 w 652423"/>
                  <a:gd name="connsiteY4" fmla="*/ 8716 h 470583"/>
                  <a:gd name="connsiteX5" fmla="*/ 643747 w 652423"/>
                  <a:gd name="connsiteY5" fmla="*/ 60913 h 470583"/>
                  <a:gd name="connsiteX6" fmla="*/ 49958 w 652423"/>
                  <a:gd name="connsiteY6" fmla="*/ 468297 h 470583"/>
                  <a:gd name="connsiteX7" fmla="*/ 37100 w 652423"/>
                  <a:gd name="connsiteY7" fmla="*/ 470583 h 47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423" h="470583">
                    <a:moveTo>
                      <a:pt x="37100" y="470583"/>
                    </a:moveTo>
                    <a:cubicBezTo>
                      <a:pt x="22050" y="470583"/>
                      <a:pt x="7858" y="461344"/>
                      <a:pt x="2333" y="446390"/>
                    </a:cubicBezTo>
                    <a:cubicBezTo>
                      <a:pt x="-4810" y="427149"/>
                      <a:pt x="5000" y="405909"/>
                      <a:pt x="24241" y="398765"/>
                    </a:cubicBezTo>
                    <a:cubicBezTo>
                      <a:pt x="183023" y="339900"/>
                      <a:pt x="409527" y="225219"/>
                      <a:pt x="586978" y="13288"/>
                    </a:cubicBezTo>
                    <a:cubicBezTo>
                      <a:pt x="600122" y="-2428"/>
                      <a:pt x="623459" y="-4524"/>
                      <a:pt x="639175" y="8716"/>
                    </a:cubicBezTo>
                    <a:cubicBezTo>
                      <a:pt x="654891" y="21861"/>
                      <a:pt x="656891" y="45197"/>
                      <a:pt x="643747" y="60913"/>
                    </a:cubicBezTo>
                    <a:cubicBezTo>
                      <a:pt x="455914" y="285322"/>
                      <a:pt x="217122" y="406290"/>
                      <a:pt x="49958" y="468297"/>
                    </a:cubicBezTo>
                    <a:cubicBezTo>
                      <a:pt x="45767" y="469821"/>
                      <a:pt x="41386" y="470583"/>
                      <a:pt x="37100" y="470583"/>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Shape 16">
                <a:extLst>
                  <a:ext uri="{FF2B5EF4-FFF2-40B4-BE49-F238E27FC236}">
                    <a16:creationId xmlns:a16="http://schemas.microsoft.com/office/drawing/2014/main" id="{FF53306E-EC75-C13F-6087-523B2F4C195F}"/>
                  </a:ext>
                </a:extLst>
              </p:cNvPr>
              <p:cNvSpPr/>
              <p:nvPr/>
            </p:nvSpPr>
            <p:spPr>
              <a:xfrm>
                <a:off x="5480671" y="2987128"/>
                <a:ext cx="250936" cy="882021"/>
              </a:xfrm>
              <a:custGeom>
                <a:avLst/>
                <a:gdLst>
                  <a:gd name="connsiteX0" fmla="*/ 213850 w 250936"/>
                  <a:gd name="connsiteY0" fmla="*/ 882022 h 882021"/>
                  <a:gd name="connsiteX1" fmla="*/ 181560 w 250936"/>
                  <a:gd name="connsiteY1" fmla="*/ 863162 h 882021"/>
                  <a:gd name="connsiteX2" fmla="*/ 24588 w 250936"/>
                  <a:gd name="connsiteY2" fmla="*/ 28582 h 882021"/>
                  <a:gd name="connsiteX3" fmla="*/ 69165 w 250936"/>
                  <a:gd name="connsiteY3" fmla="*/ 959 h 882021"/>
                  <a:gd name="connsiteX4" fmla="*/ 96788 w 250936"/>
                  <a:gd name="connsiteY4" fmla="*/ 45536 h 882021"/>
                  <a:gd name="connsiteX5" fmla="*/ 246140 w 250936"/>
                  <a:gd name="connsiteY5" fmla="*/ 826777 h 882021"/>
                  <a:gd name="connsiteX6" fmla="*/ 232043 w 250936"/>
                  <a:gd name="connsiteY6" fmla="*/ 877259 h 882021"/>
                  <a:gd name="connsiteX7" fmla="*/ 213850 w 250936"/>
                  <a:gd name="connsiteY7" fmla="*/ 882022 h 8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36" h="882021">
                    <a:moveTo>
                      <a:pt x="213850" y="882022"/>
                    </a:moveTo>
                    <a:cubicBezTo>
                      <a:pt x="200896" y="882022"/>
                      <a:pt x="188323" y="875259"/>
                      <a:pt x="181560" y="863162"/>
                    </a:cubicBezTo>
                    <a:cubicBezTo>
                      <a:pt x="16302" y="569983"/>
                      <a:pt x="-36467" y="289186"/>
                      <a:pt x="24588" y="28582"/>
                    </a:cubicBezTo>
                    <a:cubicBezTo>
                      <a:pt x="29256" y="8579"/>
                      <a:pt x="49258" y="-3613"/>
                      <a:pt x="69165" y="959"/>
                    </a:cubicBezTo>
                    <a:cubicBezTo>
                      <a:pt x="89073" y="5626"/>
                      <a:pt x="101455" y="25534"/>
                      <a:pt x="96788" y="45536"/>
                    </a:cubicBezTo>
                    <a:cubicBezTo>
                      <a:pt x="40114" y="287471"/>
                      <a:pt x="90311" y="550361"/>
                      <a:pt x="246140" y="826777"/>
                    </a:cubicBezTo>
                    <a:cubicBezTo>
                      <a:pt x="256236" y="844588"/>
                      <a:pt x="249855" y="867258"/>
                      <a:pt x="232043" y="877259"/>
                    </a:cubicBezTo>
                    <a:cubicBezTo>
                      <a:pt x="226233" y="880498"/>
                      <a:pt x="220041" y="882022"/>
                      <a:pt x="213850" y="882022"/>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Shape 17">
                <a:extLst>
                  <a:ext uri="{FF2B5EF4-FFF2-40B4-BE49-F238E27FC236}">
                    <a16:creationId xmlns:a16="http://schemas.microsoft.com/office/drawing/2014/main" id="{644A6427-4030-9AAC-694D-DEE1F8C9201B}"/>
                  </a:ext>
                </a:extLst>
              </p:cNvPr>
              <p:cNvSpPr/>
              <p:nvPr/>
            </p:nvSpPr>
            <p:spPr>
              <a:xfrm>
                <a:off x="5696570" y="2156586"/>
                <a:ext cx="647375" cy="515938"/>
              </a:xfrm>
              <a:custGeom>
                <a:avLst/>
                <a:gdLst>
                  <a:gd name="connsiteX0" fmla="*/ 37003 w 647375"/>
                  <a:gd name="connsiteY0" fmla="*/ 515938 h 515938"/>
                  <a:gd name="connsiteX1" fmla="*/ 14143 w 647375"/>
                  <a:gd name="connsiteY1" fmla="*/ 508032 h 515938"/>
                  <a:gd name="connsiteX2" fmla="*/ 7952 w 647375"/>
                  <a:gd name="connsiteY2" fmla="*/ 456026 h 515938"/>
                  <a:gd name="connsiteX3" fmla="*/ 595740 w 647375"/>
                  <a:gd name="connsiteY3" fmla="*/ 2922 h 515938"/>
                  <a:gd name="connsiteX4" fmla="*/ 644412 w 647375"/>
                  <a:gd name="connsiteY4" fmla="*/ 22543 h 515938"/>
                  <a:gd name="connsiteX5" fmla="*/ 624886 w 647375"/>
                  <a:gd name="connsiteY5" fmla="*/ 71216 h 515938"/>
                  <a:gd name="connsiteX6" fmla="*/ 66245 w 647375"/>
                  <a:gd name="connsiteY6" fmla="*/ 501936 h 515938"/>
                  <a:gd name="connsiteX7" fmla="*/ 37003 w 647375"/>
                  <a:gd name="connsiteY7"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375" h="515938">
                    <a:moveTo>
                      <a:pt x="37003" y="515938"/>
                    </a:moveTo>
                    <a:cubicBezTo>
                      <a:pt x="29002" y="515938"/>
                      <a:pt x="20906" y="513366"/>
                      <a:pt x="14143" y="508032"/>
                    </a:cubicBezTo>
                    <a:cubicBezTo>
                      <a:pt x="-1954" y="495364"/>
                      <a:pt x="-4717" y="472123"/>
                      <a:pt x="7952" y="456026"/>
                    </a:cubicBezTo>
                    <a:cubicBezTo>
                      <a:pt x="244743" y="154750"/>
                      <a:pt x="581547" y="9018"/>
                      <a:pt x="595740" y="2922"/>
                    </a:cubicBezTo>
                    <a:cubicBezTo>
                      <a:pt x="614694" y="-4984"/>
                      <a:pt x="636411" y="3684"/>
                      <a:pt x="644412" y="22543"/>
                    </a:cubicBezTo>
                    <a:cubicBezTo>
                      <a:pt x="652413" y="41403"/>
                      <a:pt x="643650" y="63120"/>
                      <a:pt x="624886" y="71216"/>
                    </a:cubicBezTo>
                    <a:cubicBezTo>
                      <a:pt x="621552" y="72645"/>
                      <a:pt x="290939" y="216091"/>
                      <a:pt x="66245" y="501936"/>
                    </a:cubicBezTo>
                    <a:cubicBezTo>
                      <a:pt x="58815" y="511080"/>
                      <a:pt x="47957" y="515938"/>
                      <a:pt x="37003" y="515938"/>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Shape 18">
                <a:extLst>
                  <a:ext uri="{FF2B5EF4-FFF2-40B4-BE49-F238E27FC236}">
                    <a16:creationId xmlns:a16="http://schemas.microsoft.com/office/drawing/2014/main" id="{0B6DB1DE-8C45-3CE8-5748-95F1B54675DB}"/>
                  </a:ext>
                </a:extLst>
              </p:cNvPr>
              <p:cNvSpPr/>
              <p:nvPr/>
            </p:nvSpPr>
            <p:spPr>
              <a:xfrm>
                <a:off x="5983220" y="4067935"/>
                <a:ext cx="1217204" cy="228886"/>
              </a:xfrm>
              <a:custGeom>
                <a:avLst/>
                <a:gdLst>
                  <a:gd name="connsiteX0" fmla="*/ 600269 w 1217204"/>
                  <a:gd name="connsiteY0" fmla="*/ 228887 h 228886"/>
                  <a:gd name="connsiteX1" fmla="*/ 15910 w 1217204"/>
                  <a:gd name="connsiteY1" fmla="*/ 106205 h 228886"/>
                  <a:gd name="connsiteX2" fmla="*/ 6576 w 1217204"/>
                  <a:gd name="connsiteY2" fmla="*/ 54579 h 228886"/>
                  <a:gd name="connsiteX3" fmla="*/ 58201 w 1217204"/>
                  <a:gd name="connsiteY3" fmla="*/ 45245 h 228886"/>
                  <a:gd name="connsiteX4" fmla="*/ 1156148 w 1217204"/>
                  <a:gd name="connsiteY4" fmla="*/ 8764 h 228886"/>
                  <a:gd name="connsiteX5" fmla="*/ 1208440 w 1217204"/>
                  <a:gd name="connsiteY5" fmla="*/ 13146 h 228886"/>
                  <a:gd name="connsiteX6" fmla="*/ 1204059 w 1217204"/>
                  <a:gd name="connsiteY6" fmla="*/ 65438 h 228886"/>
                  <a:gd name="connsiteX7" fmla="*/ 600269 w 1217204"/>
                  <a:gd name="connsiteY7" fmla="*/ 228887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204" h="228886">
                    <a:moveTo>
                      <a:pt x="600269" y="228887"/>
                    </a:moveTo>
                    <a:cubicBezTo>
                      <a:pt x="354619" y="228887"/>
                      <a:pt x="117161" y="176499"/>
                      <a:pt x="15910" y="106205"/>
                    </a:cubicBezTo>
                    <a:cubicBezTo>
                      <a:pt x="-854" y="94489"/>
                      <a:pt x="-5045" y="71439"/>
                      <a:pt x="6576" y="54579"/>
                    </a:cubicBezTo>
                    <a:cubicBezTo>
                      <a:pt x="18292" y="37815"/>
                      <a:pt x="41342" y="33624"/>
                      <a:pt x="58201" y="45245"/>
                    </a:cubicBezTo>
                    <a:cubicBezTo>
                      <a:pt x="235366" y="168213"/>
                      <a:pt x="903164" y="222505"/>
                      <a:pt x="1156148" y="8764"/>
                    </a:cubicBezTo>
                    <a:cubicBezTo>
                      <a:pt x="1171864" y="-4476"/>
                      <a:pt x="1195201" y="-2475"/>
                      <a:pt x="1208440" y="13146"/>
                    </a:cubicBezTo>
                    <a:cubicBezTo>
                      <a:pt x="1221680" y="28767"/>
                      <a:pt x="1219680" y="52198"/>
                      <a:pt x="1204059" y="65438"/>
                    </a:cubicBezTo>
                    <a:cubicBezTo>
                      <a:pt x="1064041" y="183643"/>
                      <a:pt x="828488" y="228887"/>
                      <a:pt x="600269" y="228887"/>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Shape 19">
                <a:extLst>
                  <a:ext uri="{FF2B5EF4-FFF2-40B4-BE49-F238E27FC236}">
                    <a16:creationId xmlns:a16="http://schemas.microsoft.com/office/drawing/2014/main" id="{8DBDAB8A-F121-50FA-CDA5-2242ED78A775}"/>
                  </a:ext>
                </a:extLst>
              </p:cNvPr>
              <p:cNvSpPr/>
              <p:nvPr/>
            </p:nvSpPr>
            <p:spPr>
              <a:xfrm>
                <a:off x="4811994" y="3224345"/>
                <a:ext cx="818763" cy="787679"/>
              </a:xfrm>
              <a:custGeom>
                <a:avLst/>
                <a:gdLst>
                  <a:gd name="connsiteX0" fmla="*/ 781657 w 818763"/>
                  <a:gd name="connsiteY0" fmla="*/ 787680 h 787679"/>
                  <a:gd name="connsiteX1" fmla="*/ 772323 w 818763"/>
                  <a:gd name="connsiteY1" fmla="*/ 786537 h 787679"/>
                  <a:gd name="connsiteX2" fmla="*/ 417 w 818763"/>
                  <a:gd name="connsiteY2" fmla="*/ 42539 h 787679"/>
                  <a:gd name="connsiteX3" fmla="*/ 31659 w 818763"/>
                  <a:gd name="connsiteY3" fmla="*/ 439 h 787679"/>
                  <a:gd name="connsiteX4" fmla="*/ 73759 w 818763"/>
                  <a:gd name="connsiteY4" fmla="*/ 31585 h 787679"/>
                  <a:gd name="connsiteX5" fmla="*/ 73759 w 818763"/>
                  <a:gd name="connsiteY5" fmla="*/ 31585 h 787679"/>
                  <a:gd name="connsiteX6" fmla="*/ 790992 w 818763"/>
                  <a:gd name="connsiteY6" fmla="*/ 714814 h 787679"/>
                  <a:gd name="connsiteX7" fmla="*/ 817566 w 818763"/>
                  <a:gd name="connsiteY7" fmla="*/ 760057 h 787679"/>
                  <a:gd name="connsiteX8" fmla="*/ 781657 w 818763"/>
                  <a:gd name="connsiteY8" fmla="*/ 787680 h 78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763" h="787679">
                    <a:moveTo>
                      <a:pt x="781657" y="787680"/>
                    </a:moveTo>
                    <a:cubicBezTo>
                      <a:pt x="778514" y="787680"/>
                      <a:pt x="775466" y="787299"/>
                      <a:pt x="772323" y="786537"/>
                    </a:cubicBezTo>
                    <a:cubicBezTo>
                      <a:pt x="92333" y="609658"/>
                      <a:pt x="1274" y="48254"/>
                      <a:pt x="417" y="42539"/>
                    </a:cubicBezTo>
                    <a:cubicBezTo>
                      <a:pt x="-2631" y="22251"/>
                      <a:pt x="11370" y="3487"/>
                      <a:pt x="31659" y="439"/>
                    </a:cubicBezTo>
                    <a:cubicBezTo>
                      <a:pt x="51471" y="-2705"/>
                      <a:pt x="70711" y="11392"/>
                      <a:pt x="73759" y="31585"/>
                    </a:cubicBezTo>
                    <a:lnTo>
                      <a:pt x="73759" y="31585"/>
                    </a:lnTo>
                    <a:cubicBezTo>
                      <a:pt x="76998" y="52731"/>
                      <a:pt x="160056" y="550603"/>
                      <a:pt x="790992" y="714814"/>
                    </a:cubicBezTo>
                    <a:cubicBezTo>
                      <a:pt x="810804" y="719957"/>
                      <a:pt x="822710" y="740245"/>
                      <a:pt x="817566" y="760057"/>
                    </a:cubicBezTo>
                    <a:cubicBezTo>
                      <a:pt x="813185" y="776631"/>
                      <a:pt x="798135" y="787680"/>
                      <a:pt x="781657" y="78768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53" name="Freeform: Shape 20">
              <a:extLst>
                <a:ext uri="{FF2B5EF4-FFF2-40B4-BE49-F238E27FC236}">
                  <a16:creationId xmlns:a16="http://schemas.microsoft.com/office/drawing/2014/main" id="{7513D93F-4728-17FE-D744-94DE0AAF222D}"/>
                </a:ext>
              </a:extLst>
            </p:cNvPr>
            <p:cNvSpPr/>
            <p:nvPr/>
          </p:nvSpPr>
          <p:spPr>
            <a:xfrm>
              <a:off x="5556504" y="3760565"/>
              <a:ext cx="510540" cy="510444"/>
            </a:xfrm>
            <a:custGeom>
              <a:avLst/>
              <a:gdLst>
                <a:gd name="connsiteX0" fmla="*/ 255270 w 510540"/>
                <a:gd name="connsiteY0" fmla="*/ 510445 h 510444"/>
                <a:gd name="connsiteX1" fmla="*/ 0 w 510540"/>
                <a:gd name="connsiteY1" fmla="*/ 255270 h 510444"/>
                <a:gd name="connsiteX2" fmla="*/ 255270 w 510540"/>
                <a:gd name="connsiteY2" fmla="*/ 0 h 510444"/>
                <a:gd name="connsiteX3" fmla="*/ 510540 w 510540"/>
                <a:gd name="connsiteY3" fmla="*/ 255270 h 510444"/>
                <a:gd name="connsiteX4" fmla="*/ 255270 w 510540"/>
                <a:gd name="connsiteY4" fmla="*/ 510445 h 510444"/>
                <a:gd name="connsiteX5" fmla="*/ 255270 w 510540"/>
                <a:gd name="connsiteY5" fmla="*/ 74104 h 510444"/>
                <a:gd name="connsiteX6" fmla="*/ 74200 w 510540"/>
                <a:gd name="connsiteY6" fmla="*/ 255175 h 510444"/>
                <a:gd name="connsiteX7" fmla="*/ 255270 w 510540"/>
                <a:gd name="connsiteY7" fmla="*/ 436245 h 510444"/>
                <a:gd name="connsiteX8" fmla="*/ 436340 w 510540"/>
                <a:gd name="connsiteY8" fmla="*/ 255175 h 510444"/>
                <a:gd name="connsiteX9" fmla="*/ 255270 w 510540"/>
                <a:gd name="connsiteY9" fmla="*/ 74104 h 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40" h="510444">
                  <a:moveTo>
                    <a:pt x="255270" y="510445"/>
                  </a:moveTo>
                  <a:cubicBezTo>
                    <a:pt x="114490" y="510445"/>
                    <a:pt x="0" y="395954"/>
                    <a:pt x="0" y="255270"/>
                  </a:cubicBezTo>
                  <a:cubicBezTo>
                    <a:pt x="0" y="114491"/>
                    <a:pt x="114490" y="0"/>
                    <a:pt x="255270" y="0"/>
                  </a:cubicBezTo>
                  <a:cubicBezTo>
                    <a:pt x="396050" y="0"/>
                    <a:pt x="510540" y="114491"/>
                    <a:pt x="510540" y="255270"/>
                  </a:cubicBezTo>
                  <a:cubicBezTo>
                    <a:pt x="510540" y="395954"/>
                    <a:pt x="396050" y="510445"/>
                    <a:pt x="255270" y="510445"/>
                  </a:cubicBezTo>
                  <a:close/>
                  <a:moveTo>
                    <a:pt x="255270" y="74104"/>
                  </a:moveTo>
                  <a:cubicBezTo>
                    <a:pt x="155448" y="74104"/>
                    <a:pt x="74200" y="155353"/>
                    <a:pt x="74200" y="255175"/>
                  </a:cubicBezTo>
                  <a:cubicBezTo>
                    <a:pt x="74200" y="354997"/>
                    <a:pt x="155448" y="436245"/>
                    <a:pt x="255270" y="436245"/>
                  </a:cubicBezTo>
                  <a:cubicBezTo>
                    <a:pt x="355092" y="436245"/>
                    <a:pt x="436340" y="354997"/>
                    <a:pt x="436340" y="255175"/>
                  </a:cubicBezTo>
                  <a:cubicBezTo>
                    <a:pt x="436436" y="155353"/>
                    <a:pt x="355187" y="74104"/>
                    <a:pt x="255270" y="74104"/>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Shape 21">
              <a:extLst>
                <a:ext uri="{FF2B5EF4-FFF2-40B4-BE49-F238E27FC236}">
                  <a16:creationId xmlns:a16="http://schemas.microsoft.com/office/drawing/2014/main" id="{E2B35874-1ED1-67C5-D48A-708E99E6AA8F}"/>
                </a:ext>
              </a:extLst>
            </p:cNvPr>
            <p:cNvSpPr/>
            <p:nvPr/>
          </p:nvSpPr>
          <p:spPr>
            <a:xfrm>
              <a:off x="5361812" y="2564511"/>
              <a:ext cx="510539" cy="510539"/>
            </a:xfrm>
            <a:custGeom>
              <a:avLst/>
              <a:gdLst>
                <a:gd name="connsiteX0" fmla="*/ 255270 w 510539"/>
                <a:gd name="connsiteY0" fmla="*/ 510540 h 510539"/>
                <a:gd name="connsiteX1" fmla="*/ 0 w 510539"/>
                <a:gd name="connsiteY1" fmla="*/ 255270 h 510539"/>
                <a:gd name="connsiteX2" fmla="*/ 255270 w 510539"/>
                <a:gd name="connsiteY2" fmla="*/ 0 h 510539"/>
                <a:gd name="connsiteX3" fmla="*/ 510540 w 510539"/>
                <a:gd name="connsiteY3" fmla="*/ 255270 h 510539"/>
                <a:gd name="connsiteX4" fmla="*/ 255270 w 510539"/>
                <a:gd name="connsiteY4" fmla="*/ 510540 h 510539"/>
                <a:gd name="connsiteX5" fmla="*/ 255270 w 510539"/>
                <a:gd name="connsiteY5" fmla="*/ 74200 h 510539"/>
                <a:gd name="connsiteX6" fmla="*/ 74200 w 510539"/>
                <a:gd name="connsiteY6" fmla="*/ 255270 h 510539"/>
                <a:gd name="connsiteX7" fmla="*/ 255270 w 510539"/>
                <a:gd name="connsiteY7" fmla="*/ 436340 h 510539"/>
                <a:gd name="connsiteX8" fmla="*/ 436340 w 510539"/>
                <a:gd name="connsiteY8" fmla="*/ 255270 h 510539"/>
                <a:gd name="connsiteX9" fmla="*/ 255270 w 510539"/>
                <a:gd name="connsiteY9" fmla="*/ 74200 h 51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39" h="510539">
                  <a:moveTo>
                    <a:pt x="255270" y="510540"/>
                  </a:moveTo>
                  <a:cubicBezTo>
                    <a:pt x="114491" y="510540"/>
                    <a:pt x="0" y="396049"/>
                    <a:pt x="0" y="255270"/>
                  </a:cubicBezTo>
                  <a:cubicBezTo>
                    <a:pt x="0" y="114490"/>
                    <a:pt x="114491" y="0"/>
                    <a:pt x="255270" y="0"/>
                  </a:cubicBezTo>
                  <a:cubicBezTo>
                    <a:pt x="396050" y="0"/>
                    <a:pt x="510540" y="114490"/>
                    <a:pt x="510540" y="255270"/>
                  </a:cubicBezTo>
                  <a:cubicBezTo>
                    <a:pt x="510540" y="396049"/>
                    <a:pt x="396050" y="510540"/>
                    <a:pt x="255270" y="510540"/>
                  </a:cubicBezTo>
                  <a:close/>
                  <a:moveTo>
                    <a:pt x="255270" y="74200"/>
                  </a:moveTo>
                  <a:cubicBezTo>
                    <a:pt x="155448" y="74200"/>
                    <a:pt x="74200" y="155448"/>
                    <a:pt x="74200" y="255270"/>
                  </a:cubicBezTo>
                  <a:cubicBezTo>
                    <a:pt x="74200" y="355092"/>
                    <a:pt x="155448" y="436340"/>
                    <a:pt x="255270" y="436340"/>
                  </a:cubicBezTo>
                  <a:cubicBezTo>
                    <a:pt x="355092" y="436340"/>
                    <a:pt x="436340" y="355092"/>
                    <a:pt x="436340" y="255270"/>
                  </a:cubicBezTo>
                  <a:cubicBezTo>
                    <a:pt x="436340" y="155448"/>
                    <a:pt x="355187" y="74200"/>
                    <a:pt x="255270" y="7420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Shape 22">
              <a:extLst>
                <a:ext uri="{FF2B5EF4-FFF2-40B4-BE49-F238E27FC236}">
                  <a16:creationId xmlns:a16="http://schemas.microsoft.com/office/drawing/2014/main" id="{7CC41E88-E6C4-930E-0963-37D7483E92CC}"/>
                </a:ext>
              </a:extLst>
            </p:cNvPr>
            <p:cNvSpPr/>
            <p:nvPr/>
          </p:nvSpPr>
          <p:spPr>
            <a:xfrm>
              <a:off x="6462236" y="3113817"/>
              <a:ext cx="510444" cy="510444"/>
            </a:xfrm>
            <a:custGeom>
              <a:avLst/>
              <a:gdLst>
                <a:gd name="connsiteX0" fmla="*/ 255270 w 510444"/>
                <a:gd name="connsiteY0" fmla="*/ 510445 h 510444"/>
                <a:gd name="connsiteX1" fmla="*/ 0 w 510444"/>
                <a:gd name="connsiteY1" fmla="*/ 255175 h 510444"/>
                <a:gd name="connsiteX2" fmla="*/ 255270 w 510444"/>
                <a:gd name="connsiteY2" fmla="*/ 0 h 510444"/>
                <a:gd name="connsiteX3" fmla="*/ 510445 w 510444"/>
                <a:gd name="connsiteY3" fmla="*/ 255175 h 510444"/>
                <a:gd name="connsiteX4" fmla="*/ 255270 w 510444"/>
                <a:gd name="connsiteY4" fmla="*/ 510445 h 510444"/>
                <a:gd name="connsiteX5" fmla="*/ 255270 w 510444"/>
                <a:gd name="connsiteY5" fmla="*/ 74200 h 510444"/>
                <a:gd name="connsiteX6" fmla="*/ 74200 w 510444"/>
                <a:gd name="connsiteY6" fmla="*/ 255270 h 510444"/>
                <a:gd name="connsiteX7" fmla="*/ 255270 w 510444"/>
                <a:gd name="connsiteY7" fmla="*/ 436340 h 510444"/>
                <a:gd name="connsiteX8" fmla="*/ 436340 w 510444"/>
                <a:gd name="connsiteY8" fmla="*/ 255270 h 510444"/>
                <a:gd name="connsiteX9" fmla="*/ 255270 w 510444"/>
                <a:gd name="connsiteY9" fmla="*/ 74200 h 5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444" h="510444">
                  <a:moveTo>
                    <a:pt x="255270" y="510445"/>
                  </a:moveTo>
                  <a:cubicBezTo>
                    <a:pt x="114491" y="510445"/>
                    <a:pt x="0" y="395954"/>
                    <a:pt x="0" y="255175"/>
                  </a:cubicBezTo>
                  <a:cubicBezTo>
                    <a:pt x="0" y="114490"/>
                    <a:pt x="114491" y="0"/>
                    <a:pt x="255270" y="0"/>
                  </a:cubicBezTo>
                  <a:cubicBezTo>
                    <a:pt x="395954" y="0"/>
                    <a:pt x="510445" y="114490"/>
                    <a:pt x="510445" y="255175"/>
                  </a:cubicBezTo>
                  <a:cubicBezTo>
                    <a:pt x="510445" y="395954"/>
                    <a:pt x="395954" y="510445"/>
                    <a:pt x="255270" y="510445"/>
                  </a:cubicBezTo>
                  <a:close/>
                  <a:moveTo>
                    <a:pt x="255270" y="74200"/>
                  </a:moveTo>
                  <a:cubicBezTo>
                    <a:pt x="155448" y="74200"/>
                    <a:pt x="74200" y="155448"/>
                    <a:pt x="74200" y="255270"/>
                  </a:cubicBezTo>
                  <a:cubicBezTo>
                    <a:pt x="74200" y="355092"/>
                    <a:pt x="155448" y="436340"/>
                    <a:pt x="255270" y="436340"/>
                  </a:cubicBezTo>
                  <a:cubicBezTo>
                    <a:pt x="355092" y="436340"/>
                    <a:pt x="436340" y="355092"/>
                    <a:pt x="436340" y="255270"/>
                  </a:cubicBezTo>
                  <a:cubicBezTo>
                    <a:pt x="436340" y="155448"/>
                    <a:pt x="355092" y="74200"/>
                    <a:pt x="255270" y="74200"/>
                  </a:cubicBezTo>
                  <a:close/>
                </a:path>
              </a:pathLst>
            </a:custGeom>
            <a:grpFill/>
            <a:ln w="9525" cap="flat">
              <a:noFill/>
              <a:prstDash val="solid"/>
              <a:miter/>
            </a:ln>
          </p:spPr>
          <p:txBody>
            <a:bodyPr rtlCol="0" anchor="ctr"/>
            <a:lstStyle/>
            <a:p>
              <a:pPr marL="0" marR="0" lvl="0" indent="0" algn="l" defTabSz="342854"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66" name="Rectangle 65">
            <a:extLst>
              <a:ext uri="{FF2B5EF4-FFF2-40B4-BE49-F238E27FC236}">
                <a16:creationId xmlns:a16="http://schemas.microsoft.com/office/drawing/2014/main" id="{2A578B96-FC8C-8BF6-4538-A0BBAB904250}"/>
              </a:ext>
            </a:extLst>
          </p:cNvPr>
          <p:cNvSpPr/>
          <p:nvPr/>
        </p:nvSpPr>
        <p:spPr>
          <a:xfrm>
            <a:off x="2696281" y="2480836"/>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Systems with Hierarchy</a:t>
            </a:r>
          </a:p>
        </p:txBody>
      </p:sp>
      <p:sp>
        <p:nvSpPr>
          <p:cNvPr id="67" name="Rectangle 66">
            <a:extLst>
              <a:ext uri="{FF2B5EF4-FFF2-40B4-BE49-F238E27FC236}">
                <a16:creationId xmlns:a16="http://schemas.microsoft.com/office/drawing/2014/main" id="{9AB5533F-F6E2-D4B7-E6D1-7004FCBA7ABA}"/>
              </a:ext>
            </a:extLst>
          </p:cNvPr>
          <p:cNvSpPr/>
          <p:nvPr/>
        </p:nvSpPr>
        <p:spPr>
          <a:xfrm>
            <a:off x="7547056" y="2480836"/>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Operational Areas</a:t>
            </a:r>
          </a:p>
        </p:txBody>
      </p:sp>
      <p:sp>
        <p:nvSpPr>
          <p:cNvPr id="68" name="Rectangle 67">
            <a:extLst>
              <a:ext uri="{FF2B5EF4-FFF2-40B4-BE49-F238E27FC236}">
                <a16:creationId xmlns:a16="http://schemas.microsoft.com/office/drawing/2014/main" id="{8DC476C0-31AC-AA5D-8678-1209EC484C4A}"/>
              </a:ext>
            </a:extLst>
          </p:cNvPr>
          <p:cNvSpPr/>
          <p:nvPr/>
        </p:nvSpPr>
        <p:spPr>
          <a:xfrm>
            <a:off x="7547055" y="4353231"/>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Logbook – Work Request</a:t>
            </a:r>
          </a:p>
        </p:txBody>
      </p:sp>
      <p:sp>
        <p:nvSpPr>
          <p:cNvPr id="69" name="Rectangle 68">
            <a:extLst>
              <a:ext uri="{FF2B5EF4-FFF2-40B4-BE49-F238E27FC236}">
                <a16:creationId xmlns:a16="http://schemas.microsoft.com/office/drawing/2014/main" id="{EA729144-A64A-18A5-CF56-2B1019D648AF}"/>
              </a:ext>
            </a:extLst>
          </p:cNvPr>
          <p:cNvSpPr/>
          <p:nvPr/>
        </p:nvSpPr>
        <p:spPr>
          <a:xfrm>
            <a:off x="688001" y="2597200"/>
            <a:ext cx="1359017" cy="1616083"/>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effectLst/>
                <a:uLnTx/>
                <a:uFillTx/>
                <a:latin typeface="Arial" panose="020B0604020202020204"/>
                <a:ea typeface="+mn-ea"/>
                <a:cs typeface="+mn-cs"/>
              </a:rPr>
              <a:t>HxGN EAM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Assets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Work Orders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Case Management</a:t>
            </a:r>
          </a:p>
        </p:txBody>
      </p:sp>
      <p:sp>
        <p:nvSpPr>
          <p:cNvPr id="70" name="Rectangle 69">
            <a:extLst>
              <a:ext uri="{FF2B5EF4-FFF2-40B4-BE49-F238E27FC236}">
                <a16:creationId xmlns:a16="http://schemas.microsoft.com/office/drawing/2014/main" id="{B9E07B72-67F7-D393-37C5-2E970711D0E7}"/>
              </a:ext>
            </a:extLst>
          </p:cNvPr>
          <p:cNvSpPr/>
          <p:nvPr/>
        </p:nvSpPr>
        <p:spPr>
          <a:xfrm>
            <a:off x="9967255" y="2597200"/>
            <a:ext cx="1363617" cy="1680204"/>
          </a:xfrm>
          <a:prstGeom prst="rect">
            <a:avLst/>
          </a:prstGeom>
        </p:spPr>
        <p:txBody>
          <a:bodyPr wrap="square" lIns="0" tIns="0" rIns="0" bIns="0">
            <a:spAutoFit/>
          </a:bodyPr>
          <a:lstStyle/>
          <a:p>
            <a:pPr marL="0" marR="0" lvl="0" indent="0" algn="l" defTabSz="914112" rtl="0" eaLnBrk="0" fontAlgn="base" latinLnBrk="0" hangingPunct="0">
              <a:lnSpc>
                <a:spcPct val="95000"/>
              </a:lnSpc>
              <a:spcBef>
                <a:spcPts val="450"/>
              </a:spcBef>
              <a:spcAft>
                <a:spcPts val="450"/>
              </a:spcAft>
              <a:buClrTx/>
              <a:buSzTx/>
              <a:buFontTx/>
              <a:buNone/>
              <a:tabLst/>
              <a:defRPr/>
            </a:pPr>
            <a:r>
              <a:rPr kumimoji="0" lang="en-US" sz="1500" b="1" i="0" u="none" strike="noStrike" kern="1200" cap="none" spc="-37" normalizeH="0" baseline="0" noProof="0" dirty="0">
                <a:ln>
                  <a:noFill/>
                </a:ln>
                <a:effectLst/>
                <a:uLnTx/>
                <a:uFillTx/>
                <a:latin typeface="Arial" panose="020B0604020202020204"/>
                <a:ea typeface="+mn-ea"/>
                <a:cs typeface="+mn-cs"/>
              </a:rPr>
              <a:t>J5 is the system of record for:</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Rounds</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Logbook</a:t>
            </a:r>
          </a:p>
          <a:p>
            <a:pPr marL="171400" marR="0" lvl="0" indent="-171400" algn="l" defTabSz="914112" rtl="0" eaLnBrk="0" fontAlgn="base" latinLnBrk="0" hangingPunct="0">
              <a:lnSpc>
                <a:spcPct val="95000"/>
              </a:lnSpc>
              <a:spcBef>
                <a:spcPts val="450"/>
              </a:spcBef>
              <a:spcAft>
                <a:spcPct val="0"/>
              </a:spcAft>
              <a:buClr>
                <a:srgbClr val="36ACA0"/>
              </a:buClr>
              <a:buSzTx/>
              <a:buFont typeface="Arial" pitchFamily="34" charset="0"/>
              <a:buChar char="•"/>
              <a:tabLst/>
              <a:defRPr/>
            </a:pPr>
            <a:r>
              <a:rPr kumimoji="0" lang="en-US" sz="1200" b="0" i="0" u="none" strike="noStrike" kern="1200" cap="none" spc="-37" normalizeH="0" baseline="0" noProof="0" dirty="0">
                <a:ln>
                  <a:noFill/>
                </a:ln>
                <a:effectLst/>
                <a:uLnTx/>
                <a:uFillTx/>
                <a:latin typeface="Arial" panose="020B0604020202020204"/>
                <a:ea typeface="+mn-ea"/>
                <a:cs typeface="+mn-cs"/>
              </a:rPr>
              <a:t>Shift Handover</a:t>
            </a:r>
          </a:p>
          <a:p>
            <a:pPr marL="0" marR="0" lvl="0" indent="0" algn="l" defTabSz="914112" rtl="0" eaLnBrk="0" fontAlgn="base" latinLnBrk="0" hangingPunct="0">
              <a:lnSpc>
                <a:spcPct val="95000"/>
              </a:lnSpc>
              <a:spcBef>
                <a:spcPts val="450"/>
              </a:spcBef>
              <a:spcAft>
                <a:spcPct val="0"/>
              </a:spcAft>
              <a:buClr>
                <a:srgbClr val="36ACA0"/>
              </a:buClr>
              <a:buSzTx/>
              <a:buFontTx/>
              <a:buNone/>
              <a:tabLst/>
              <a:defRPr/>
            </a:pPr>
            <a:endParaRPr kumimoji="0" lang="en-US" sz="1200" b="0" i="0" u="none" strike="noStrike" kern="1200" cap="none" spc="-37" normalizeH="0" baseline="0" noProof="0" dirty="0">
              <a:ln>
                <a:noFill/>
              </a:ln>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BA78BA7D-129C-A4C9-8C4B-7074BD27DDC7}"/>
              </a:ext>
            </a:extLst>
          </p:cNvPr>
          <p:cNvSpPr/>
          <p:nvPr/>
        </p:nvSpPr>
        <p:spPr>
          <a:xfrm>
            <a:off x="7547056" y="3704994"/>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Assets &amp; Asset Areas</a:t>
            </a:r>
          </a:p>
        </p:txBody>
      </p:sp>
      <p:sp>
        <p:nvSpPr>
          <p:cNvPr id="72" name="Rectangle 71">
            <a:extLst>
              <a:ext uri="{FF2B5EF4-FFF2-40B4-BE49-F238E27FC236}">
                <a16:creationId xmlns:a16="http://schemas.microsoft.com/office/drawing/2014/main" id="{11BD72F5-38CF-6D5D-D9CF-5513094A01AE}"/>
              </a:ext>
            </a:extLst>
          </p:cNvPr>
          <p:cNvSpPr/>
          <p:nvPr/>
        </p:nvSpPr>
        <p:spPr>
          <a:xfrm>
            <a:off x="2696281" y="3704994"/>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Positions &amp; parent hierarchy</a:t>
            </a:r>
          </a:p>
        </p:txBody>
      </p:sp>
      <p:sp>
        <p:nvSpPr>
          <p:cNvPr id="73" name="Rectangle 72">
            <a:extLst>
              <a:ext uri="{FF2B5EF4-FFF2-40B4-BE49-F238E27FC236}">
                <a16:creationId xmlns:a16="http://schemas.microsoft.com/office/drawing/2014/main" id="{F6A6F31A-C5C9-CA72-A28F-AADCBB50FB86}"/>
              </a:ext>
            </a:extLst>
          </p:cNvPr>
          <p:cNvSpPr/>
          <p:nvPr/>
        </p:nvSpPr>
        <p:spPr>
          <a:xfrm>
            <a:off x="2696281" y="4333969"/>
            <a:ext cx="1919865" cy="479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Work Request</a:t>
            </a:r>
          </a:p>
        </p:txBody>
      </p:sp>
      <p:sp>
        <p:nvSpPr>
          <p:cNvPr id="74" name="TextBox 73">
            <a:extLst>
              <a:ext uri="{FF2B5EF4-FFF2-40B4-BE49-F238E27FC236}">
                <a16:creationId xmlns:a16="http://schemas.microsoft.com/office/drawing/2014/main" id="{D61C210D-46B7-BC41-65CF-AE8447CA57D6}"/>
              </a:ext>
            </a:extLst>
          </p:cNvPr>
          <p:cNvSpPr txBox="1"/>
          <p:nvPr/>
        </p:nvSpPr>
        <p:spPr>
          <a:xfrm>
            <a:off x="5123329" y="4204270"/>
            <a:ext cx="34195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Request, Comments, X,Y</a:t>
            </a:r>
          </a:p>
        </p:txBody>
      </p:sp>
      <p:sp>
        <p:nvSpPr>
          <p:cNvPr id="75" name="TextBox 74">
            <a:extLst>
              <a:ext uri="{FF2B5EF4-FFF2-40B4-BE49-F238E27FC236}">
                <a16:creationId xmlns:a16="http://schemas.microsoft.com/office/drawing/2014/main" id="{926DDB21-F05E-4A0E-7772-85DD9DA2E499}"/>
              </a:ext>
            </a:extLst>
          </p:cNvPr>
          <p:cNvSpPr txBox="1"/>
          <p:nvPr/>
        </p:nvSpPr>
        <p:spPr>
          <a:xfrm>
            <a:off x="5762298" y="4683131"/>
            <a:ext cx="29923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Status</a:t>
            </a:r>
          </a:p>
        </p:txBody>
      </p:sp>
      <p:sp>
        <p:nvSpPr>
          <p:cNvPr id="76" name="Rectangle 75">
            <a:extLst>
              <a:ext uri="{FF2B5EF4-FFF2-40B4-BE49-F238E27FC236}">
                <a16:creationId xmlns:a16="http://schemas.microsoft.com/office/drawing/2014/main" id="{898E9B1F-F6E8-6380-A237-C72272B50CB8}"/>
              </a:ext>
            </a:extLst>
          </p:cNvPr>
          <p:cNvSpPr/>
          <p:nvPr/>
        </p:nvSpPr>
        <p:spPr>
          <a:xfrm>
            <a:off x="2696281" y="3092915"/>
            <a:ext cx="1919865" cy="47996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1" tIns="34281" rIns="68561" bIns="34281" numCol="1" spcCol="0" rtlCol="0" fromWordArt="0" anchor="ctr" anchorCtr="0" forceAA="0" compatLnSpc="1">
            <a:prstTxWarp prst="textNoShape">
              <a:avLst/>
            </a:prstTxWarp>
            <a:noAutofit/>
          </a:bodyPr>
          <a:lstStyle/>
          <a:p>
            <a:pPr marL="0" marR="0" lvl="0" indent="0" algn="ctr" defTabSz="914112"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37" normalizeH="0" baseline="0" noProof="0" dirty="0">
                <a:ln>
                  <a:noFill/>
                </a:ln>
                <a:solidFill>
                  <a:srgbClr val="000000"/>
                </a:solidFill>
                <a:effectLst/>
                <a:uLnTx/>
                <a:uFillTx/>
                <a:latin typeface="Arial" panose="020B0604020202020204"/>
                <a:ea typeface="+mn-ea"/>
                <a:cs typeface="+mn-cs"/>
              </a:rPr>
              <a:t>Structure linked</a:t>
            </a:r>
          </a:p>
        </p:txBody>
      </p:sp>
      <p:sp>
        <p:nvSpPr>
          <p:cNvPr id="80" name="TextBox 79">
            <a:extLst>
              <a:ext uri="{FF2B5EF4-FFF2-40B4-BE49-F238E27FC236}">
                <a16:creationId xmlns:a16="http://schemas.microsoft.com/office/drawing/2014/main" id="{483041AB-431E-8FC8-3AFB-2747AEFA981A}"/>
              </a:ext>
            </a:extLst>
          </p:cNvPr>
          <p:cNvSpPr txBox="1"/>
          <p:nvPr/>
        </p:nvSpPr>
        <p:spPr>
          <a:xfrm>
            <a:off x="674961" y="5086815"/>
            <a:ext cx="10908743" cy="1200329"/>
          </a:xfrm>
          <a:prstGeom prst="rect">
            <a:avLst/>
          </a:prstGeom>
          <a:noFill/>
        </p:spPr>
        <p:txBody>
          <a:bodyPr wrap="square">
            <a:spAutoFit/>
          </a:bodyPr>
          <a:lstStyle/>
          <a:p>
            <a:pPr algn="ctr"/>
            <a:r>
              <a:rPr lang="en-US" sz="1800" b="0" i="0" u="none" strike="noStrike" kern="1200" baseline="0" dirty="0">
                <a:solidFill>
                  <a:schemeClr val="dk1"/>
                </a:solidFill>
                <a:latin typeface="+mn-lt"/>
                <a:ea typeface="+mn-ea"/>
                <a:cs typeface="+mn-cs"/>
              </a:rPr>
              <a:t>Hexagon’s j5 is an Operation Management Solution that enables facilities to document and manage the execution of safety-critical industrial processes. HxGN j5 leverages shift, operator round, personnel, safety, maintenance and process information and makes it visible and viable to users across the entire organization. </a:t>
            </a:r>
            <a:endParaRPr lang="en-US" dirty="0"/>
          </a:p>
        </p:txBody>
      </p:sp>
    </p:spTree>
    <p:extLst>
      <p:ext uri="{BB962C8B-B14F-4D97-AF65-F5344CB8AC3E}">
        <p14:creationId xmlns:p14="http://schemas.microsoft.com/office/powerpoint/2010/main" val="164654531"/>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3" id="{C82609C0-19C0-314D-8CCA-495E3A5E8126}" vid="{5AE70442-D4BA-A14A-A5AD-7861FD7D82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A8B816-AD11-479E-8E71-ED08DF024093}">
  <ds:schemaRefs>
    <ds:schemaRef ds:uri="http://schemas.microsoft.com/office/infopath/2007/PartnerControls"/>
    <ds:schemaRef ds:uri="http://schemas.microsoft.com/office/2006/documentManagement/types"/>
    <ds:schemaRef ds:uri="c5311e81-96e1-4ec3-b070-67c9cac7b5da"/>
    <ds:schemaRef ds:uri="http://www.w3.org/XML/1998/namespace"/>
    <ds:schemaRef ds:uri="http://purl.org/dc/elements/1.1/"/>
    <ds:schemaRef ds:uri="http://schemas.microsoft.com/office/2006/metadata/properties"/>
    <ds:schemaRef ds:uri="c82dabe8-4934-4051-8f9f-7f122b23e215"/>
    <ds:schemaRef ds:uri="http://purl.org/dc/dcmitype/"/>
    <ds:schemaRef ds:uri="http://schemas.openxmlformats.org/package/2006/metadata/core-properties"/>
    <ds:schemaRef ds:uri="http://purl.org/dc/terms/"/>
    <ds:schemaRef ds:uri="86b2adf6-b113-41ce-b5e0-e93258f09f20"/>
    <ds:schemaRef ds:uri="31ec0c9e-a015-4fad-bb0b-963cf99085d4"/>
  </ds:schemaRefs>
</ds:datastoreItem>
</file>

<file path=customXml/itemProps2.xml><?xml version="1.0" encoding="utf-8"?>
<ds:datastoreItem xmlns:ds="http://schemas.openxmlformats.org/officeDocument/2006/customXml" ds:itemID="{1D5EDF86-8617-499D-9392-181F26567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ec0c9e-a015-4fad-bb0b-963cf99085d4"/>
    <ds:schemaRef ds:uri="86b2adf6-b113-41ce-b5e0-e93258f09f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9271BB-DC71-4C3E-B145-9E548E4673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8997</TotalTime>
  <Words>1400</Words>
  <Application>Microsoft Office PowerPoint</Application>
  <PresentationFormat>Widescreen</PresentationFormat>
  <Paragraphs>267</Paragraphs>
  <Slides>19</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Arial Nova</vt:lpstr>
      <vt:lpstr>Arial Nova Light</vt:lpstr>
      <vt:lpstr>Calibri</vt:lpstr>
      <vt:lpstr>Streamline 2024</vt:lpstr>
      <vt:lpstr>Office Theme</vt:lpstr>
      <vt:lpstr>Integrations with Hexagon</vt:lpstr>
      <vt:lpstr>Outline</vt:lpstr>
      <vt:lpstr>What is Databridge Pro</vt:lpstr>
      <vt:lpstr>Databridge Pro / Powered by Apache NiFi</vt:lpstr>
      <vt:lpstr>Databridge Pro</vt:lpstr>
      <vt:lpstr>HxGN Databridge Pro</vt:lpstr>
      <vt:lpstr>FlowFiles</vt:lpstr>
      <vt:lpstr>Processors</vt:lpstr>
      <vt:lpstr>J5 to EAM integration</vt:lpstr>
      <vt:lpstr>AKMS to EAM integration</vt:lpstr>
      <vt:lpstr>SDx to EAM integration</vt:lpstr>
      <vt:lpstr>What’s new</vt:lpstr>
      <vt:lpstr>Databridge Pro User Interface</vt:lpstr>
      <vt:lpstr>Databridge Pro Parameter Contexts</vt:lpstr>
      <vt:lpstr>Databridge Pro Groovy Scripting</vt:lpstr>
      <vt:lpstr>Databridge Pro Identity Provider</vt:lpstr>
      <vt:lpstr>Databridge Pro Strategic Role</vt:lpstr>
      <vt:lpstr>What’s Coming</vt:lpstr>
      <vt:lpstr>What’s Coming | Databridge Pro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Kathryn Jordan</cp:lastModifiedBy>
  <cp:revision>37</cp:revision>
  <dcterms:created xsi:type="dcterms:W3CDTF">2023-03-14T15:41:55Z</dcterms:created>
  <dcterms:modified xsi:type="dcterms:W3CDTF">2026-03-18T17:22:48Z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ediaServiceImageTags">
    <vt:lpwstr/>
  </property>
</Properties>
</file>