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68" r:id="rId5"/>
    <p:sldId id="266" r:id="rId6"/>
    <p:sldId id="259" r:id="rId7"/>
    <p:sldId id="260" r:id="rId8"/>
    <p:sldId id="261" r:id="rId9"/>
    <p:sldId id="262" r:id="rId10"/>
    <p:sldId id="264" r:id="rId11"/>
    <p:sldId id="265"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6E178B-59F9-48CD-9301-38409D3B7829}" v="85" dt="2026-02-10T03:13:31.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80" autoAdjust="0"/>
    <p:restoredTop sz="69831" autoAdjust="0"/>
  </p:normalViewPr>
  <p:slideViewPr>
    <p:cSldViewPr snapToGrid="0">
      <p:cViewPr varScale="1">
        <p:scale>
          <a:sx n="63" d="100"/>
          <a:sy n="63" d="100"/>
        </p:scale>
        <p:origin x="1262" y="58"/>
      </p:cViewPr>
      <p:guideLst/>
    </p:cSldViewPr>
  </p:slideViewPr>
  <p:notesTextViewPr>
    <p:cViewPr>
      <p:scale>
        <a:sx n="1" d="1"/>
        <a:sy n="1" d="1"/>
      </p:scale>
      <p:origin x="0" y="-12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image" Target="../media/image2.sv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image" Target="../media/image2.sv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C71339-6C6F-4C08-BA46-CBA977CA4C2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E25B1E6-4440-44A7-BB12-34778656DC3A}">
      <dgm:prSet/>
      <dgm:spPr/>
      <dgm:t>
        <a:bodyPr/>
        <a:lstStyle/>
        <a:p>
          <a:pPr>
            <a:lnSpc>
              <a:spcPct val="100000"/>
            </a:lnSpc>
          </a:pPr>
          <a:r>
            <a:rPr lang="en-US"/>
            <a:t>Bennet Creed, Vice President of Business Development</a:t>
          </a:r>
        </a:p>
      </dgm:t>
    </dgm:pt>
    <dgm:pt modelId="{7CF50B37-6BC9-4E8B-A4E4-DE9ECFEACB07}" type="parTrans" cxnId="{F8491F5E-A18D-4BC6-B632-916B533FF4EA}">
      <dgm:prSet/>
      <dgm:spPr/>
      <dgm:t>
        <a:bodyPr/>
        <a:lstStyle/>
        <a:p>
          <a:endParaRPr lang="en-US"/>
        </a:p>
      </dgm:t>
    </dgm:pt>
    <dgm:pt modelId="{1E8C5F62-6035-4773-BBEE-53C1B5AF7052}" type="sibTrans" cxnId="{F8491F5E-A18D-4BC6-B632-916B533FF4EA}">
      <dgm:prSet/>
      <dgm:spPr/>
      <dgm:t>
        <a:bodyPr/>
        <a:lstStyle/>
        <a:p>
          <a:endParaRPr lang="en-US"/>
        </a:p>
      </dgm:t>
    </dgm:pt>
    <dgm:pt modelId="{8C6CB709-238D-47DC-8379-4B28EE52292F}">
      <dgm:prSet/>
      <dgm:spPr/>
      <dgm:t>
        <a:bodyPr/>
        <a:lstStyle/>
        <a:p>
          <a:pPr>
            <a:lnSpc>
              <a:spcPct val="100000"/>
            </a:lnSpc>
          </a:pPr>
          <a:r>
            <a:rPr lang="en-US"/>
            <a:t>Started with CMMS/EAMS in 1997</a:t>
          </a:r>
        </a:p>
      </dgm:t>
    </dgm:pt>
    <dgm:pt modelId="{77AAEF83-AA5B-439E-A9D9-510F85551106}" type="parTrans" cxnId="{818DEEBF-2F56-4A5D-A437-98C709229B49}">
      <dgm:prSet/>
      <dgm:spPr/>
      <dgm:t>
        <a:bodyPr/>
        <a:lstStyle/>
        <a:p>
          <a:endParaRPr lang="en-US"/>
        </a:p>
      </dgm:t>
    </dgm:pt>
    <dgm:pt modelId="{3343842C-0C0E-44F7-B8EB-2F37C35CC845}" type="sibTrans" cxnId="{818DEEBF-2F56-4A5D-A437-98C709229B49}">
      <dgm:prSet/>
      <dgm:spPr/>
      <dgm:t>
        <a:bodyPr/>
        <a:lstStyle/>
        <a:p>
          <a:endParaRPr lang="en-US"/>
        </a:p>
      </dgm:t>
    </dgm:pt>
    <dgm:pt modelId="{1ECADA9C-3097-49CD-994C-EE70B04E45D2}">
      <dgm:prSet/>
      <dgm:spPr/>
      <dgm:t>
        <a:bodyPr/>
        <a:lstStyle/>
        <a:p>
          <a:pPr>
            <a:lnSpc>
              <a:spcPct val="100000"/>
            </a:lnSpc>
          </a:pPr>
          <a:r>
            <a:rPr lang="en-US"/>
            <a:t>Worked with hundreds of customers across North America</a:t>
          </a:r>
        </a:p>
      </dgm:t>
    </dgm:pt>
    <dgm:pt modelId="{42FCDF9C-1EA7-428F-9475-5BD3F8381B28}" type="parTrans" cxnId="{DB99D841-166D-4016-806A-EC304DC0C4B0}">
      <dgm:prSet/>
      <dgm:spPr/>
      <dgm:t>
        <a:bodyPr/>
        <a:lstStyle/>
        <a:p>
          <a:endParaRPr lang="en-US"/>
        </a:p>
      </dgm:t>
    </dgm:pt>
    <dgm:pt modelId="{2146F683-D00E-484E-9A4D-5C01E4584D75}" type="sibTrans" cxnId="{DB99D841-166D-4016-806A-EC304DC0C4B0}">
      <dgm:prSet/>
      <dgm:spPr/>
      <dgm:t>
        <a:bodyPr/>
        <a:lstStyle/>
        <a:p>
          <a:endParaRPr lang="en-US"/>
        </a:p>
      </dgm:t>
    </dgm:pt>
    <dgm:pt modelId="{22D948F7-52CE-4B4E-BE6F-36077BE8331A}">
      <dgm:prSet/>
      <dgm:spPr/>
      <dgm:t>
        <a:bodyPr/>
        <a:lstStyle/>
        <a:p>
          <a:pPr>
            <a:lnSpc>
              <a:spcPct val="100000"/>
            </a:lnSpc>
          </a:pPr>
          <a:r>
            <a:rPr lang="en-US" dirty="0"/>
            <a:t>Specialist in implementing EAM</a:t>
          </a:r>
        </a:p>
      </dgm:t>
    </dgm:pt>
    <dgm:pt modelId="{E2105D99-AEB5-4F65-8188-2C4CB74B2D82}" type="parTrans" cxnId="{BF541057-0429-4A6C-8A22-C2F2A7AEA05B}">
      <dgm:prSet/>
      <dgm:spPr/>
      <dgm:t>
        <a:bodyPr/>
        <a:lstStyle/>
        <a:p>
          <a:endParaRPr lang="en-US"/>
        </a:p>
      </dgm:t>
    </dgm:pt>
    <dgm:pt modelId="{A89BAE8A-FECD-4C85-830A-6603351C00B6}" type="sibTrans" cxnId="{BF541057-0429-4A6C-8A22-C2F2A7AEA05B}">
      <dgm:prSet/>
      <dgm:spPr/>
      <dgm:t>
        <a:bodyPr/>
        <a:lstStyle/>
        <a:p>
          <a:endParaRPr lang="en-US"/>
        </a:p>
      </dgm:t>
    </dgm:pt>
    <dgm:pt modelId="{B46399A9-EF02-407A-9191-229D34B3B869}" type="pres">
      <dgm:prSet presAssocID="{E4C71339-6C6F-4C08-BA46-CBA977CA4C21}" presName="root" presStyleCnt="0">
        <dgm:presLayoutVars>
          <dgm:dir/>
          <dgm:resizeHandles val="exact"/>
        </dgm:presLayoutVars>
      </dgm:prSet>
      <dgm:spPr/>
    </dgm:pt>
    <dgm:pt modelId="{768C2A5B-FAF0-481C-B79F-BB71039398E1}" type="pres">
      <dgm:prSet presAssocID="{AE25B1E6-4440-44A7-BB12-34778656DC3A}" presName="compNode" presStyleCnt="0"/>
      <dgm:spPr/>
    </dgm:pt>
    <dgm:pt modelId="{E0D2BBD9-4777-47F3-B16E-325CFBE0CFE8}" type="pres">
      <dgm:prSet presAssocID="{AE25B1E6-4440-44A7-BB12-34778656DC3A}" presName="bgRect" presStyleLbl="bgShp" presStyleIdx="0" presStyleCnt="4"/>
      <dgm:spPr/>
    </dgm:pt>
    <dgm:pt modelId="{8FB02324-F357-4D8A-BC9B-114201616302}" type="pres">
      <dgm:prSet presAssocID="{AE25B1E6-4440-44A7-BB12-34778656DC3A}"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User"/>
        </a:ext>
      </dgm:extLst>
    </dgm:pt>
    <dgm:pt modelId="{DB24E051-0D9B-408D-80E3-ABE4DF3C80A1}" type="pres">
      <dgm:prSet presAssocID="{AE25B1E6-4440-44A7-BB12-34778656DC3A}" presName="spaceRect" presStyleCnt="0"/>
      <dgm:spPr/>
    </dgm:pt>
    <dgm:pt modelId="{575DF511-54CE-45D6-A4DF-721E017553A4}" type="pres">
      <dgm:prSet presAssocID="{AE25B1E6-4440-44A7-BB12-34778656DC3A}" presName="parTx" presStyleLbl="revTx" presStyleIdx="0" presStyleCnt="4">
        <dgm:presLayoutVars>
          <dgm:chMax val="0"/>
          <dgm:chPref val="0"/>
        </dgm:presLayoutVars>
      </dgm:prSet>
      <dgm:spPr/>
    </dgm:pt>
    <dgm:pt modelId="{1F3749F3-4B64-470A-BA57-B7C61FC3FF02}" type="pres">
      <dgm:prSet presAssocID="{1E8C5F62-6035-4773-BBEE-53C1B5AF7052}" presName="sibTrans" presStyleCnt="0"/>
      <dgm:spPr/>
    </dgm:pt>
    <dgm:pt modelId="{69BEDFE6-6046-4AC4-9316-E84F8CEA2534}" type="pres">
      <dgm:prSet presAssocID="{8C6CB709-238D-47DC-8379-4B28EE52292F}" presName="compNode" presStyleCnt="0"/>
      <dgm:spPr/>
    </dgm:pt>
    <dgm:pt modelId="{DFFA2B49-5D70-438B-83E6-3AD184F81C6A}" type="pres">
      <dgm:prSet presAssocID="{8C6CB709-238D-47DC-8379-4B28EE52292F}" presName="bgRect" presStyleLbl="bgShp" presStyleIdx="1" presStyleCnt="4"/>
      <dgm:spPr/>
    </dgm:pt>
    <dgm:pt modelId="{68C943B7-EED4-43DE-A558-AEF92DCA6981}" type="pres">
      <dgm:prSet presAssocID="{8C6CB709-238D-47DC-8379-4B28EE52292F}"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actory"/>
        </a:ext>
      </dgm:extLst>
    </dgm:pt>
    <dgm:pt modelId="{6A86EC83-E60A-436B-86F2-8F0839668CA5}" type="pres">
      <dgm:prSet presAssocID="{8C6CB709-238D-47DC-8379-4B28EE52292F}" presName="spaceRect" presStyleCnt="0"/>
      <dgm:spPr/>
    </dgm:pt>
    <dgm:pt modelId="{EBF3E92A-301D-4C84-895B-A4EDFBCD61BF}" type="pres">
      <dgm:prSet presAssocID="{8C6CB709-238D-47DC-8379-4B28EE52292F}" presName="parTx" presStyleLbl="revTx" presStyleIdx="1" presStyleCnt="4">
        <dgm:presLayoutVars>
          <dgm:chMax val="0"/>
          <dgm:chPref val="0"/>
        </dgm:presLayoutVars>
      </dgm:prSet>
      <dgm:spPr/>
    </dgm:pt>
    <dgm:pt modelId="{A7124503-23EA-46BB-B7CF-FE71F83DA1E0}" type="pres">
      <dgm:prSet presAssocID="{3343842C-0C0E-44F7-B8EB-2F37C35CC845}" presName="sibTrans" presStyleCnt="0"/>
      <dgm:spPr/>
    </dgm:pt>
    <dgm:pt modelId="{1F6C4F3D-FDC8-46A5-8455-5C183BD5E356}" type="pres">
      <dgm:prSet presAssocID="{1ECADA9C-3097-49CD-994C-EE70B04E45D2}" presName="compNode" presStyleCnt="0"/>
      <dgm:spPr/>
    </dgm:pt>
    <dgm:pt modelId="{6BF45115-AF92-451A-BD56-94F5C71DF6D8}" type="pres">
      <dgm:prSet presAssocID="{1ECADA9C-3097-49CD-994C-EE70B04E45D2}" presName="bgRect" presStyleLbl="bgShp" presStyleIdx="2" presStyleCnt="4"/>
      <dgm:spPr/>
    </dgm:pt>
    <dgm:pt modelId="{3BB84012-04A4-4122-8176-89E61BAEC905}" type="pres">
      <dgm:prSet presAssocID="{1ECADA9C-3097-49CD-994C-EE70B04E45D2}"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Earth Globe Americas"/>
        </a:ext>
      </dgm:extLst>
    </dgm:pt>
    <dgm:pt modelId="{490F6AC5-F497-4189-AAE5-D5419C8EAD0A}" type="pres">
      <dgm:prSet presAssocID="{1ECADA9C-3097-49CD-994C-EE70B04E45D2}" presName="spaceRect" presStyleCnt="0"/>
      <dgm:spPr/>
    </dgm:pt>
    <dgm:pt modelId="{99CD53D5-4300-4879-8F3C-AD3FCA8C1219}" type="pres">
      <dgm:prSet presAssocID="{1ECADA9C-3097-49CD-994C-EE70B04E45D2}" presName="parTx" presStyleLbl="revTx" presStyleIdx="2" presStyleCnt="4">
        <dgm:presLayoutVars>
          <dgm:chMax val="0"/>
          <dgm:chPref val="0"/>
        </dgm:presLayoutVars>
      </dgm:prSet>
      <dgm:spPr/>
    </dgm:pt>
    <dgm:pt modelId="{F822CC29-66BB-4A2A-B04B-F4FE4B3D4F1D}" type="pres">
      <dgm:prSet presAssocID="{2146F683-D00E-484E-9A4D-5C01E4584D75}" presName="sibTrans" presStyleCnt="0"/>
      <dgm:spPr/>
    </dgm:pt>
    <dgm:pt modelId="{7880F3CF-DA6A-405B-B72F-296F3257CBE7}" type="pres">
      <dgm:prSet presAssocID="{22D948F7-52CE-4B4E-BE6F-36077BE8331A}" presName="compNode" presStyleCnt="0"/>
      <dgm:spPr/>
    </dgm:pt>
    <dgm:pt modelId="{65CD1A0C-F559-4F29-BF9B-BD3DF21B579C}" type="pres">
      <dgm:prSet presAssocID="{22D948F7-52CE-4B4E-BE6F-36077BE8331A}" presName="bgRect" presStyleLbl="bgShp" presStyleIdx="3" presStyleCnt="4"/>
      <dgm:spPr/>
    </dgm:pt>
    <dgm:pt modelId="{18057ADA-F6B5-4932-B3A3-1D0CDEE16BFD}" type="pres">
      <dgm:prSet presAssocID="{22D948F7-52CE-4B4E-BE6F-36077BE8331A}"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5B08A22B-58E1-4014-95E8-DD870743F3D3}" type="pres">
      <dgm:prSet presAssocID="{22D948F7-52CE-4B4E-BE6F-36077BE8331A}" presName="spaceRect" presStyleCnt="0"/>
      <dgm:spPr/>
    </dgm:pt>
    <dgm:pt modelId="{7E20A1DA-8CA1-444C-8B7A-1F0320AED2A2}" type="pres">
      <dgm:prSet presAssocID="{22D948F7-52CE-4B4E-BE6F-36077BE8331A}" presName="parTx" presStyleLbl="revTx" presStyleIdx="3" presStyleCnt="4">
        <dgm:presLayoutVars>
          <dgm:chMax val="0"/>
          <dgm:chPref val="0"/>
        </dgm:presLayoutVars>
      </dgm:prSet>
      <dgm:spPr/>
    </dgm:pt>
  </dgm:ptLst>
  <dgm:cxnLst>
    <dgm:cxn modelId="{FED7C01B-4D5F-4790-B18D-DDD354F4C501}" type="presOf" srcId="{E4C71339-6C6F-4C08-BA46-CBA977CA4C21}" destId="{B46399A9-EF02-407A-9191-229D34B3B869}" srcOrd="0" destOrd="0" presId="urn:microsoft.com/office/officeart/2018/2/layout/IconVerticalSolidList"/>
    <dgm:cxn modelId="{1934D534-1D10-41F2-A0C7-20EA729CD60A}" type="presOf" srcId="{8C6CB709-238D-47DC-8379-4B28EE52292F}" destId="{EBF3E92A-301D-4C84-895B-A4EDFBCD61BF}" srcOrd="0" destOrd="0" presId="urn:microsoft.com/office/officeart/2018/2/layout/IconVerticalSolidList"/>
    <dgm:cxn modelId="{BC89313C-DD80-47E4-B33E-7402928D81EE}" type="presOf" srcId="{AE25B1E6-4440-44A7-BB12-34778656DC3A}" destId="{575DF511-54CE-45D6-A4DF-721E017553A4}" srcOrd="0" destOrd="0" presId="urn:microsoft.com/office/officeart/2018/2/layout/IconVerticalSolidList"/>
    <dgm:cxn modelId="{BE91F540-390F-49E1-9709-7C5DB472324A}" type="presOf" srcId="{1ECADA9C-3097-49CD-994C-EE70B04E45D2}" destId="{99CD53D5-4300-4879-8F3C-AD3FCA8C1219}" srcOrd="0" destOrd="0" presId="urn:microsoft.com/office/officeart/2018/2/layout/IconVerticalSolidList"/>
    <dgm:cxn modelId="{F8491F5E-A18D-4BC6-B632-916B533FF4EA}" srcId="{E4C71339-6C6F-4C08-BA46-CBA977CA4C21}" destId="{AE25B1E6-4440-44A7-BB12-34778656DC3A}" srcOrd="0" destOrd="0" parTransId="{7CF50B37-6BC9-4E8B-A4E4-DE9ECFEACB07}" sibTransId="{1E8C5F62-6035-4773-BBEE-53C1B5AF7052}"/>
    <dgm:cxn modelId="{DB99D841-166D-4016-806A-EC304DC0C4B0}" srcId="{E4C71339-6C6F-4C08-BA46-CBA977CA4C21}" destId="{1ECADA9C-3097-49CD-994C-EE70B04E45D2}" srcOrd="2" destOrd="0" parTransId="{42FCDF9C-1EA7-428F-9475-5BD3F8381B28}" sibTransId="{2146F683-D00E-484E-9A4D-5C01E4584D75}"/>
    <dgm:cxn modelId="{BF541057-0429-4A6C-8A22-C2F2A7AEA05B}" srcId="{E4C71339-6C6F-4C08-BA46-CBA977CA4C21}" destId="{22D948F7-52CE-4B4E-BE6F-36077BE8331A}" srcOrd="3" destOrd="0" parTransId="{E2105D99-AEB5-4F65-8188-2C4CB74B2D82}" sibTransId="{A89BAE8A-FECD-4C85-830A-6603351C00B6}"/>
    <dgm:cxn modelId="{818DEEBF-2F56-4A5D-A437-98C709229B49}" srcId="{E4C71339-6C6F-4C08-BA46-CBA977CA4C21}" destId="{8C6CB709-238D-47DC-8379-4B28EE52292F}" srcOrd="1" destOrd="0" parTransId="{77AAEF83-AA5B-439E-A9D9-510F85551106}" sibTransId="{3343842C-0C0E-44F7-B8EB-2F37C35CC845}"/>
    <dgm:cxn modelId="{200206FE-86FF-45A6-8BAD-BB92379CB1E7}" type="presOf" srcId="{22D948F7-52CE-4B4E-BE6F-36077BE8331A}" destId="{7E20A1DA-8CA1-444C-8B7A-1F0320AED2A2}" srcOrd="0" destOrd="0" presId="urn:microsoft.com/office/officeart/2018/2/layout/IconVerticalSolidList"/>
    <dgm:cxn modelId="{0FF9E1BF-2D1A-4C25-8D54-29C898CCF472}" type="presParOf" srcId="{B46399A9-EF02-407A-9191-229D34B3B869}" destId="{768C2A5B-FAF0-481C-B79F-BB71039398E1}" srcOrd="0" destOrd="0" presId="urn:microsoft.com/office/officeart/2018/2/layout/IconVerticalSolidList"/>
    <dgm:cxn modelId="{28E2D5A7-4B2E-4E5A-8E65-918B144FE0EB}" type="presParOf" srcId="{768C2A5B-FAF0-481C-B79F-BB71039398E1}" destId="{E0D2BBD9-4777-47F3-B16E-325CFBE0CFE8}" srcOrd="0" destOrd="0" presId="urn:microsoft.com/office/officeart/2018/2/layout/IconVerticalSolidList"/>
    <dgm:cxn modelId="{F83E089F-E2C2-4B00-A611-51610A4FD3E5}" type="presParOf" srcId="{768C2A5B-FAF0-481C-B79F-BB71039398E1}" destId="{8FB02324-F357-4D8A-BC9B-114201616302}" srcOrd="1" destOrd="0" presId="urn:microsoft.com/office/officeart/2018/2/layout/IconVerticalSolidList"/>
    <dgm:cxn modelId="{58E515A1-7A71-4D7D-99B9-279E0D69C5A9}" type="presParOf" srcId="{768C2A5B-FAF0-481C-B79F-BB71039398E1}" destId="{DB24E051-0D9B-408D-80E3-ABE4DF3C80A1}" srcOrd="2" destOrd="0" presId="urn:microsoft.com/office/officeart/2018/2/layout/IconVerticalSolidList"/>
    <dgm:cxn modelId="{7931E587-F715-4A5B-ACD4-33D2E834DCDE}" type="presParOf" srcId="{768C2A5B-FAF0-481C-B79F-BB71039398E1}" destId="{575DF511-54CE-45D6-A4DF-721E017553A4}" srcOrd="3" destOrd="0" presId="urn:microsoft.com/office/officeart/2018/2/layout/IconVerticalSolidList"/>
    <dgm:cxn modelId="{3B542AFA-6F1A-404C-A9B3-0D983EBC9394}" type="presParOf" srcId="{B46399A9-EF02-407A-9191-229D34B3B869}" destId="{1F3749F3-4B64-470A-BA57-B7C61FC3FF02}" srcOrd="1" destOrd="0" presId="urn:microsoft.com/office/officeart/2018/2/layout/IconVerticalSolidList"/>
    <dgm:cxn modelId="{FA2967FE-35A9-4501-A1F6-BF322EDFDB21}" type="presParOf" srcId="{B46399A9-EF02-407A-9191-229D34B3B869}" destId="{69BEDFE6-6046-4AC4-9316-E84F8CEA2534}" srcOrd="2" destOrd="0" presId="urn:microsoft.com/office/officeart/2018/2/layout/IconVerticalSolidList"/>
    <dgm:cxn modelId="{B90A433D-361F-4026-9ABB-F0044002BE4E}" type="presParOf" srcId="{69BEDFE6-6046-4AC4-9316-E84F8CEA2534}" destId="{DFFA2B49-5D70-438B-83E6-3AD184F81C6A}" srcOrd="0" destOrd="0" presId="urn:microsoft.com/office/officeart/2018/2/layout/IconVerticalSolidList"/>
    <dgm:cxn modelId="{A0796E20-F680-4CF8-A847-80702748172E}" type="presParOf" srcId="{69BEDFE6-6046-4AC4-9316-E84F8CEA2534}" destId="{68C943B7-EED4-43DE-A558-AEF92DCA6981}" srcOrd="1" destOrd="0" presId="urn:microsoft.com/office/officeart/2018/2/layout/IconVerticalSolidList"/>
    <dgm:cxn modelId="{C4D050CB-9671-4CE8-9FE4-293A3869406C}" type="presParOf" srcId="{69BEDFE6-6046-4AC4-9316-E84F8CEA2534}" destId="{6A86EC83-E60A-436B-86F2-8F0839668CA5}" srcOrd="2" destOrd="0" presId="urn:microsoft.com/office/officeart/2018/2/layout/IconVerticalSolidList"/>
    <dgm:cxn modelId="{42D086B7-A00A-42E1-835B-95600C389225}" type="presParOf" srcId="{69BEDFE6-6046-4AC4-9316-E84F8CEA2534}" destId="{EBF3E92A-301D-4C84-895B-A4EDFBCD61BF}" srcOrd="3" destOrd="0" presId="urn:microsoft.com/office/officeart/2018/2/layout/IconVerticalSolidList"/>
    <dgm:cxn modelId="{6BC85453-D216-4FA3-89EA-0E81AC2195DB}" type="presParOf" srcId="{B46399A9-EF02-407A-9191-229D34B3B869}" destId="{A7124503-23EA-46BB-B7CF-FE71F83DA1E0}" srcOrd="3" destOrd="0" presId="urn:microsoft.com/office/officeart/2018/2/layout/IconVerticalSolidList"/>
    <dgm:cxn modelId="{203F719B-8175-4610-92B1-1EA0FA42534C}" type="presParOf" srcId="{B46399A9-EF02-407A-9191-229D34B3B869}" destId="{1F6C4F3D-FDC8-46A5-8455-5C183BD5E356}" srcOrd="4" destOrd="0" presId="urn:microsoft.com/office/officeart/2018/2/layout/IconVerticalSolidList"/>
    <dgm:cxn modelId="{6F719F8C-9C26-43D4-970E-1C93F2F7339A}" type="presParOf" srcId="{1F6C4F3D-FDC8-46A5-8455-5C183BD5E356}" destId="{6BF45115-AF92-451A-BD56-94F5C71DF6D8}" srcOrd="0" destOrd="0" presId="urn:microsoft.com/office/officeart/2018/2/layout/IconVerticalSolidList"/>
    <dgm:cxn modelId="{F4B0B41C-7765-408D-8CC7-04810C4C6ECD}" type="presParOf" srcId="{1F6C4F3D-FDC8-46A5-8455-5C183BD5E356}" destId="{3BB84012-04A4-4122-8176-89E61BAEC905}" srcOrd="1" destOrd="0" presId="urn:microsoft.com/office/officeart/2018/2/layout/IconVerticalSolidList"/>
    <dgm:cxn modelId="{F5704372-7B53-4E5A-B685-9D1E9DA3FA4E}" type="presParOf" srcId="{1F6C4F3D-FDC8-46A5-8455-5C183BD5E356}" destId="{490F6AC5-F497-4189-AAE5-D5419C8EAD0A}" srcOrd="2" destOrd="0" presId="urn:microsoft.com/office/officeart/2018/2/layout/IconVerticalSolidList"/>
    <dgm:cxn modelId="{D0F319BE-57E9-41B1-9C7D-60B4349BF4AA}" type="presParOf" srcId="{1F6C4F3D-FDC8-46A5-8455-5C183BD5E356}" destId="{99CD53D5-4300-4879-8F3C-AD3FCA8C1219}" srcOrd="3" destOrd="0" presId="urn:microsoft.com/office/officeart/2018/2/layout/IconVerticalSolidList"/>
    <dgm:cxn modelId="{194158E6-633E-4C68-A56B-9B195007B2BC}" type="presParOf" srcId="{B46399A9-EF02-407A-9191-229D34B3B869}" destId="{F822CC29-66BB-4A2A-B04B-F4FE4B3D4F1D}" srcOrd="5" destOrd="0" presId="urn:microsoft.com/office/officeart/2018/2/layout/IconVerticalSolidList"/>
    <dgm:cxn modelId="{2E4E511E-8ACB-4CAF-A94C-2507D3EEED36}" type="presParOf" srcId="{B46399A9-EF02-407A-9191-229D34B3B869}" destId="{7880F3CF-DA6A-405B-B72F-296F3257CBE7}" srcOrd="6" destOrd="0" presId="urn:microsoft.com/office/officeart/2018/2/layout/IconVerticalSolidList"/>
    <dgm:cxn modelId="{72525190-7C4C-4610-A466-17EFE1247251}" type="presParOf" srcId="{7880F3CF-DA6A-405B-B72F-296F3257CBE7}" destId="{65CD1A0C-F559-4F29-BF9B-BD3DF21B579C}" srcOrd="0" destOrd="0" presId="urn:microsoft.com/office/officeart/2018/2/layout/IconVerticalSolidList"/>
    <dgm:cxn modelId="{3FB052C2-774E-465B-AB1B-9692A144363F}" type="presParOf" srcId="{7880F3CF-DA6A-405B-B72F-296F3257CBE7}" destId="{18057ADA-F6B5-4932-B3A3-1D0CDEE16BFD}" srcOrd="1" destOrd="0" presId="urn:microsoft.com/office/officeart/2018/2/layout/IconVerticalSolidList"/>
    <dgm:cxn modelId="{0426CD34-EEBF-43CE-BBDA-59DE2C9810B8}" type="presParOf" srcId="{7880F3CF-DA6A-405B-B72F-296F3257CBE7}" destId="{5B08A22B-58E1-4014-95E8-DD870743F3D3}" srcOrd="2" destOrd="0" presId="urn:microsoft.com/office/officeart/2018/2/layout/IconVerticalSolidList"/>
    <dgm:cxn modelId="{CF431A6C-C8C2-43F6-9020-3A17F0F1C44A}" type="presParOf" srcId="{7880F3CF-DA6A-405B-B72F-296F3257CBE7}" destId="{7E20A1DA-8CA1-444C-8B7A-1F0320AED2A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D2BBD9-4777-47F3-B16E-325CFBE0CFE8}">
      <dsp:nvSpPr>
        <dsp:cNvPr id="0" name=""/>
        <dsp:cNvSpPr/>
      </dsp:nvSpPr>
      <dsp:spPr>
        <a:xfrm>
          <a:off x="0" y="1805"/>
          <a:ext cx="5181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B02324-F357-4D8A-BC9B-114201616302}">
      <dsp:nvSpPr>
        <dsp:cNvPr id="0" name=""/>
        <dsp:cNvSpPr/>
      </dsp:nvSpPr>
      <dsp:spPr>
        <a:xfrm>
          <a:off x="276881" y="207750"/>
          <a:ext cx="503420" cy="5034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5DF511-54CE-45D6-A4DF-721E017553A4}">
      <dsp:nvSpPr>
        <dsp:cNvPr id="0" name=""/>
        <dsp:cNvSpPr/>
      </dsp:nvSpPr>
      <dsp:spPr>
        <a:xfrm>
          <a:off x="1057183" y="1805"/>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100000"/>
            </a:lnSpc>
            <a:spcBef>
              <a:spcPct val="0"/>
            </a:spcBef>
            <a:spcAft>
              <a:spcPct val="35000"/>
            </a:spcAft>
            <a:buNone/>
          </a:pPr>
          <a:r>
            <a:rPr lang="en-US" sz="2100" kern="1200"/>
            <a:t>Bennet Creed, Vice President of Business Development</a:t>
          </a:r>
        </a:p>
      </dsp:txBody>
      <dsp:txXfrm>
        <a:off x="1057183" y="1805"/>
        <a:ext cx="4124416" cy="915310"/>
      </dsp:txXfrm>
    </dsp:sp>
    <dsp:sp modelId="{DFFA2B49-5D70-438B-83E6-3AD184F81C6A}">
      <dsp:nvSpPr>
        <dsp:cNvPr id="0" name=""/>
        <dsp:cNvSpPr/>
      </dsp:nvSpPr>
      <dsp:spPr>
        <a:xfrm>
          <a:off x="0" y="1145944"/>
          <a:ext cx="5181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C943B7-EED4-43DE-A558-AEF92DCA6981}">
      <dsp:nvSpPr>
        <dsp:cNvPr id="0" name=""/>
        <dsp:cNvSpPr/>
      </dsp:nvSpPr>
      <dsp:spPr>
        <a:xfrm>
          <a:off x="276881" y="1351889"/>
          <a:ext cx="503420" cy="5034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F3E92A-301D-4C84-895B-A4EDFBCD61BF}">
      <dsp:nvSpPr>
        <dsp:cNvPr id="0" name=""/>
        <dsp:cNvSpPr/>
      </dsp:nvSpPr>
      <dsp:spPr>
        <a:xfrm>
          <a:off x="1057183" y="1145944"/>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100000"/>
            </a:lnSpc>
            <a:spcBef>
              <a:spcPct val="0"/>
            </a:spcBef>
            <a:spcAft>
              <a:spcPct val="35000"/>
            </a:spcAft>
            <a:buNone/>
          </a:pPr>
          <a:r>
            <a:rPr lang="en-US" sz="2100" kern="1200"/>
            <a:t>Started with CMMS/EAMS in 1997</a:t>
          </a:r>
        </a:p>
      </dsp:txBody>
      <dsp:txXfrm>
        <a:off x="1057183" y="1145944"/>
        <a:ext cx="4124416" cy="915310"/>
      </dsp:txXfrm>
    </dsp:sp>
    <dsp:sp modelId="{6BF45115-AF92-451A-BD56-94F5C71DF6D8}">
      <dsp:nvSpPr>
        <dsp:cNvPr id="0" name=""/>
        <dsp:cNvSpPr/>
      </dsp:nvSpPr>
      <dsp:spPr>
        <a:xfrm>
          <a:off x="0" y="2290082"/>
          <a:ext cx="5181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B84012-04A4-4122-8176-89E61BAEC905}">
      <dsp:nvSpPr>
        <dsp:cNvPr id="0" name=""/>
        <dsp:cNvSpPr/>
      </dsp:nvSpPr>
      <dsp:spPr>
        <a:xfrm>
          <a:off x="276881" y="2496027"/>
          <a:ext cx="503420" cy="5034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CD53D5-4300-4879-8F3C-AD3FCA8C1219}">
      <dsp:nvSpPr>
        <dsp:cNvPr id="0" name=""/>
        <dsp:cNvSpPr/>
      </dsp:nvSpPr>
      <dsp:spPr>
        <a:xfrm>
          <a:off x="1057183" y="2290082"/>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100000"/>
            </a:lnSpc>
            <a:spcBef>
              <a:spcPct val="0"/>
            </a:spcBef>
            <a:spcAft>
              <a:spcPct val="35000"/>
            </a:spcAft>
            <a:buNone/>
          </a:pPr>
          <a:r>
            <a:rPr lang="en-US" sz="2100" kern="1200"/>
            <a:t>Worked with hundreds of customers across North America</a:t>
          </a:r>
        </a:p>
      </dsp:txBody>
      <dsp:txXfrm>
        <a:off x="1057183" y="2290082"/>
        <a:ext cx="4124416" cy="915310"/>
      </dsp:txXfrm>
    </dsp:sp>
    <dsp:sp modelId="{65CD1A0C-F559-4F29-BF9B-BD3DF21B579C}">
      <dsp:nvSpPr>
        <dsp:cNvPr id="0" name=""/>
        <dsp:cNvSpPr/>
      </dsp:nvSpPr>
      <dsp:spPr>
        <a:xfrm>
          <a:off x="0" y="3434221"/>
          <a:ext cx="5181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057ADA-F6B5-4932-B3A3-1D0CDEE16BFD}">
      <dsp:nvSpPr>
        <dsp:cNvPr id="0" name=""/>
        <dsp:cNvSpPr/>
      </dsp:nvSpPr>
      <dsp:spPr>
        <a:xfrm>
          <a:off x="276881" y="3640166"/>
          <a:ext cx="503420" cy="5034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20A1DA-8CA1-444C-8B7A-1F0320AED2A2}">
      <dsp:nvSpPr>
        <dsp:cNvPr id="0" name=""/>
        <dsp:cNvSpPr/>
      </dsp:nvSpPr>
      <dsp:spPr>
        <a:xfrm>
          <a:off x="1057183" y="3434221"/>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100000"/>
            </a:lnSpc>
            <a:spcBef>
              <a:spcPct val="0"/>
            </a:spcBef>
            <a:spcAft>
              <a:spcPct val="35000"/>
            </a:spcAft>
            <a:buNone/>
          </a:pPr>
          <a:r>
            <a:rPr lang="en-US" sz="2100" kern="1200" dirty="0"/>
            <a:t>Specialist in implementing EAM</a:t>
          </a:r>
        </a:p>
      </dsp:txBody>
      <dsp:txXfrm>
        <a:off x="1057183" y="3434221"/>
        <a:ext cx="4124416" cy="91531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DEBAA2-8AFB-4D35-9598-91BBDB549406}" type="datetimeFigureOut">
              <a:rPr lang="en-US" smtClean="0"/>
              <a:t>3/24/2026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0F1458-75F2-4CB0-A822-0FE9E754963E}" type="slidenum">
              <a:rPr lang="en-US" smtClean="0"/>
              <a:t>‹#›</a:t>
            </a:fld>
            <a:endParaRPr lang="en-US"/>
          </a:p>
        </p:txBody>
      </p:sp>
    </p:spTree>
    <p:extLst>
      <p:ext uri="{BB962C8B-B14F-4D97-AF65-F5344CB8AC3E}">
        <p14:creationId xmlns:p14="http://schemas.microsoft.com/office/powerpoint/2010/main" val="3231590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story about a maintenance technician who just needs a </a:t>
            </a:r>
            <a:r>
              <a:rPr lang="en-US" sz="1200" b="1" kern="1200" dirty="0">
                <a:solidFill>
                  <a:schemeClr val="tx1"/>
                </a:solidFill>
                <a:effectLst/>
                <a:latin typeface="+mn-lt"/>
                <a:ea typeface="+mn-ea"/>
                <a:cs typeface="+mn-cs"/>
              </a:rPr>
              <a:t>part</a:t>
            </a:r>
            <a:r>
              <a:rPr lang="en-US" sz="1200" kern="1200" dirty="0">
                <a:solidFill>
                  <a:schemeClr val="tx1"/>
                </a:solidFill>
                <a:effectLst/>
                <a:latin typeface="+mn-lt"/>
                <a:ea typeface="+mn-ea"/>
                <a:cs typeface="+mn-cs"/>
              </a:rPr>
              <a:t> to complete his work order. </a:t>
            </a:r>
          </a:p>
          <a:p>
            <a:r>
              <a:rPr lang="en-US" sz="1200" i="1" kern="1200" dirty="0">
                <a:solidFill>
                  <a:schemeClr val="tx1"/>
                </a:solidFill>
                <a:effectLst/>
                <a:latin typeface="+mn-lt"/>
                <a:ea typeface="+mn-ea"/>
                <a:cs typeface="+mn-cs"/>
              </a:rPr>
              <a:t>Everyone here knows what it’s like to be lost.</a:t>
            </a:r>
            <a:r>
              <a:rPr lang="en-US" sz="1200" kern="1200" dirty="0">
                <a:solidFill>
                  <a:schemeClr val="tx1"/>
                </a:solidFill>
                <a:effectLst/>
                <a:latin typeface="+mn-lt"/>
                <a:ea typeface="+mn-ea"/>
                <a:cs typeface="+mn-cs"/>
              </a:rPr>
              <a:t> You don’t know where you are, and you can’t find your bearings. Just like our maintenance technician. He just needs a bearing. </a:t>
            </a:r>
          </a:p>
          <a:p>
            <a:r>
              <a:rPr lang="en-US" sz="1200" b="1" kern="1200" dirty="0">
                <a:solidFill>
                  <a:schemeClr val="tx1"/>
                </a:solidFill>
                <a:effectLst/>
                <a:latin typeface="+mn-lt"/>
                <a:ea typeface="+mn-ea"/>
                <a:cs typeface="+mn-cs"/>
              </a:rPr>
              <a:t>The store is a forest</a:t>
            </a:r>
            <a:r>
              <a:rPr lang="en-US" sz="1200" kern="1200" dirty="0">
                <a:solidFill>
                  <a:schemeClr val="tx1"/>
                </a:solidFill>
                <a:effectLst/>
                <a:latin typeface="+mn-lt"/>
                <a:ea typeface="+mn-ea"/>
                <a:cs typeface="+mn-cs"/>
              </a:rPr>
              <a:t> – like in any good story or fairy tale, the forest can be a dark and foreboding place, full of goblins. And he needs to go deep into the forest to get his job done. </a:t>
            </a:r>
          </a:p>
          <a:p>
            <a:r>
              <a:rPr lang="en-US" sz="1200" kern="1200" dirty="0">
                <a:solidFill>
                  <a:schemeClr val="tx1"/>
                </a:solidFill>
                <a:effectLst/>
                <a:latin typeface="+mn-lt"/>
                <a:ea typeface="+mn-ea"/>
                <a:cs typeface="+mn-cs"/>
              </a:rPr>
              <a:t>He walks into the storeroom and parts are everywhere – stacked in crooked bins, left in shipping boxes, and scattered across tables and carts. So, he decides to look the part up in EAM. </a:t>
            </a:r>
          </a:p>
          <a:p>
            <a:r>
              <a:rPr lang="en-US" sz="1200" kern="1200" dirty="0">
                <a:solidFill>
                  <a:schemeClr val="tx1"/>
                </a:solidFill>
                <a:effectLst/>
                <a:latin typeface="+mn-lt"/>
                <a:ea typeface="+mn-ea"/>
                <a:cs typeface="+mn-cs"/>
              </a:rPr>
              <a:t>He can’t find the part because there’s not enough data in EAM. Or the data are inconsistent. Mixed up part numbers, useless part descriptions, inaccurate bin locations – and worse, six records finally do come up when he’s looking for that specific bearing. </a:t>
            </a:r>
          </a:p>
          <a:p>
            <a:r>
              <a:rPr lang="en-US" sz="1200" kern="1200" dirty="0">
                <a:solidFill>
                  <a:schemeClr val="tx1"/>
                </a:solidFill>
                <a:effectLst/>
                <a:latin typeface="+mn-lt"/>
                <a:ea typeface="+mn-ea"/>
                <a:cs typeface="+mn-cs"/>
              </a:rPr>
              <a:t>So our maintenance tech – who has been trained in using EAM – follows the next logical step. He creates a Part Requisition. “I can’t find it, so I’m going to buy it.”</a:t>
            </a:r>
          </a:p>
          <a:p>
            <a:r>
              <a:rPr lang="en-US" sz="1200" kern="1200" dirty="0">
                <a:solidFill>
                  <a:schemeClr val="tx1"/>
                </a:solidFill>
                <a:effectLst/>
                <a:latin typeface="+mn-lt"/>
                <a:ea typeface="+mn-ea"/>
                <a:cs typeface="+mn-cs"/>
              </a:rPr>
              <a:t>But when he selects a part record for the requisition, there’s no default supplier, and no pricing information comes into the part line. And no part record matches what he really wants.</a:t>
            </a:r>
          </a:p>
          <a:p>
            <a:r>
              <a:rPr lang="en-US" sz="1200" kern="1200" dirty="0">
                <a:solidFill>
                  <a:schemeClr val="tx1"/>
                </a:solidFill>
                <a:effectLst/>
                <a:latin typeface="+mn-lt"/>
                <a:ea typeface="+mn-ea"/>
                <a:cs typeface="+mn-cs"/>
              </a:rPr>
              <a:t>So what now?</a:t>
            </a:r>
          </a:p>
          <a:p>
            <a:r>
              <a:rPr lang="en-US" sz="1200" kern="1200" dirty="0">
                <a:solidFill>
                  <a:schemeClr val="tx1"/>
                </a:solidFill>
                <a:effectLst/>
                <a:latin typeface="+mn-lt"/>
                <a:ea typeface="+mn-ea"/>
                <a:cs typeface="+mn-cs"/>
              </a:rPr>
              <a:t>He clicks the Action menu button and selects “Create Part”. He puts in a random price and submits his requisition. And he hopes for the best. And that’s how our story begins.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a bad case scenario, but a common one. Even with integration to an ERP package, we find maintenance techs just leaving notes on a buyer’s desk and putting work off until they can find the part. </a:t>
            </a:r>
          </a:p>
          <a:p>
            <a:endParaRPr lang="en-US" dirty="0"/>
          </a:p>
        </p:txBody>
      </p:sp>
      <p:sp>
        <p:nvSpPr>
          <p:cNvPr id="4" name="Slide Number Placeholder 3"/>
          <p:cNvSpPr>
            <a:spLocks noGrp="1"/>
          </p:cNvSpPr>
          <p:nvPr>
            <p:ph type="sldNum" sz="quarter" idx="5"/>
          </p:nvPr>
        </p:nvSpPr>
        <p:spPr/>
        <p:txBody>
          <a:bodyPr/>
          <a:lstStyle/>
          <a:p>
            <a:fld id="{8F0F1458-75F2-4CB0-A822-0FE9E754963E}" type="slidenum">
              <a:rPr lang="en-US" smtClean="0"/>
              <a:t>3</a:t>
            </a:fld>
            <a:endParaRPr lang="en-US"/>
          </a:p>
        </p:txBody>
      </p:sp>
    </p:spTree>
    <p:extLst>
      <p:ext uri="{BB962C8B-B14F-4D97-AF65-F5344CB8AC3E}">
        <p14:creationId xmlns:p14="http://schemas.microsoft.com/office/powerpoint/2010/main" val="4069994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end, we know the maintenance technician is our protagonist. We know who the villains are in the storeroom. We also know we need a guide – the Data Governance Guide. But who is the hero of the story?</a:t>
            </a:r>
          </a:p>
          <a:p>
            <a:r>
              <a:rPr lang="en-US" sz="1200" b="1" kern="1200" dirty="0">
                <a:solidFill>
                  <a:schemeClr val="tx1"/>
                </a:solidFill>
                <a:effectLst/>
                <a:latin typeface="+mn-lt"/>
                <a:ea typeface="+mn-ea"/>
                <a:cs typeface="+mn-cs"/>
              </a:rPr>
              <a:t>You are the hero</a:t>
            </a:r>
            <a:r>
              <a:rPr lang="en-US" sz="1200" kern="1200" dirty="0">
                <a:solidFill>
                  <a:schemeClr val="tx1"/>
                </a:solidFill>
                <a:effectLst/>
                <a:latin typeface="+mn-lt"/>
                <a:ea typeface="+mn-ea"/>
                <a:cs typeface="+mn-cs"/>
              </a:rPr>
              <a:t>. You stepped up to help maintenance and store operations. You pushed to develop a standard, like the Data Governance Guide. You want good results from improved store operations:</a:t>
            </a:r>
          </a:p>
          <a:p>
            <a:pPr lvl="0"/>
            <a:r>
              <a:rPr lang="en-US" sz="1200" kern="1200" dirty="0">
                <a:solidFill>
                  <a:schemeClr val="tx1"/>
                </a:solidFill>
                <a:effectLst/>
                <a:latin typeface="+mn-lt"/>
                <a:ea typeface="+mn-ea"/>
                <a:cs typeface="+mn-cs"/>
              </a:rPr>
              <a:t>Accurate cost and quantity analysis</a:t>
            </a:r>
          </a:p>
          <a:p>
            <a:pPr lvl="0"/>
            <a:r>
              <a:rPr lang="en-US" sz="1200" kern="1200" dirty="0">
                <a:solidFill>
                  <a:schemeClr val="tx1"/>
                </a:solidFill>
                <a:effectLst/>
                <a:latin typeface="+mn-lt"/>
                <a:ea typeface="+mn-ea"/>
                <a:cs typeface="+mn-cs"/>
              </a:rPr>
              <a:t>Purchasing cycles from how the parts are actually used</a:t>
            </a:r>
          </a:p>
          <a:p>
            <a:pPr lvl="0"/>
            <a:r>
              <a:rPr lang="en-US" sz="1200" kern="1200" dirty="0">
                <a:solidFill>
                  <a:schemeClr val="tx1"/>
                </a:solidFill>
                <a:effectLst/>
                <a:latin typeface="+mn-lt"/>
                <a:ea typeface="+mn-ea"/>
                <a:cs typeface="+mn-cs"/>
              </a:rPr>
              <a:t>Lower purchasing costs</a:t>
            </a:r>
          </a:p>
          <a:p>
            <a:pPr lvl="0"/>
            <a:r>
              <a:rPr lang="en-US" sz="1200" kern="1200" dirty="0">
                <a:solidFill>
                  <a:schemeClr val="tx1"/>
                </a:solidFill>
                <a:effectLst/>
                <a:latin typeface="+mn-lt"/>
                <a:ea typeface="+mn-ea"/>
                <a:cs typeface="+mn-cs"/>
              </a:rPr>
              <a:t>Lower shipping costs because you have what you need</a:t>
            </a:r>
          </a:p>
          <a:p>
            <a:pPr lvl="0"/>
            <a:r>
              <a:rPr lang="en-US" sz="1200" kern="1200" dirty="0">
                <a:solidFill>
                  <a:schemeClr val="tx1"/>
                </a:solidFill>
                <a:effectLst/>
                <a:latin typeface="+mn-lt"/>
                <a:ea typeface="+mn-ea"/>
                <a:cs typeface="+mn-cs"/>
              </a:rPr>
              <a:t>Satisfied customers, because equipment has more uptime than downtime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our maintenance tech? He can now go into the store, find what he needs, and have it issued to a work order in EAM in short time. Consumables now have safety stock levels for reorders, and common parts are available on demand. Requisitions are easier to create because the requisitioner can see part numbers, suppliers, and pricing. </a:t>
            </a:r>
          </a:p>
          <a:p>
            <a:r>
              <a:rPr lang="en-US" sz="1200" kern="1200">
                <a:solidFill>
                  <a:schemeClr val="tx1"/>
                </a:solidFill>
                <a:effectLst/>
                <a:latin typeface="+mn-lt"/>
                <a:ea typeface="+mn-ea"/>
                <a:cs typeface="+mn-cs"/>
              </a:rPr>
              <a:t>This story has a happy ending because you took the time to focus on Data Governance. </a:t>
            </a:r>
            <a:endParaRPr lang="en-US" dirty="0"/>
          </a:p>
        </p:txBody>
      </p:sp>
      <p:sp>
        <p:nvSpPr>
          <p:cNvPr id="4" name="Slide Number Placeholder 3"/>
          <p:cNvSpPr>
            <a:spLocks noGrp="1"/>
          </p:cNvSpPr>
          <p:nvPr>
            <p:ph type="sldNum" sz="quarter" idx="5"/>
          </p:nvPr>
        </p:nvSpPr>
        <p:spPr/>
        <p:txBody>
          <a:bodyPr/>
          <a:lstStyle/>
          <a:p>
            <a:fld id="{8F0F1458-75F2-4CB0-A822-0FE9E754963E}" type="slidenum">
              <a:rPr lang="en-US" smtClean="0"/>
              <a:t>12</a:t>
            </a:fld>
            <a:endParaRPr lang="en-US"/>
          </a:p>
        </p:txBody>
      </p:sp>
    </p:spTree>
    <p:extLst>
      <p:ext uri="{BB962C8B-B14F-4D97-AF65-F5344CB8AC3E}">
        <p14:creationId xmlns:p14="http://schemas.microsoft.com/office/powerpoint/2010/main" val="2826068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are the consequences? Short term, you get equipment downtime – and probably production loss or unhappy customers. Incomplete work orders start to stack up. Maintenance and operations start getting frustrated and create their own work-arounds to get parts – so nothing really gets recorded in EAM.</a:t>
            </a:r>
          </a:p>
          <a:p>
            <a:r>
              <a:rPr lang="en-US" sz="1200" kern="1200" dirty="0">
                <a:solidFill>
                  <a:schemeClr val="tx1"/>
                </a:solidFill>
                <a:effectLst/>
                <a:latin typeface="+mn-lt"/>
                <a:ea typeface="+mn-ea"/>
                <a:cs typeface="+mn-cs"/>
              </a:rPr>
              <a:t>In the long run, you end up with inaccurate stock levels, bad store valuation, no Total Cost of Ownership on equipment – and an MRO purchasing process that just failed. There’s nothing to report to the General Ledger. </a:t>
            </a:r>
          </a:p>
          <a:p>
            <a:endParaRPr lang="en-US" dirty="0"/>
          </a:p>
        </p:txBody>
      </p:sp>
      <p:sp>
        <p:nvSpPr>
          <p:cNvPr id="4" name="Slide Number Placeholder 3"/>
          <p:cNvSpPr>
            <a:spLocks noGrp="1"/>
          </p:cNvSpPr>
          <p:nvPr>
            <p:ph type="sldNum" sz="quarter" idx="5"/>
          </p:nvPr>
        </p:nvSpPr>
        <p:spPr/>
        <p:txBody>
          <a:bodyPr/>
          <a:lstStyle/>
          <a:p>
            <a:fld id="{8F0F1458-75F2-4CB0-A822-0FE9E754963E}" type="slidenum">
              <a:rPr lang="en-US" smtClean="0"/>
              <a:t>4</a:t>
            </a:fld>
            <a:endParaRPr lang="en-US"/>
          </a:p>
        </p:txBody>
      </p:sp>
    </p:spTree>
    <p:extLst>
      <p:ext uri="{BB962C8B-B14F-4D97-AF65-F5344CB8AC3E}">
        <p14:creationId xmlns:p14="http://schemas.microsoft.com/office/powerpoint/2010/main" val="2839199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maintenance technician really doesn’t think about these business consequences. He just needs to get the job done. And the little goblins are there. Every store has at least one villain, and our villains include:</a:t>
            </a:r>
          </a:p>
          <a:p>
            <a:pPr lvl="0"/>
            <a:r>
              <a:rPr lang="en-US" sz="1200" kern="1200" dirty="0">
                <a:solidFill>
                  <a:schemeClr val="tx1"/>
                </a:solidFill>
                <a:effectLst/>
                <a:latin typeface="+mn-lt"/>
                <a:ea typeface="+mn-ea"/>
                <a:cs typeface="+mn-cs"/>
              </a:rPr>
              <a:t>Parts are ordered as needed</a:t>
            </a:r>
          </a:p>
          <a:p>
            <a:pPr lvl="0"/>
            <a:r>
              <a:rPr lang="en-US" sz="1200" kern="1200" dirty="0">
                <a:solidFill>
                  <a:schemeClr val="tx1"/>
                </a:solidFill>
                <a:effectLst/>
                <a:latin typeface="+mn-lt"/>
                <a:ea typeface="+mn-ea"/>
                <a:cs typeface="+mn-cs"/>
              </a:rPr>
              <a:t>No TCO on assets</a:t>
            </a:r>
          </a:p>
          <a:p>
            <a:pPr lvl="0"/>
            <a:r>
              <a:rPr lang="en-US" sz="1200" kern="1200" dirty="0">
                <a:solidFill>
                  <a:schemeClr val="tx1"/>
                </a:solidFill>
                <a:effectLst/>
                <a:latin typeface="+mn-lt"/>
                <a:ea typeface="+mn-ea"/>
                <a:cs typeface="+mn-cs"/>
              </a:rPr>
              <a:t>Downtime because of so much time spent looking for parts, or ordering parts</a:t>
            </a:r>
          </a:p>
          <a:p>
            <a:pPr lvl="0"/>
            <a:r>
              <a:rPr lang="en-US" sz="1200" kern="1200" dirty="0">
                <a:solidFill>
                  <a:schemeClr val="tx1"/>
                </a:solidFill>
                <a:effectLst/>
                <a:latin typeface="+mn-lt"/>
                <a:ea typeface="+mn-ea"/>
                <a:cs typeface="+mn-cs"/>
              </a:rPr>
              <a:t>Overstocked or understocked – and you don’t know which</a:t>
            </a:r>
          </a:p>
          <a:p>
            <a:pPr lvl="0"/>
            <a:r>
              <a:rPr lang="en-US" sz="1200" kern="1200" dirty="0">
                <a:solidFill>
                  <a:schemeClr val="tx1"/>
                </a:solidFill>
                <a:effectLst/>
                <a:latin typeface="+mn-lt"/>
                <a:ea typeface="+mn-ea"/>
                <a:cs typeface="+mn-cs"/>
              </a:rPr>
              <a:t>Impossible to analyze what you have</a:t>
            </a:r>
          </a:p>
          <a:p>
            <a:pPr lvl="0"/>
            <a:r>
              <a:rPr lang="en-US" sz="1200" kern="1200" dirty="0">
                <a:solidFill>
                  <a:schemeClr val="tx1"/>
                </a:solidFill>
                <a:effectLst/>
                <a:latin typeface="+mn-lt"/>
                <a:ea typeface="+mn-ea"/>
                <a:cs typeface="+mn-cs"/>
              </a:rPr>
              <a:t>Taxes and valuation become a guessing game</a:t>
            </a:r>
          </a:p>
          <a:p>
            <a:pPr lvl="0"/>
            <a:r>
              <a:rPr lang="en-US" sz="1200" kern="1200" dirty="0">
                <a:solidFill>
                  <a:schemeClr val="tx1"/>
                </a:solidFill>
                <a:effectLst/>
                <a:latin typeface="+mn-lt"/>
                <a:ea typeface="+mn-ea"/>
                <a:cs typeface="+mn-cs"/>
              </a:rPr>
              <a:t>No part sharing between company Stores</a:t>
            </a:r>
          </a:p>
          <a:p>
            <a:pPr lvl="0"/>
            <a:r>
              <a:rPr lang="en-US" sz="1200" kern="1200" dirty="0">
                <a:solidFill>
                  <a:schemeClr val="tx1"/>
                </a:solidFill>
                <a:effectLst/>
                <a:latin typeface="+mn-lt"/>
                <a:ea typeface="+mn-ea"/>
                <a:cs typeface="+mn-cs"/>
              </a:rPr>
              <a:t>No consistent part numbers or bin labels</a:t>
            </a:r>
          </a:p>
          <a:p>
            <a:r>
              <a:rPr lang="en-US" sz="1200" kern="1200" dirty="0">
                <a:solidFill>
                  <a:schemeClr val="tx1"/>
                </a:solidFill>
                <a:effectLst/>
                <a:latin typeface="+mn-lt"/>
                <a:ea typeface="+mn-ea"/>
                <a:cs typeface="+mn-cs"/>
              </a:rPr>
              <a:t>Your villains are keeping you Lost in the Store.</a:t>
            </a:r>
          </a:p>
          <a:p>
            <a:r>
              <a:rPr lang="en-US" sz="1200" kern="1200" dirty="0">
                <a:solidFill>
                  <a:schemeClr val="tx1"/>
                </a:solidFill>
                <a:effectLst/>
                <a:latin typeface="+mn-lt"/>
                <a:ea typeface="+mn-ea"/>
                <a:cs typeface="+mn-cs"/>
              </a:rPr>
              <a:t>And our maintenance tech? He just needs a part to finish his work.</a:t>
            </a:r>
          </a:p>
          <a:p>
            <a:endParaRPr lang="en-US" dirty="0"/>
          </a:p>
        </p:txBody>
      </p:sp>
      <p:sp>
        <p:nvSpPr>
          <p:cNvPr id="4" name="Slide Number Placeholder 3"/>
          <p:cNvSpPr>
            <a:spLocks noGrp="1"/>
          </p:cNvSpPr>
          <p:nvPr>
            <p:ph type="sldNum" sz="quarter" idx="5"/>
          </p:nvPr>
        </p:nvSpPr>
        <p:spPr/>
        <p:txBody>
          <a:bodyPr/>
          <a:lstStyle/>
          <a:p>
            <a:fld id="{8F0F1458-75F2-4CB0-A822-0FE9E754963E}" type="slidenum">
              <a:rPr lang="en-US" smtClean="0"/>
              <a:t>5</a:t>
            </a:fld>
            <a:endParaRPr lang="en-US"/>
          </a:p>
        </p:txBody>
      </p:sp>
    </p:spTree>
    <p:extLst>
      <p:ext uri="{BB962C8B-B14F-4D97-AF65-F5344CB8AC3E}">
        <p14:creationId xmlns:p14="http://schemas.microsoft.com/office/powerpoint/2010/main" val="2730023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Without data standards, you start to lose your way. Your first steps into this forest are okay – you can get what you need. The deeper you go into the store, the less you can find, or the longer it takes you to get what you need. </a:t>
            </a:r>
          </a:p>
          <a:p>
            <a:r>
              <a:rPr lang="en-US" sz="1200" kern="1200" dirty="0">
                <a:solidFill>
                  <a:schemeClr val="tx1"/>
                </a:solidFill>
                <a:effectLst/>
                <a:latin typeface="+mn-lt"/>
                <a:ea typeface="+mn-ea"/>
                <a:cs typeface="+mn-cs"/>
              </a:rPr>
              <a:t>No one can analyze what you have, what’s been spent, or even what you need. Data are incomplete or inconsistent – and without part transactions you can’t analyze usage or spend.</a:t>
            </a:r>
          </a:p>
          <a:p>
            <a:r>
              <a:rPr lang="en-US" sz="1200" kern="1200" dirty="0">
                <a:solidFill>
                  <a:schemeClr val="tx1"/>
                </a:solidFill>
                <a:effectLst/>
                <a:latin typeface="+mn-lt"/>
                <a:ea typeface="+mn-ea"/>
                <a:cs typeface="+mn-cs"/>
              </a:rPr>
              <a:t>I’m just grabbing what I need, or doing last-minute ordering – and this could be going on every day.</a:t>
            </a:r>
          </a:p>
          <a:p>
            <a:r>
              <a:rPr lang="en-US" sz="1200" kern="1200" dirty="0">
                <a:solidFill>
                  <a:schemeClr val="tx1"/>
                </a:solidFill>
                <a:effectLst/>
                <a:latin typeface="+mn-lt"/>
                <a:ea typeface="+mn-ea"/>
                <a:cs typeface="+mn-cs"/>
              </a:rPr>
              <a:t>Without good data, or even complete records, you won’t find parts. The parts may be in the store, but just not recorded, notated, put away, or even visible. </a:t>
            </a:r>
          </a:p>
          <a:p>
            <a:r>
              <a:rPr lang="en-US" sz="1200" kern="1200" dirty="0">
                <a:solidFill>
                  <a:schemeClr val="tx1"/>
                </a:solidFill>
                <a:effectLst/>
                <a:latin typeface="+mn-lt"/>
                <a:ea typeface="+mn-ea"/>
                <a:cs typeface="+mn-cs"/>
              </a:rPr>
              <a:t>What does our maintenance technician need? He needs a guide to help him find his parts. </a:t>
            </a:r>
          </a:p>
          <a:p>
            <a:r>
              <a:rPr lang="en-US" sz="1200" kern="1200" dirty="0">
                <a:solidFill>
                  <a:schemeClr val="tx1"/>
                </a:solidFill>
                <a:effectLst/>
                <a:latin typeface="+mn-lt"/>
                <a:ea typeface="+mn-ea"/>
                <a:cs typeface="+mn-cs"/>
              </a:rPr>
              <a:t>In every good story, there’s a guide. There’s someone or something to help you find your way, and to keep you going. Think of Yoda, or Shifu from Kung Fu Panda. </a:t>
            </a:r>
          </a:p>
          <a:p>
            <a:endParaRPr lang="en-US" dirty="0"/>
          </a:p>
        </p:txBody>
      </p:sp>
      <p:sp>
        <p:nvSpPr>
          <p:cNvPr id="4" name="Slide Number Placeholder 3"/>
          <p:cNvSpPr>
            <a:spLocks noGrp="1"/>
          </p:cNvSpPr>
          <p:nvPr>
            <p:ph type="sldNum" sz="quarter" idx="5"/>
          </p:nvPr>
        </p:nvSpPr>
        <p:spPr/>
        <p:txBody>
          <a:bodyPr/>
          <a:lstStyle/>
          <a:p>
            <a:fld id="{8F0F1458-75F2-4CB0-A822-0FE9E754963E}" type="slidenum">
              <a:rPr lang="en-US" smtClean="0"/>
              <a:t>6</a:t>
            </a:fld>
            <a:endParaRPr lang="en-US"/>
          </a:p>
        </p:txBody>
      </p:sp>
    </p:spTree>
    <p:extLst>
      <p:ext uri="{BB962C8B-B14F-4D97-AF65-F5344CB8AC3E}">
        <p14:creationId xmlns:p14="http://schemas.microsoft.com/office/powerpoint/2010/main" val="318506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guide is Data Governance, and specifically a Data Governance Guide. </a:t>
            </a:r>
          </a:p>
          <a:p>
            <a:r>
              <a:rPr lang="en-US" sz="1200" kern="1200" dirty="0">
                <a:solidFill>
                  <a:schemeClr val="tx1"/>
                </a:solidFill>
                <a:effectLst/>
                <a:latin typeface="+mn-lt"/>
                <a:ea typeface="+mn-ea"/>
                <a:cs typeface="+mn-cs"/>
              </a:rPr>
              <a:t>I know, you’d like a guy in a beard with a staff, or someone with mystical powers. But Data Governance is going to help us win in this story.</a:t>
            </a:r>
          </a:p>
          <a:p>
            <a:r>
              <a:rPr lang="en-US" sz="1200" kern="1200" dirty="0">
                <a:solidFill>
                  <a:schemeClr val="tx1"/>
                </a:solidFill>
                <a:effectLst/>
                <a:latin typeface="+mn-lt"/>
                <a:ea typeface="+mn-ea"/>
                <a:cs typeface="+mn-cs"/>
              </a:rPr>
              <a:t>This is a document that defines the what and the how of MRO and spare parts inventory management.</a:t>
            </a:r>
          </a:p>
          <a:p>
            <a:r>
              <a:rPr lang="en-US" sz="1200" kern="1200" dirty="0">
                <a:solidFill>
                  <a:schemeClr val="tx1"/>
                </a:solidFill>
                <a:effectLst/>
                <a:latin typeface="+mn-lt"/>
                <a:ea typeface="+mn-ea"/>
                <a:cs typeface="+mn-cs"/>
              </a:rPr>
              <a:t>With the Data Governance Guide, you develop a system that allows </a:t>
            </a:r>
            <a:r>
              <a:rPr lang="en-US" sz="1200" b="1" kern="1200" dirty="0">
                <a:solidFill>
                  <a:schemeClr val="tx1"/>
                </a:solidFill>
                <a:effectLst/>
                <a:latin typeface="+mn-lt"/>
                <a:ea typeface="+mn-ea"/>
                <a:cs typeface="+mn-cs"/>
              </a:rPr>
              <a:t>Visibility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Knowledge</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Control</a:t>
            </a:r>
            <a:r>
              <a:rPr lang="en-US" sz="1200" kern="1200" dirty="0">
                <a:solidFill>
                  <a:schemeClr val="tx1"/>
                </a:solidFill>
                <a:effectLst/>
                <a:latin typeface="+mn-lt"/>
                <a:ea typeface="+mn-ea"/>
                <a:cs typeface="+mn-cs"/>
              </a:rPr>
              <a:t>. There’s a set of words to hang onto. </a:t>
            </a:r>
          </a:p>
          <a:p>
            <a:r>
              <a:rPr lang="en-US" sz="1200" kern="1200" dirty="0">
                <a:solidFill>
                  <a:schemeClr val="tx1"/>
                </a:solidFill>
                <a:effectLst/>
                <a:latin typeface="+mn-lt"/>
                <a:ea typeface="+mn-ea"/>
                <a:cs typeface="+mn-cs"/>
              </a:rPr>
              <a:t>You get </a:t>
            </a:r>
            <a:r>
              <a:rPr lang="en-US" sz="1200" b="1" kern="1200" dirty="0">
                <a:solidFill>
                  <a:schemeClr val="tx1"/>
                </a:solidFill>
                <a:effectLst/>
                <a:latin typeface="+mn-lt"/>
                <a:ea typeface="+mn-ea"/>
                <a:cs typeface="+mn-cs"/>
              </a:rPr>
              <a:t>Visibility</a:t>
            </a:r>
            <a:r>
              <a:rPr lang="en-US" sz="1200" kern="1200" dirty="0">
                <a:solidFill>
                  <a:schemeClr val="tx1"/>
                </a:solidFill>
                <a:effectLst/>
                <a:latin typeface="+mn-lt"/>
                <a:ea typeface="+mn-ea"/>
                <a:cs typeface="+mn-cs"/>
              </a:rPr>
              <a:t> into what you have through well-defined and consistent records. This may take a bit of work on a white board, but you put together a system of Part Identifiers, Descriptions, and Attributes. </a:t>
            </a:r>
          </a:p>
          <a:p>
            <a:r>
              <a:rPr lang="en-US" sz="1200" kern="1200" dirty="0">
                <a:solidFill>
                  <a:schemeClr val="tx1"/>
                </a:solidFill>
                <a:effectLst/>
                <a:latin typeface="+mn-lt"/>
                <a:ea typeface="+mn-ea"/>
                <a:cs typeface="+mn-cs"/>
              </a:rPr>
              <a:t>This will require a </a:t>
            </a:r>
            <a:r>
              <a:rPr lang="en-US" sz="1200" b="1" kern="1200" dirty="0">
                <a:solidFill>
                  <a:schemeClr val="tx1"/>
                </a:solidFill>
                <a:effectLst/>
                <a:latin typeface="+mn-lt"/>
                <a:ea typeface="+mn-ea"/>
                <a:cs typeface="+mn-cs"/>
              </a:rPr>
              <a:t>discovery process</a:t>
            </a:r>
            <a:r>
              <a:rPr lang="en-US" sz="1200" kern="1200" dirty="0">
                <a:solidFill>
                  <a:schemeClr val="tx1"/>
                </a:solidFill>
                <a:effectLst/>
                <a:latin typeface="+mn-lt"/>
                <a:ea typeface="+mn-ea"/>
                <a:cs typeface="+mn-cs"/>
              </a:rPr>
              <a:t> – which means, you need a team to walk through your store and find out what you have – and what you really need.</a:t>
            </a:r>
          </a:p>
          <a:p>
            <a:r>
              <a:rPr lang="en-US" sz="1200" kern="1200" dirty="0">
                <a:solidFill>
                  <a:schemeClr val="tx1"/>
                </a:solidFill>
                <a:effectLst/>
                <a:latin typeface="+mn-lt"/>
                <a:ea typeface="+mn-ea"/>
                <a:cs typeface="+mn-cs"/>
              </a:rPr>
              <a:t>Once parts and part records are consistent, you get </a:t>
            </a:r>
            <a:r>
              <a:rPr lang="en-US" sz="1200" b="1" kern="1200" dirty="0">
                <a:solidFill>
                  <a:schemeClr val="tx1"/>
                </a:solidFill>
                <a:effectLst/>
                <a:latin typeface="+mn-lt"/>
                <a:ea typeface="+mn-ea"/>
                <a:cs typeface="+mn-cs"/>
              </a:rPr>
              <a:t>Knowledge</a:t>
            </a:r>
            <a:r>
              <a:rPr lang="en-US" sz="1200" kern="1200" dirty="0">
                <a:solidFill>
                  <a:schemeClr val="tx1"/>
                </a:solidFill>
                <a:effectLst/>
                <a:latin typeface="+mn-lt"/>
                <a:ea typeface="+mn-ea"/>
                <a:cs typeface="+mn-cs"/>
              </a:rPr>
              <a:t>. Now you can analyze what you have – raw numbers, valuation, reorders, and suppliers. You get rid of what you don’t need and focus on what you do need.</a:t>
            </a:r>
          </a:p>
          <a:p>
            <a:r>
              <a:rPr lang="en-US" sz="1200" kern="1200" dirty="0">
                <a:solidFill>
                  <a:schemeClr val="tx1"/>
                </a:solidFill>
                <a:effectLst/>
                <a:latin typeface="+mn-lt"/>
                <a:ea typeface="+mn-ea"/>
                <a:cs typeface="+mn-cs"/>
              </a:rPr>
              <a:t>Now you have a path to follow in the forest. The Guide is getting you to what you need.</a:t>
            </a:r>
          </a:p>
          <a:p>
            <a:r>
              <a:rPr lang="en-US" sz="1200" kern="1200" dirty="0">
                <a:solidFill>
                  <a:schemeClr val="tx1"/>
                </a:solidFill>
                <a:effectLst/>
                <a:latin typeface="+mn-lt"/>
                <a:ea typeface="+mn-ea"/>
                <a:cs typeface="+mn-cs"/>
              </a:rPr>
              <a:t>Finally, you maintain the system through </a:t>
            </a:r>
            <a:r>
              <a:rPr lang="en-US" sz="1200" b="1" kern="1200" dirty="0">
                <a:solidFill>
                  <a:schemeClr val="tx1"/>
                </a:solidFill>
                <a:effectLst/>
                <a:latin typeface="+mn-lt"/>
                <a:ea typeface="+mn-ea"/>
                <a:cs typeface="+mn-cs"/>
              </a:rPr>
              <a:t>Control</a:t>
            </a:r>
            <a:r>
              <a:rPr lang="en-US" sz="1200" kern="1200" dirty="0">
                <a:solidFill>
                  <a:schemeClr val="tx1"/>
                </a:solidFill>
                <a:effectLst/>
                <a:latin typeface="+mn-lt"/>
                <a:ea typeface="+mn-ea"/>
                <a:cs typeface="+mn-cs"/>
              </a:rPr>
              <a:t>. You need to have processes in place to manage part transactions, from receiving and stocking, through usage, counting, and even scrapping. Consistent processes give you control over your MRO.</a:t>
            </a:r>
          </a:p>
          <a:p>
            <a:r>
              <a:rPr lang="en-US" sz="1200" b="1" kern="1200" dirty="0">
                <a:solidFill>
                  <a:schemeClr val="tx1"/>
                </a:solidFill>
                <a:effectLst/>
                <a:latin typeface="+mn-lt"/>
                <a:ea typeface="+mn-ea"/>
                <a:cs typeface="+mn-cs"/>
              </a:rPr>
              <a:t>Spoiler Alert!</a:t>
            </a:r>
            <a:r>
              <a:rPr lang="en-US" sz="1200" kern="1200" dirty="0">
                <a:solidFill>
                  <a:schemeClr val="tx1"/>
                </a:solidFill>
                <a:effectLst/>
                <a:latin typeface="+mn-lt"/>
                <a:ea typeface="+mn-ea"/>
                <a:cs typeface="+mn-cs"/>
              </a:rPr>
              <a:t> Our maintenance technician will soon be able to find what he needs without making a blind requisition using a temporary part number.</a:t>
            </a:r>
          </a:p>
          <a:p>
            <a:r>
              <a:rPr lang="en-US" sz="1200" kern="1200" dirty="0">
                <a:solidFill>
                  <a:schemeClr val="tx1"/>
                </a:solidFill>
                <a:effectLst/>
                <a:latin typeface="+mn-lt"/>
                <a:ea typeface="+mn-ea"/>
                <a:cs typeface="+mn-cs"/>
              </a:rPr>
              <a:t>And all of this starts with the Data Governance Guide and ends with the processes to support the Guide. </a:t>
            </a:r>
          </a:p>
          <a:p>
            <a:endParaRPr lang="en-US" dirty="0"/>
          </a:p>
        </p:txBody>
      </p:sp>
      <p:sp>
        <p:nvSpPr>
          <p:cNvPr id="4" name="Slide Number Placeholder 3"/>
          <p:cNvSpPr>
            <a:spLocks noGrp="1"/>
          </p:cNvSpPr>
          <p:nvPr>
            <p:ph type="sldNum" sz="quarter" idx="5"/>
          </p:nvPr>
        </p:nvSpPr>
        <p:spPr/>
        <p:txBody>
          <a:bodyPr/>
          <a:lstStyle/>
          <a:p>
            <a:fld id="{8F0F1458-75F2-4CB0-A822-0FE9E754963E}" type="slidenum">
              <a:rPr lang="en-US" smtClean="0"/>
              <a:t>7</a:t>
            </a:fld>
            <a:endParaRPr lang="en-US"/>
          </a:p>
        </p:txBody>
      </p:sp>
    </p:spTree>
    <p:extLst>
      <p:ext uri="{BB962C8B-B14F-4D97-AF65-F5344CB8AC3E}">
        <p14:creationId xmlns:p14="http://schemas.microsoft.com/office/powerpoint/2010/main" val="719272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how do we relate this back to Hexagon EAM? What’s on the shelf needs to be accurately represented in EAM. I’ve been places where good inventory management was on paper, and EAM was just “extra”. We need to make EAM the source of Knowledge in this story.</a:t>
            </a:r>
          </a:p>
          <a:p>
            <a:r>
              <a:rPr lang="en-US" sz="1200" kern="1200" dirty="0">
                <a:solidFill>
                  <a:schemeClr val="tx1"/>
                </a:solidFill>
                <a:effectLst/>
                <a:latin typeface="+mn-lt"/>
                <a:ea typeface="+mn-ea"/>
                <a:cs typeface="+mn-cs"/>
              </a:rPr>
              <a:t>You start with your Part ID. Set a standard for a company part number. This could be auto-numbering, smart numbers, or your own set of sequential numbers. Sometimes this is the industry standard model, like on bearings. Other times you need to use the vendor catalog number because the part is unique. </a:t>
            </a:r>
          </a:p>
          <a:p>
            <a:r>
              <a:rPr lang="en-US" sz="1200" kern="1200" dirty="0">
                <a:solidFill>
                  <a:schemeClr val="tx1"/>
                </a:solidFill>
                <a:effectLst/>
                <a:latin typeface="+mn-lt"/>
                <a:ea typeface="+mn-ea"/>
                <a:cs typeface="+mn-cs"/>
              </a:rPr>
              <a:t>Decide if each store has a unique numbering system, or if the part numbers are Global to your company or organization. There’re arguments for both ways. </a:t>
            </a:r>
          </a:p>
          <a:p>
            <a:r>
              <a:rPr lang="en-US" sz="1200" kern="1200" dirty="0">
                <a:solidFill>
                  <a:schemeClr val="tx1"/>
                </a:solidFill>
                <a:effectLst/>
                <a:latin typeface="+mn-lt"/>
                <a:ea typeface="+mn-ea"/>
                <a:cs typeface="+mn-cs"/>
              </a:rPr>
              <a:t>Work on your part descriptions. You can search and sort by Description, and this one field can help someone locate what they need. How are these two bearings different? Look at the two description fields. Is this the right sized lamp? Check the specs in the Description, or even the Long Description field. </a:t>
            </a:r>
          </a:p>
          <a:p>
            <a:r>
              <a:rPr lang="en-US" sz="1200" kern="1200" dirty="0">
                <a:solidFill>
                  <a:schemeClr val="tx1"/>
                </a:solidFill>
                <a:effectLst/>
                <a:latin typeface="+mn-lt"/>
                <a:ea typeface="+mn-ea"/>
                <a:cs typeface="+mn-cs"/>
              </a:rPr>
              <a:t>Now where do you keep your parts? It’s time to get organized. Develop a system, like Row-Rack-Bin, to track your parts. Maybe you need to set up zones for part classes. For one example, a 5-S system can also help you out – Sort, Systematize, Shine, Standardize, Sustain.  </a:t>
            </a:r>
          </a:p>
          <a:p>
            <a:r>
              <a:rPr lang="en-US" sz="1200" kern="1200" dirty="0">
                <a:solidFill>
                  <a:schemeClr val="tx1"/>
                </a:solidFill>
                <a:effectLst/>
                <a:latin typeface="+mn-lt"/>
                <a:ea typeface="+mn-ea"/>
                <a:cs typeface="+mn-cs"/>
              </a:rPr>
              <a:t>Add Supplier Catalog information. Vendor information needs to be added to part records – and this can be a daunting task. You need the possible vendors, their catalog information, and primary supplier designations. The Supplier Catalog may take some time to compile and upload, but in the long run you save time when looking for parts, and when buying the right part. </a:t>
            </a:r>
          </a:p>
          <a:p>
            <a:r>
              <a:rPr lang="en-US" sz="1200" kern="1200" dirty="0">
                <a:solidFill>
                  <a:schemeClr val="tx1"/>
                </a:solidFill>
                <a:effectLst/>
                <a:latin typeface="+mn-lt"/>
                <a:ea typeface="+mn-ea"/>
                <a:cs typeface="+mn-cs"/>
              </a:rPr>
              <a:t>Class and Commodity codes will help you search for part records, and this could help with integration to an ERP or purchasing system.</a:t>
            </a:r>
          </a:p>
          <a:p>
            <a:r>
              <a:rPr lang="en-US" sz="1200" kern="1200" dirty="0">
                <a:solidFill>
                  <a:schemeClr val="tx1"/>
                </a:solidFill>
                <a:effectLst/>
                <a:latin typeface="+mn-lt"/>
                <a:ea typeface="+mn-ea"/>
                <a:cs typeface="+mn-cs"/>
              </a:rPr>
              <a:t>Finally, put together the Control through standard business processes. These may include – and are certainly not limited to:</a:t>
            </a:r>
          </a:p>
          <a:p>
            <a:pPr lvl="0"/>
            <a:r>
              <a:rPr lang="en-US" sz="1200" kern="1200" dirty="0">
                <a:solidFill>
                  <a:schemeClr val="tx1"/>
                </a:solidFill>
                <a:effectLst/>
                <a:latin typeface="+mn-lt"/>
                <a:ea typeface="+mn-ea"/>
                <a:cs typeface="+mn-cs"/>
              </a:rPr>
              <a:t>Stocking</a:t>
            </a:r>
          </a:p>
          <a:p>
            <a:pPr lvl="0"/>
            <a:r>
              <a:rPr lang="en-US" sz="1200" kern="1200" dirty="0">
                <a:solidFill>
                  <a:schemeClr val="tx1"/>
                </a:solidFill>
                <a:effectLst/>
                <a:latin typeface="+mn-lt"/>
                <a:ea typeface="+mn-ea"/>
                <a:cs typeface="+mn-cs"/>
              </a:rPr>
              <a:t>Receiving and Supplier Returns</a:t>
            </a:r>
          </a:p>
          <a:p>
            <a:pPr lvl="0"/>
            <a:r>
              <a:rPr lang="en-US" sz="1200" kern="1200" dirty="0">
                <a:solidFill>
                  <a:schemeClr val="tx1"/>
                </a:solidFill>
                <a:effectLst/>
                <a:latin typeface="+mn-lt"/>
                <a:ea typeface="+mn-ea"/>
                <a:cs typeface="+mn-cs"/>
              </a:rPr>
              <a:t>Issues and Returns </a:t>
            </a:r>
          </a:p>
          <a:p>
            <a:pPr lvl="0"/>
            <a:r>
              <a:rPr lang="en-US" sz="1200" kern="1200" dirty="0">
                <a:solidFill>
                  <a:schemeClr val="tx1"/>
                </a:solidFill>
                <a:effectLst/>
                <a:latin typeface="+mn-lt"/>
                <a:ea typeface="+mn-ea"/>
                <a:cs typeface="+mn-cs"/>
              </a:rPr>
              <a:t>Physical Inventory</a:t>
            </a:r>
          </a:p>
          <a:p>
            <a:pPr lvl="0"/>
            <a:r>
              <a:rPr lang="en-US" sz="1200" kern="1200" dirty="0">
                <a:solidFill>
                  <a:schemeClr val="tx1"/>
                </a:solidFill>
                <a:effectLst/>
                <a:latin typeface="+mn-lt"/>
                <a:ea typeface="+mn-ea"/>
                <a:cs typeface="+mn-cs"/>
              </a:rPr>
              <a:t>Transfers</a:t>
            </a:r>
          </a:p>
          <a:p>
            <a:pPr lvl="0"/>
            <a:r>
              <a:rPr lang="en-US" sz="1200" kern="1200" dirty="0">
                <a:solidFill>
                  <a:schemeClr val="tx1"/>
                </a:solidFill>
                <a:effectLst/>
                <a:latin typeface="+mn-lt"/>
                <a:ea typeface="+mn-ea"/>
                <a:cs typeface="+mn-cs"/>
              </a:rPr>
              <a:t>Purchasing</a:t>
            </a:r>
          </a:p>
          <a:p>
            <a:pPr lvl="0"/>
            <a:r>
              <a:rPr lang="en-US" sz="1200" kern="1200" dirty="0">
                <a:solidFill>
                  <a:schemeClr val="tx1"/>
                </a:solidFill>
                <a:effectLst/>
                <a:latin typeface="+mn-lt"/>
                <a:ea typeface="+mn-ea"/>
                <a:cs typeface="+mn-cs"/>
              </a:rPr>
              <a:t>Scrapping</a:t>
            </a:r>
          </a:p>
          <a:p>
            <a:r>
              <a:rPr lang="en-US" sz="1200" kern="1200" dirty="0">
                <a:solidFill>
                  <a:schemeClr val="tx1"/>
                </a:solidFill>
                <a:effectLst/>
                <a:latin typeface="+mn-lt"/>
                <a:ea typeface="+mn-ea"/>
                <a:cs typeface="+mn-cs"/>
              </a:rPr>
              <a:t>If you can develop a system where basic stock keeping processes become normal, then you can sustain your Data Governance.</a:t>
            </a:r>
          </a:p>
          <a:p>
            <a:endParaRPr lang="en-US" dirty="0"/>
          </a:p>
        </p:txBody>
      </p:sp>
      <p:sp>
        <p:nvSpPr>
          <p:cNvPr id="4" name="Slide Number Placeholder 3"/>
          <p:cNvSpPr>
            <a:spLocks noGrp="1"/>
          </p:cNvSpPr>
          <p:nvPr>
            <p:ph type="sldNum" sz="quarter" idx="5"/>
          </p:nvPr>
        </p:nvSpPr>
        <p:spPr/>
        <p:txBody>
          <a:bodyPr/>
          <a:lstStyle/>
          <a:p>
            <a:fld id="{8F0F1458-75F2-4CB0-A822-0FE9E754963E}" type="slidenum">
              <a:rPr lang="en-US" smtClean="0"/>
              <a:t>8</a:t>
            </a:fld>
            <a:endParaRPr lang="en-US"/>
          </a:p>
        </p:txBody>
      </p:sp>
    </p:spTree>
    <p:extLst>
      <p:ext uri="{BB962C8B-B14F-4D97-AF65-F5344CB8AC3E}">
        <p14:creationId xmlns:p14="http://schemas.microsoft.com/office/powerpoint/2010/main" val="3549420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overall point of the story: You want to help your technician find what he needs in the store.</a:t>
            </a:r>
          </a:p>
          <a:p>
            <a:r>
              <a:rPr lang="en-US" sz="1200" kern="1200" dirty="0">
                <a:solidFill>
                  <a:schemeClr val="tx1"/>
                </a:solidFill>
                <a:effectLst/>
                <a:latin typeface="+mn-lt"/>
                <a:ea typeface="+mn-ea"/>
                <a:cs typeface="+mn-cs"/>
              </a:rPr>
              <a:t>How do you start with this journey in our story?</a:t>
            </a:r>
          </a:p>
          <a:p>
            <a:r>
              <a:rPr lang="en-US" sz="1200" kern="1200" dirty="0">
                <a:solidFill>
                  <a:schemeClr val="tx1"/>
                </a:solidFill>
                <a:effectLst/>
                <a:latin typeface="+mn-lt"/>
                <a:ea typeface="+mn-ea"/>
                <a:cs typeface="+mn-cs"/>
              </a:rPr>
              <a:t>You need to create the Data Governance Guide for your inventory. This begins with a discovery process – you’ll have to go into the store to see what you have and start making a list. You may also need to research what parts you have to keep on hand </a:t>
            </a:r>
            <a:r>
              <a:rPr lang="en-US" sz="1200" b="1" kern="1200" dirty="0">
                <a:solidFill>
                  <a:schemeClr val="tx1"/>
                </a:solidFill>
                <a:effectLst/>
                <a:latin typeface="+mn-lt"/>
                <a:ea typeface="+mn-ea"/>
                <a:cs typeface="+mn-cs"/>
              </a:rPr>
              <a:t>to meet demand</a:t>
            </a:r>
            <a:r>
              <a:rPr lang="en-US" sz="1200" kern="1200" dirty="0">
                <a:solidFill>
                  <a:schemeClr val="tx1"/>
                </a:solidFill>
                <a:effectLst/>
                <a:latin typeface="+mn-lt"/>
                <a:ea typeface="+mn-ea"/>
                <a:cs typeface="+mn-cs"/>
              </a:rPr>
              <a:t> – such as PM Schedule cycles, or those emergency parts that could shut down your facility. </a:t>
            </a:r>
          </a:p>
          <a:p>
            <a:r>
              <a:rPr lang="en-US" sz="1200" kern="1200" dirty="0">
                <a:solidFill>
                  <a:schemeClr val="tx1"/>
                </a:solidFill>
                <a:effectLst/>
                <a:latin typeface="+mn-lt"/>
                <a:ea typeface="+mn-ea"/>
                <a:cs typeface="+mn-cs"/>
              </a:rPr>
              <a:t>Get rid of the parts and part records you don’t need. This is just noise that gets people lost in the store. Get rid of the noise. The noise will confuse anyone looking for parts in this forest. </a:t>
            </a:r>
          </a:p>
          <a:p>
            <a:r>
              <a:rPr lang="en-US" sz="1200" kern="1200" dirty="0">
                <a:solidFill>
                  <a:schemeClr val="tx1"/>
                </a:solidFill>
                <a:effectLst/>
                <a:latin typeface="+mn-lt"/>
                <a:ea typeface="+mn-ea"/>
                <a:cs typeface="+mn-cs"/>
              </a:rPr>
              <a:t>Once you’re down to just what you need, then sort and systematize. Label racks, bins, cabinets, and even parts, as needed. Find out what you don’t have and get those on the shelf.</a:t>
            </a:r>
          </a:p>
          <a:p>
            <a:r>
              <a:rPr lang="en-US" sz="1200" kern="1200" dirty="0">
                <a:solidFill>
                  <a:schemeClr val="tx1"/>
                </a:solidFill>
                <a:effectLst/>
                <a:latin typeface="+mn-lt"/>
                <a:ea typeface="+mn-ea"/>
                <a:cs typeface="+mn-cs"/>
              </a:rPr>
              <a:t>Follow your Guide in numbering, describing, classifying, and labeling parts. Stick with it – get a team and get it done. </a:t>
            </a:r>
          </a:p>
          <a:p>
            <a:endParaRPr lang="en-US" dirty="0"/>
          </a:p>
        </p:txBody>
      </p:sp>
      <p:sp>
        <p:nvSpPr>
          <p:cNvPr id="4" name="Slide Number Placeholder 3"/>
          <p:cNvSpPr>
            <a:spLocks noGrp="1"/>
          </p:cNvSpPr>
          <p:nvPr>
            <p:ph type="sldNum" sz="quarter" idx="5"/>
          </p:nvPr>
        </p:nvSpPr>
        <p:spPr/>
        <p:txBody>
          <a:bodyPr/>
          <a:lstStyle/>
          <a:p>
            <a:fld id="{8F0F1458-75F2-4CB0-A822-0FE9E754963E}" type="slidenum">
              <a:rPr lang="en-US" smtClean="0"/>
              <a:t>9</a:t>
            </a:fld>
            <a:endParaRPr lang="en-US"/>
          </a:p>
        </p:txBody>
      </p:sp>
    </p:spTree>
    <p:extLst>
      <p:ext uri="{BB962C8B-B14F-4D97-AF65-F5344CB8AC3E}">
        <p14:creationId xmlns:p14="http://schemas.microsoft.com/office/powerpoint/2010/main" val="698911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next part may seem a little obvious, but it can be a problem.</a:t>
            </a:r>
          </a:p>
          <a:p>
            <a:r>
              <a:rPr lang="en-US" sz="1200" kern="1200" dirty="0">
                <a:solidFill>
                  <a:schemeClr val="tx1"/>
                </a:solidFill>
                <a:effectLst/>
                <a:latin typeface="+mn-lt"/>
                <a:ea typeface="+mn-ea"/>
                <a:cs typeface="+mn-cs"/>
              </a:rPr>
              <a:t>	Make sure you have data in EAM. Often that’s the one step people miss – loading data. </a:t>
            </a:r>
          </a:p>
          <a:p>
            <a:pPr lvl="0"/>
            <a:r>
              <a:rPr lang="en-US" sz="1200" kern="1200" dirty="0">
                <a:solidFill>
                  <a:schemeClr val="tx1"/>
                </a:solidFill>
                <a:effectLst/>
                <a:latin typeface="+mn-lt"/>
                <a:ea typeface="+mn-ea"/>
                <a:cs typeface="+mn-cs"/>
              </a:rPr>
              <a:t>	Modify or create Part IDs based on your new standard</a:t>
            </a:r>
          </a:p>
          <a:p>
            <a:pPr lvl="0"/>
            <a:r>
              <a:rPr lang="en-US" sz="1200" kern="1200" dirty="0">
                <a:solidFill>
                  <a:schemeClr val="tx1"/>
                </a:solidFill>
                <a:effectLst/>
                <a:latin typeface="+mn-lt"/>
                <a:ea typeface="+mn-ea"/>
                <a:cs typeface="+mn-cs"/>
              </a:rPr>
              <a:t>	Update part descriptions – like “Noun, Noun, Adjective”, or some type of consistent pattern</a:t>
            </a:r>
          </a:p>
          <a:p>
            <a:pPr lvl="0"/>
            <a:r>
              <a:rPr lang="en-US" sz="1200" kern="1200" dirty="0">
                <a:solidFill>
                  <a:schemeClr val="tx1"/>
                </a:solidFill>
                <a:effectLst/>
                <a:latin typeface="+mn-lt"/>
                <a:ea typeface="+mn-ea"/>
                <a:cs typeface="+mn-cs"/>
              </a:rPr>
              <a:t>	Add Class codes that make sense for your organization and your reporting needs</a:t>
            </a:r>
          </a:p>
          <a:p>
            <a:pPr lvl="0"/>
            <a:r>
              <a:rPr lang="en-US" sz="1200" kern="1200" dirty="0">
                <a:solidFill>
                  <a:schemeClr val="tx1"/>
                </a:solidFill>
                <a:effectLst/>
                <a:latin typeface="+mn-lt"/>
                <a:ea typeface="+mn-ea"/>
                <a:cs typeface="+mn-cs"/>
              </a:rPr>
              <a:t>	Load Suppliers and Manufactures to Part records</a:t>
            </a:r>
          </a:p>
          <a:p>
            <a:pPr lvl="0"/>
            <a:r>
              <a:rPr lang="en-US" sz="1200" kern="1200" dirty="0">
                <a:solidFill>
                  <a:schemeClr val="tx1"/>
                </a:solidFill>
                <a:effectLst/>
                <a:latin typeface="+mn-lt"/>
                <a:ea typeface="+mn-ea"/>
                <a:cs typeface="+mn-cs"/>
              </a:rPr>
              <a:t>	Go through the effort to load Safety Stock levels – Min/Max or Reorder Points</a:t>
            </a:r>
          </a:p>
          <a:p>
            <a:pPr lvl="0"/>
            <a:r>
              <a:rPr lang="en-US" sz="1200" kern="1200" dirty="0">
                <a:solidFill>
                  <a:schemeClr val="tx1"/>
                </a:solidFill>
                <a:effectLst/>
                <a:latin typeface="+mn-lt"/>
                <a:ea typeface="+mn-ea"/>
                <a:cs typeface="+mn-cs"/>
              </a:rPr>
              <a:t>	Implement part transaction processes in EAM – this gives you a real history of usage</a:t>
            </a:r>
          </a:p>
          <a:p>
            <a:endParaRPr lang="en-US" dirty="0"/>
          </a:p>
        </p:txBody>
      </p:sp>
      <p:sp>
        <p:nvSpPr>
          <p:cNvPr id="4" name="Slide Number Placeholder 3"/>
          <p:cNvSpPr>
            <a:spLocks noGrp="1"/>
          </p:cNvSpPr>
          <p:nvPr>
            <p:ph type="sldNum" sz="quarter" idx="5"/>
          </p:nvPr>
        </p:nvSpPr>
        <p:spPr/>
        <p:txBody>
          <a:bodyPr/>
          <a:lstStyle/>
          <a:p>
            <a:fld id="{8F0F1458-75F2-4CB0-A822-0FE9E754963E}" type="slidenum">
              <a:rPr lang="en-US" smtClean="0"/>
              <a:t>10</a:t>
            </a:fld>
            <a:endParaRPr lang="en-US"/>
          </a:p>
        </p:txBody>
      </p:sp>
    </p:spTree>
    <p:extLst>
      <p:ext uri="{BB962C8B-B14F-4D97-AF65-F5344CB8AC3E}">
        <p14:creationId xmlns:p14="http://schemas.microsoft.com/office/powerpoint/2010/main" val="92610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it’s time to </a:t>
            </a:r>
            <a:r>
              <a:rPr lang="en-US" sz="1200" b="1" kern="1200" dirty="0">
                <a:solidFill>
                  <a:schemeClr val="tx1"/>
                </a:solidFill>
                <a:effectLst/>
                <a:latin typeface="+mn-lt"/>
                <a:ea typeface="+mn-ea"/>
                <a:cs typeface="+mn-cs"/>
              </a:rPr>
              <a:t>Train and Sustain</a:t>
            </a:r>
            <a:r>
              <a:rPr lang="en-US" sz="1200" kern="1200" dirty="0">
                <a:solidFill>
                  <a:schemeClr val="tx1"/>
                </a:solidFill>
                <a:effectLst/>
                <a:latin typeface="+mn-lt"/>
                <a:ea typeface="+mn-ea"/>
                <a:cs typeface="+mn-cs"/>
              </a:rPr>
              <a:t>. Good records and good processes will fail over time – unless you get everyone on board with the system. </a:t>
            </a:r>
          </a:p>
          <a:p>
            <a:r>
              <a:rPr lang="en-US" sz="1200" b="1" kern="1200" dirty="0">
                <a:solidFill>
                  <a:schemeClr val="tx1"/>
                </a:solidFill>
                <a:effectLst/>
                <a:latin typeface="+mn-lt"/>
                <a:ea typeface="+mn-ea"/>
                <a:cs typeface="+mn-cs"/>
              </a:rPr>
              <a:t>Who do you train?</a:t>
            </a:r>
            <a:r>
              <a:rPr lang="en-US" sz="1200" kern="1200" dirty="0">
                <a:solidFill>
                  <a:schemeClr val="tx1"/>
                </a:solidFill>
                <a:effectLst/>
                <a:latin typeface="+mn-lt"/>
                <a:ea typeface="+mn-ea"/>
                <a:cs typeface="+mn-cs"/>
              </a:rPr>
              <a:t> Really, anyone affected by your MRO or spare parts inventory. That include store management, maintenance, operations, technology, accounting, purchasing – anyone who has an interest in keeping up with your inventory stock, quantities, transactions, and valuation. </a:t>
            </a:r>
          </a:p>
          <a:p>
            <a:r>
              <a:rPr lang="en-US" sz="1200" b="1" kern="1200" dirty="0">
                <a:solidFill>
                  <a:schemeClr val="tx1"/>
                </a:solidFill>
                <a:effectLst/>
                <a:latin typeface="+mn-lt"/>
                <a:ea typeface="+mn-ea"/>
                <a:cs typeface="+mn-cs"/>
              </a:rPr>
              <a:t>What do you teach?</a:t>
            </a:r>
            <a:r>
              <a:rPr lang="en-US" sz="1200" kern="1200" dirty="0">
                <a:solidFill>
                  <a:schemeClr val="tx1"/>
                </a:solidFill>
                <a:effectLst/>
                <a:latin typeface="+mn-lt"/>
                <a:ea typeface="+mn-ea"/>
                <a:cs typeface="+mn-cs"/>
              </a:rPr>
              <a:t> Start with the Data Governance Guide. Get everyone on board with your new standards. Now bring up the steps in your processes. I recommend graphic flowcharts with steps, arrows, responsibilities, and what not. </a:t>
            </a:r>
          </a:p>
          <a:p>
            <a:r>
              <a:rPr lang="en-US" sz="1200" b="1" kern="1200" dirty="0">
                <a:solidFill>
                  <a:schemeClr val="tx1"/>
                </a:solidFill>
                <a:effectLst/>
                <a:latin typeface="+mn-lt"/>
                <a:ea typeface="+mn-ea"/>
                <a:cs typeface="+mn-cs"/>
              </a:rPr>
              <a:t>How do you sustain?</a:t>
            </a:r>
            <a:r>
              <a:rPr lang="en-US" sz="1200" kern="1200" dirty="0">
                <a:solidFill>
                  <a:schemeClr val="tx1"/>
                </a:solidFill>
                <a:effectLst/>
                <a:latin typeface="+mn-lt"/>
                <a:ea typeface="+mn-ea"/>
                <a:cs typeface="+mn-cs"/>
              </a:rPr>
              <a:t> This gets into the realm of Organizational Change Management, or OCM. Set up a standing meeting to talk about inventory and progress in updating the store. Set up quarterly reviews of your stock data and your inventory processes. Set goals to help better control inventory and processes. </a:t>
            </a:r>
          </a:p>
          <a:p>
            <a:r>
              <a:rPr lang="en-US" sz="1200" kern="1200" dirty="0">
                <a:solidFill>
                  <a:schemeClr val="tx1"/>
                </a:solidFill>
                <a:effectLst/>
                <a:latin typeface="+mn-lt"/>
                <a:ea typeface="+mn-ea"/>
                <a:cs typeface="+mn-cs"/>
              </a:rPr>
              <a:t>This goes back to </a:t>
            </a:r>
            <a:r>
              <a:rPr lang="en-US" sz="1200" b="1" kern="1200" dirty="0">
                <a:solidFill>
                  <a:schemeClr val="tx1"/>
                </a:solidFill>
                <a:effectLst/>
                <a:latin typeface="+mn-lt"/>
                <a:ea typeface="+mn-ea"/>
                <a:cs typeface="+mn-cs"/>
              </a:rPr>
              <a:t>Visibility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Knowledge</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Control</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8F0F1458-75F2-4CB0-A822-0FE9E754963E}" type="slidenum">
              <a:rPr lang="en-US" smtClean="0"/>
              <a:t>11</a:t>
            </a:fld>
            <a:endParaRPr lang="en-US"/>
          </a:p>
        </p:txBody>
      </p:sp>
    </p:spTree>
    <p:extLst>
      <p:ext uri="{BB962C8B-B14F-4D97-AF65-F5344CB8AC3E}">
        <p14:creationId xmlns:p14="http://schemas.microsoft.com/office/powerpoint/2010/main" val="900984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0C6D2-8D6F-3802-C847-85144EB6C9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FAFC92-8DC7-9A0E-4398-035FB5069D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4E9F20-B23A-9305-4A7E-ABE349683CC9}"/>
              </a:ext>
            </a:extLst>
          </p:cNvPr>
          <p:cNvSpPr>
            <a:spLocks noGrp="1"/>
          </p:cNvSpPr>
          <p:nvPr>
            <p:ph type="dt" sz="half" idx="10"/>
          </p:nvPr>
        </p:nvSpPr>
        <p:spPr/>
        <p:txBody>
          <a:bodyPr/>
          <a:lstStyle/>
          <a:p>
            <a:fld id="{9FD2CC17-D2D2-4253-B4A2-2D282F6032BC}" type="datetimeFigureOut">
              <a:rPr lang="en-US" smtClean="0"/>
              <a:t>3/24/2026</a:t>
            </a:fld>
            <a:endParaRPr lang="en-US"/>
          </a:p>
        </p:txBody>
      </p:sp>
      <p:sp>
        <p:nvSpPr>
          <p:cNvPr id="5" name="Footer Placeholder 4">
            <a:extLst>
              <a:ext uri="{FF2B5EF4-FFF2-40B4-BE49-F238E27FC236}">
                <a16:creationId xmlns:a16="http://schemas.microsoft.com/office/drawing/2014/main" id="{5F912ACA-86D6-458C-AB97-762CE718B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1A08A6-A7CD-A6C2-57A2-0F22C1C52EB7}"/>
              </a:ext>
            </a:extLst>
          </p:cNvPr>
          <p:cNvSpPr>
            <a:spLocks noGrp="1"/>
          </p:cNvSpPr>
          <p:nvPr>
            <p:ph type="sldNum" sz="quarter" idx="12"/>
          </p:nvPr>
        </p:nvSpPr>
        <p:spPr/>
        <p:txBody>
          <a:bodyPr/>
          <a:lstStyle/>
          <a:p>
            <a:fld id="{40C363B4-850B-4686-9BAF-6127ADD2D879}" type="slidenum">
              <a:rPr lang="en-US" smtClean="0"/>
              <a:t>‹#›</a:t>
            </a:fld>
            <a:endParaRPr lang="en-US"/>
          </a:p>
        </p:txBody>
      </p:sp>
    </p:spTree>
    <p:extLst>
      <p:ext uri="{BB962C8B-B14F-4D97-AF65-F5344CB8AC3E}">
        <p14:creationId xmlns:p14="http://schemas.microsoft.com/office/powerpoint/2010/main" val="533093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34AAF-81CC-6287-E842-3839BBAB6A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C83F3F-CF4F-A2E0-A8E9-A77D15F1F8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072FE-5A03-E67B-5173-5EA0677E87A6}"/>
              </a:ext>
            </a:extLst>
          </p:cNvPr>
          <p:cNvSpPr>
            <a:spLocks noGrp="1"/>
          </p:cNvSpPr>
          <p:nvPr>
            <p:ph type="dt" sz="half" idx="10"/>
          </p:nvPr>
        </p:nvSpPr>
        <p:spPr/>
        <p:txBody>
          <a:bodyPr/>
          <a:lstStyle/>
          <a:p>
            <a:fld id="{9FD2CC17-D2D2-4253-B4A2-2D282F6032BC}" type="datetimeFigureOut">
              <a:rPr lang="en-US" smtClean="0"/>
              <a:t>3/24/2026</a:t>
            </a:fld>
            <a:endParaRPr lang="en-US"/>
          </a:p>
        </p:txBody>
      </p:sp>
      <p:sp>
        <p:nvSpPr>
          <p:cNvPr id="5" name="Footer Placeholder 4">
            <a:extLst>
              <a:ext uri="{FF2B5EF4-FFF2-40B4-BE49-F238E27FC236}">
                <a16:creationId xmlns:a16="http://schemas.microsoft.com/office/drawing/2014/main" id="{1B5CF052-1846-74CE-89C7-B0FEE9F931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09E6D-47D3-D3EC-8107-8E44284C59C0}"/>
              </a:ext>
            </a:extLst>
          </p:cNvPr>
          <p:cNvSpPr>
            <a:spLocks noGrp="1"/>
          </p:cNvSpPr>
          <p:nvPr>
            <p:ph type="sldNum" sz="quarter" idx="12"/>
          </p:nvPr>
        </p:nvSpPr>
        <p:spPr/>
        <p:txBody>
          <a:bodyPr/>
          <a:lstStyle/>
          <a:p>
            <a:fld id="{40C363B4-850B-4686-9BAF-6127ADD2D879}" type="slidenum">
              <a:rPr lang="en-US" smtClean="0"/>
              <a:t>‹#›</a:t>
            </a:fld>
            <a:endParaRPr lang="en-US"/>
          </a:p>
        </p:txBody>
      </p:sp>
    </p:spTree>
    <p:extLst>
      <p:ext uri="{BB962C8B-B14F-4D97-AF65-F5344CB8AC3E}">
        <p14:creationId xmlns:p14="http://schemas.microsoft.com/office/powerpoint/2010/main" val="243683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1E193C-51DF-94D1-73A8-47D9F3DCD0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8222C8-BE74-01BE-85AC-2536F7432B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20A5EC-D17F-847F-BBE3-5351662B0CB6}"/>
              </a:ext>
            </a:extLst>
          </p:cNvPr>
          <p:cNvSpPr>
            <a:spLocks noGrp="1"/>
          </p:cNvSpPr>
          <p:nvPr>
            <p:ph type="dt" sz="half" idx="10"/>
          </p:nvPr>
        </p:nvSpPr>
        <p:spPr/>
        <p:txBody>
          <a:bodyPr/>
          <a:lstStyle/>
          <a:p>
            <a:fld id="{9FD2CC17-D2D2-4253-B4A2-2D282F6032BC}" type="datetimeFigureOut">
              <a:rPr lang="en-US" smtClean="0"/>
              <a:t>3/24/2026</a:t>
            </a:fld>
            <a:endParaRPr lang="en-US"/>
          </a:p>
        </p:txBody>
      </p:sp>
      <p:sp>
        <p:nvSpPr>
          <p:cNvPr id="5" name="Footer Placeholder 4">
            <a:extLst>
              <a:ext uri="{FF2B5EF4-FFF2-40B4-BE49-F238E27FC236}">
                <a16:creationId xmlns:a16="http://schemas.microsoft.com/office/drawing/2014/main" id="{4B55843D-E340-7EEC-93B5-26824BF15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659638-3E0E-BE29-C7AB-83A4F8996A5F}"/>
              </a:ext>
            </a:extLst>
          </p:cNvPr>
          <p:cNvSpPr>
            <a:spLocks noGrp="1"/>
          </p:cNvSpPr>
          <p:nvPr>
            <p:ph type="sldNum" sz="quarter" idx="12"/>
          </p:nvPr>
        </p:nvSpPr>
        <p:spPr/>
        <p:txBody>
          <a:bodyPr/>
          <a:lstStyle/>
          <a:p>
            <a:fld id="{40C363B4-850B-4686-9BAF-6127ADD2D879}" type="slidenum">
              <a:rPr lang="en-US" smtClean="0"/>
              <a:t>‹#›</a:t>
            </a:fld>
            <a:endParaRPr lang="en-US"/>
          </a:p>
        </p:txBody>
      </p:sp>
    </p:spTree>
    <p:extLst>
      <p:ext uri="{BB962C8B-B14F-4D97-AF65-F5344CB8AC3E}">
        <p14:creationId xmlns:p14="http://schemas.microsoft.com/office/powerpoint/2010/main" val="1289352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7BBCA-1EE4-5976-8BC6-D181420F93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2C0283-7267-A825-4AF1-6E019219CF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B888D-327B-2AA0-713C-202F8FB8C800}"/>
              </a:ext>
            </a:extLst>
          </p:cNvPr>
          <p:cNvSpPr>
            <a:spLocks noGrp="1"/>
          </p:cNvSpPr>
          <p:nvPr>
            <p:ph type="dt" sz="half" idx="10"/>
          </p:nvPr>
        </p:nvSpPr>
        <p:spPr/>
        <p:txBody>
          <a:bodyPr/>
          <a:lstStyle/>
          <a:p>
            <a:fld id="{9FD2CC17-D2D2-4253-B4A2-2D282F6032BC}" type="datetimeFigureOut">
              <a:rPr lang="en-US" smtClean="0"/>
              <a:t>3/24/2026</a:t>
            </a:fld>
            <a:endParaRPr lang="en-US"/>
          </a:p>
        </p:txBody>
      </p:sp>
      <p:sp>
        <p:nvSpPr>
          <p:cNvPr id="5" name="Footer Placeholder 4">
            <a:extLst>
              <a:ext uri="{FF2B5EF4-FFF2-40B4-BE49-F238E27FC236}">
                <a16:creationId xmlns:a16="http://schemas.microsoft.com/office/drawing/2014/main" id="{FD326788-00C7-EF57-5695-14E0F9474B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37539-E874-309E-525E-5EE3D427A776}"/>
              </a:ext>
            </a:extLst>
          </p:cNvPr>
          <p:cNvSpPr>
            <a:spLocks noGrp="1"/>
          </p:cNvSpPr>
          <p:nvPr>
            <p:ph type="sldNum" sz="quarter" idx="12"/>
          </p:nvPr>
        </p:nvSpPr>
        <p:spPr/>
        <p:txBody>
          <a:bodyPr/>
          <a:lstStyle/>
          <a:p>
            <a:fld id="{40C363B4-850B-4686-9BAF-6127ADD2D879}" type="slidenum">
              <a:rPr lang="en-US" smtClean="0"/>
              <a:t>‹#›</a:t>
            </a:fld>
            <a:endParaRPr lang="en-US"/>
          </a:p>
        </p:txBody>
      </p:sp>
    </p:spTree>
    <p:extLst>
      <p:ext uri="{BB962C8B-B14F-4D97-AF65-F5344CB8AC3E}">
        <p14:creationId xmlns:p14="http://schemas.microsoft.com/office/powerpoint/2010/main" val="3844273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2BA1B-F3C8-C97E-D0B5-25A4A66354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01EC15-D2EA-727F-1883-32D246D2FEE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2CF94B-DD9C-8BAD-7DD6-C68C5F969013}"/>
              </a:ext>
            </a:extLst>
          </p:cNvPr>
          <p:cNvSpPr>
            <a:spLocks noGrp="1"/>
          </p:cNvSpPr>
          <p:nvPr>
            <p:ph type="dt" sz="half" idx="10"/>
          </p:nvPr>
        </p:nvSpPr>
        <p:spPr/>
        <p:txBody>
          <a:bodyPr/>
          <a:lstStyle/>
          <a:p>
            <a:fld id="{9FD2CC17-D2D2-4253-B4A2-2D282F6032BC}" type="datetimeFigureOut">
              <a:rPr lang="en-US" smtClean="0"/>
              <a:t>3/24/2026</a:t>
            </a:fld>
            <a:endParaRPr lang="en-US"/>
          </a:p>
        </p:txBody>
      </p:sp>
      <p:sp>
        <p:nvSpPr>
          <p:cNvPr id="5" name="Footer Placeholder 4">
            <a:extLst>
              <a:ext uri="{FF2B5EF4-FFF2-40B4-BE49-F238E27FC236}">
                <a16:creationId xmlns:a16="http://schemas.microsoft.com/office/drawing/2014/main" id="{955595AD-717E-1C16-D47E-7EE791757B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17A9E9-5B51-73A0-F3A0-615AF22E8CC1}"/>
              </a:ext>
            </a:extLst>
          </p:cNvPr>
          <p:cNvSpPr>
            <a:spLocks noGrp="1"/>
          </p:cNvSpPr>
          <p:nvPr>
            <p:ph type="sldNum" sz="quarter" idx="12"/>
          </p:nvPr>
        </p:nvSpPr>
        <p:spPr/>
        <p:txBody>
          <a:bodyPr/>
          <a:lstStyle/>
          <a:p>
            <a:fld id="{40C363B4-850B-4686-9BAF-6127ADD2D879}" type="slidenum">
              <a:rPr lang="en-US" smtClean="0"/>
              <a:t>‹#›</a:t>
            </a:fld>
            <a:endParaRPr lang="en-US"/>
          </a:p>
        </p:txBody>
      </p:sp>
    </p:spTree>
    <p:extLst>
      <p:ext uri="{BB962C8B-B14F-4D97-AF65-F5344CB8AC3E}">
        <p14:creationId xmlns:p14="http://schemas.microsoft.com/office/powerpoint/2010/main" val="3296223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EAD5B-6677-50AB-08A8-0C42218AED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03C7E2-F89D-2BDB-BAE0-B6A7870BF1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840C77-E760-EC0A-39B7-E210E10850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EB9F87-15E3-D645-04A4-9CEB22B2C017}"/>
              </a:ext>
            </a:extLst>
          </p:cNvPr>
          <p:cNvSpPr>
            <a:spLocks noGrp="1"/>
          </p:cNvSpPr>
          <p:nvPr>
            <p:ph type="dt" sz="half" idx="10"/>
          </p:nvPr>
        </p:nvSpPr>
        <p:spPr/>
        <p:txBody>
          <a:bodyPr/>
          <a:lstStyle/>
          <a:p>
            <a:fld id="{9FD2CC17-D2D2-4253-B4A2-2D282F6032BC}" type="datetimeFigureOut">
              <a:rPr lang="en-US" smtClean="0"/>
              <a:t>3/24/2026</a:t>
            </a:fld>
            <a:endParaRPr lang="en-US"/>
          </a:p>
        </p:txBody>
      </p:sp>
      <p:sp>
        <p:nvSpPr>
          <p:cNvPr id="6" name="Footer Placeholder 5">
            <a:extLst>
              <a:ext uri="{FF2B5EF4-FFF2-40B4-BE49-F238E27FC236}">
                <a16:creationId xmlns:a16="http://schemas.microsoft.com/office/drawing/2014/main" id="{869FB06E-05C8-5219-68E1-969543D4BA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92536-FD18-760B-B78D-9745A766ACF9}"/>
              </a:ext>
            </a:extLst>
          </p:cNvPr>
          <p:cNvSpPr>
            <a:spLocks noGrp="1"/>
          </p:cNvSpPr>
          <p:nvPr>
            <p:ph type="sldNum" sz="quarter" idx="12"/>
          </p:nvPr>
        </p:nvSpPr>
        <p:spPr/>
        <p:txBody>
          <a:bodyPr/>
          <a:lstStyle/>
          <a:p>
            <a:fld id="{40C363B4-850B-4686-9BAF-6127ADD2D879}" type="slidenum">
              <a:rPr lang="en-US" smtClean="0"/>
              <a:t>‹#›</a:t>
            </a:fld>
            <a:endParaRPr lang="en-US"/>
          </a:p>
        </p:txBody>
      </p:sp>
    </p:spTree>
    <p:extLst>
      <p:ext uri="{BB962C8B-B14F-4D97-AF65-F5344CB8AC3E}">
        <p14:creationId xmlns:p14="http://schemas.microsoft.com/office/powerpoint/2010/main" val="179489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9B63A-FE10-5F2C-64AD-A85BA7F9F2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2E5730-E48F-38AB-BC31-E78E834851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0B6EB0-A8BF-DE98-2C21-D63A779D5B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0CF70C-DD03-57FC-1FC3-0048D8F04F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A68A32-26D9-2BE1-8F93-8CE2FC8CA8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24EEB4-9BB2-C205-B5A5-DF87AEE6EF71}"/>
              </a:ext>
            </a:extLst>
          </p:cNvPr>
          <p:cNvSpPr>
            <a:spLocks noGrp="1"/>
          </p:cNvSpPr>
          <p:nvPr>
            <p:ph type="dt" sz="half" idx="10"/>
          </p:nvPr>
        </p:nvSpPr>
        <p:spPr/>
        <p:txBody>
          <a:bodyPr/>
          <a:lstStyle/>
          <a:p>
            <a:fld id="{9FD2CC17-D2D2-4253-B4A2-2D282F6032BC}" type="datetimeFigureOut">
              <a:rPr lang="en-US" smtClean="0"/>
              <a:t>3/24/2026</a:t>
            </a:fld>
            <a:endParaRPr lang="en-US"/>
          </a:p>
        </p:txBody>
      </p:sp>
      <p:sp>
        <p:nvSpPr>
          <p:cNvPr id="8" name="Footer Placeholder 7">
            <a:extLst>
              <a:ext uri="{FF2B5EF4-FFF2-40B4-BE49-F238E27FC236}">
                <a16:creationId xmlns:a16="http://schemas.microsoft.com/office/drawing/2014/main" id="{CACC7A8D-E468-7F36-A464-56EE2C7DAE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38CD50-334D-9BBE-CC17-8E2526A3B8A9}"/>
              </a:ext>
            </a:extLst>
          </p:cNvPr>
          <p:cNvSpPr>
            <a:spLocks noGrp="1"/>
          </p:cNvSpPr>
          <p:nvPr>
            <p:ph type="sldNum" sz="quarter" idx="12"/>
          </p:nvPr>
        </p:nvSpPr>
        <p:spPr/>
        <p:txBody>
          <a:bodyPr/>
          <a:lstStyle/>
          <a:p>
            <a:fld id="{40C363B4-850B-4686-9BAF-6127ADD2D879}" type="slidenum">
              <a:rPr lang="en-US" smtClean="0"/>
              <a:t>‹#›</a:t>
            </a:fld>
            <a:endParaRPr lang="en-US"/>
          </a:p>
        </p:txBody>
      </p:sp>
    </p:spTree>
    <p:extLst>
      <p:ext uri="{BB962C8B-B14F-4D97-AF65-F5344CB8AC3E}">
        <p14:creationId xmlns:p14="http://schemas.microsoft.com/office/powerpoint/2010/main" val="886823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59C9E-94F6-CB6C-B76B-4D04EBACAF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62201D-738D-B164-5E2A-53821FBC26AE}"/>
              </a:ext>
            </a:extLst>
          </p:cNvPr>
          <p:cNvSpPr>
            <a:spLocks noGrp="1"/>
          </p:cNvSpPr>
          <p:nvPr>
            <p:ph type="dt" sz="half" idx="10"/>
          </p:nvPr>
        </p:nvSpPr>
        <p:spPr/>
        <p:txBody>
          <a:bodyPr/>
          <a:lstStyle/>
          <a:p>
            <a:fld id="{9FD2CC17-D2D2-4253-B4A2-2D282F6032BC}" type="datetimeFigureOut">
              <a:rPr lang="en-US" smtClean="0"/>
              <a:t>3/24/2026</a:t>
            </a:fld>
            <a:endParaRPr lang="en-US"/>
          </a:p>
        </p:txBody>
      </p:sp>
      <p:sp>
        <p:nvSpPr>
          <p:cNvPr id="4" name="Footer Placeholder 3">
            <a:extLst>
              <a:ext uri="{FF2B5EF4-FFF2-40B4-BE49-F238E27FC236}">
                <a16:creationId xmlns:a16="http://schemas.microsoft.com/office/drawing/2014/main" id="{016979BB-5FF2-EDED-80DB-88E0119D18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B96FDC-794B-AA7E-8B72-A02DDD9F5AB6}"/>
              </a:ext>
            </a:extLst>
          </p:cNvPr>
          <p:cNvSpPr>
            <a:spLocks noGrp="1"/>
          </p:cNvSpPr>
          <p:nvPr>
            <p:ph type="sldNum" sz="quarter" idx="12"/>
          </p:nvPr>
        </p:nvSpPr>
        <p:spPr/>
        <p:txBody>
          <a:bodyPr/>
          <a:lstStyle/>
          <a:p>
            <a:fld id="{40C363B4-850B-4686-9BAF-6127ADD2D879}" type="slidenum">
              <a:rPr lang="en-US" smtClean="0"/>
              <a:t>‹#›</a:t>
            </a:fld>
            <a:endParaRPr lang="en-US"/>
          </a:p>
        </p:txBody>
      </p:sp>
    </p:spTree>
    <p:extLst>
      <p:ext uri="{BB962C8B-B14F-4D97-AF65-F5344CB8AC3E}">
        <p14:creationId xmlns:p14="http://schemas.microsoft.com/office/powerpoint/2010/main" val="3702076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CF0937-76B3-7668-B29C-218D9CA30135}"/>
              </a:ext>
            </a:extLst>
          </p:cNvPr>
          <p:cNvSpPr>
            <a:spLocks noGrp="1"/>
          </p:cNvSpPr>
          <p:nvPr>
            <p:ph type="dt" sz="half" idx="10"/>
          </p:nvPr>
        </p:nvSpPr>
        <p:spPr/>
        <p:txBody>
          <a:bodyPr/>
          <a:lstStyle/>
          <a:p>
            <a:fld id="{9FD2CC17-D2D2-4253-B4A2-2D282F6032BC}" type="datetimeFigureOut">
              <a:rPr lang="en-US" smtClean="0"/>
              <a:t>3/24/2026</a:t>
            </a:fld>
            <a:endParaRPr lang="en-US"/>
          </a:p>
        </p:txBody>
      </p:sp>
      <p:sp>
        <p:nvSpPr>
          <p:cNvPr id="3" name="Footer Placeholder 2">
            <a:extLst>
              <a:ext uri="{FF2B5EF4-FFF2-40B4-BE49-F238E27FC236}">
                <a16:creationId xmlns:a16="http://schemas.microsoft.com/office/drawing/2014/main" id="{E16B9C11-1F6F-400F-D6EF-EE11744FE3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354E58-C444-0B2E-E2D0-E02DAAC35F98}"/>
              </a:ext>
            </a:extLst>
          </p:cNvPr>
          <p:cNvSpPr>
            <a:spLocks noGrp="1"/>
          </p:cNvSpPr>
          <p:nvPr>
            <p:ph type="sldNum" sz="quarter" idx="12"/>
          </p:nvPr>
        </p:nvSpPr>
        <p:spPr/>
        <p:txBody>
          <a:bodyPr/>
          <a:lstStyle/>
          <a:p>
            <a:fld id="{40C363B4-850B-4686-9BAF-6127ADD2D879}" type="slidenum">
              <a:rPr lang="en-US" smtClean="0"/>
              <a:t>‹#›</a:t>
            </a:fld>
            <a:endParaRPr lang="en-US"/>
          </a:p>
        </p:txBody>
      </p:sp>
    </p:spTree>
    <p:extLst>
      <p:ext uri="{BB962C8B-B14F-4D97-AF65-F5344CB8AC3E}">
        <p14:creationId xmlns:p14="http://schemas.microsoft.com/office/powerpoint/2010/main" val="2991938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42200-373D-596A-B5CA-9EFD763F28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924DB2-AB68-8EE0-B5F7-0D22C8E233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A4673F-657F-6321-86E8-60A7D5825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70BB87-DDAB-9FCC-1258-F3DBA8F98464}"/>
              </a:ext>
            </a:extLst>
          </p:cNvPr>
          <p:cNvSpPr>
            <a:spLocks noGrp="1"/>
          </p:cNvSpPr>
          <p:nvPr>
            <p:ph type="dt" sz="half" idx="10"/>
          </p:nvPr>
        </p:nvSpPr>
        <p:spPr/>
        <p:txBody>
          <a:bodyPr/>
          <a:lstStyle/>
          <a:p>
            <a:fld id="{9FD2CC17-D2D2-4253-B4A2-2D282F6032BC}" type="datetimeFigureOut">
              <a:rPr lang="en-US" smtClean="0"/>
              <a:t>3/24/2026</a:t>
            </a:fld>
            <a:endParaRPr lang="en-US"/>
          </a:p>
        </p:txBody>
      </p:sp>
      <p:sp>
        <p:nvSpPr>
          <p:cNvPr id="6" name="Footer Placeholder 5">
            <a:extLst>
              <a:ext uri="{FF2B5EF4-FFF2-40B4-BE49-F238E27FC236}">
                <a16:creationId xmlns:a16="http://schemas.microsoft.com/office/drawing/2014/main" id="{95F20871-3C4C-55EB-870E-2A47516753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A4B2-FCF1-62CF-1928-461B26C62C83}"/>
              </a:ext>
            </a:extLst>
          </p:cNvPr>
          <p:cNvSpPr>
            <a:spLocks noGrp="1"/>
          </p:cNvSpPr>
          <p:nvPr>
            <p:ph type="sldNum" sz="quarter" idx="12"/>
          </p:nvPr>
        </p:nvSpPr>
        <p:spPr/>
        <p:txBody>
          <a:bodyPr/>
          <a:lstStyle/>
          <a:p>
            <a:fld id="{40C363B4-850B-4686-9BAF-6127ADD2D879}" type="slidenum">
              <a:rPr lang="en-US" smtClean="0"/>
              <a:t>‹#›</a:t>
            </a:fld>
            <a:endParaRPr lang="en-US"/>
          </a:p>
        </p:txBody>
      </p:sp>
    </p:spTree>
    <p:extLst>
      <p:ext uri="{BB962C8B-B14F-4D97-AF65-F5344CB8AC3E}">
        <p14:creationId xmlns:p14="http://schemas.microsoft.com/office/powerpoint/2010/main" val="1596186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C0449-2238-2A69-76DC-53323AA7E5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306866-6EDD-E9CC-82DE-9C23519A54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B8E8F6-4784-42ED-21A9-EC39650800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DD7F66-3209-B48D-D97E-CF676F0263C3}"/>
              </a:ext>
            </a:extLst>
          </p:cNvPr>
          <p:cNvSpPr>
            <a:spLocks noGrp="1"/>
          </p:cNvSpPr>
          <p:nvPr>
            <p:ph type="dt" sz="half" idx="10"/>
          </p:nvPr>
        </p:nvSpPr>
        <p:spPr/>
        <p:txBody>
          <a:bodyPr/>
          <a:lstStyle/>
          <a:p>
            <a:fld id="{9FD2CC17-D2D2-4253-B4A2-2D282F6032BC}" type="datetimeFigureOut">
              <a:rPr lang="en-US" smtClean="0"/>
              <a:t>3/24/2026</a:t>
            </a:fld>
            <a:endParaRPr lang="en-US"/>
          </a:p>
        </p:txBody>
      </p:sp>
      <p:sp>
        <p:nvSpPr>
          <p:cNvPr id="6" name="Footer Placeholder 5">
            <a:extLst>
              <a:ext uri="{FF2B5EF4-FFF2-40B4-BE49-F238E27FC236}">
                <a16:creationId xmlns:a16="http://schemas.microsoft.com/office/drawing/2014/main" id="{8B661FB1-2E4C-EE2E-6430-2396EC210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D635D-2006-BF2B-6284-BEBE4824427A}"/>
              </a:ext>
            </a:extLst>
          </p:cNvPr>
          <p:cNvSpPr>
            <a:spLocks noGrp="1"/>
          </p:cNvSpPr>
          <p:nvPr>
            <p:ph type="sldNum" sz="quarter" idx="12"/>
          </p:nvPr>
        </p:nvSpPr>
        <p:spPr/>
        <p:txBody>
          <a:bodyPr/>
          <a:lstStyle/>
          <a:p>
            <a:fld id="{40C363B4-850B-4686-9BAF-6127ADD2D879}" type="slidenum">
              <a:rPr lang="en-US" smtClean="0"/>
              <a:t>‹#›</a:t>
            </a:fld>
            <a:endParaRPr lang="en-US"/>
          </a:p>
        </p:txBody>
      </p:sp>
    </p:spTree>
    <p:extLst>
      <p:ext uri="{BB962C8B-B14F-4D97-AF65-F5344CB8AC3E}">
        <p14:creationId xmlns:p14="http://schemas.microsoft.com/office/powerpoint/2010/main" val="840193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B6FBE0-29A8-2F7C-0A88-14945E5A99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626CB7-3059-A649-4657-AEBDF4D3FC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1B776E-8BB7-A1BC-58C9-F750988828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D2CC17-D2D2-4253-B4A2-2D282F6032BC}" type="datetimeFigureOut">
              <a:rPr lang="en-US" smtClean="0"/>
              <a:t>3/24/2026</a:t>
            </a:fld>
            <a:endParaRPr lang="en-US"/>
          </a:p>
        </p:txBody>
      </p:sp>
      <p:sp>
        <p:nvSpPr>
          <p:cNvPr id="5" name="Footer Placeholder 4">
            <a:extLst>
              <a:ext uri="{FF2B5EF4-FFF2-40B4-BE49-F238E27FC236}">
                <a16:creationId xmlns:a16="http://schemas.microsoft.com/office/drawing/2014/main" id="{D7200A7A-43BF-85F6-8DE0-C9B97BA87F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D551069-6538-21A7-258C-8369D5A562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C363B4-850B-4686-9BAF-6127ADD2D879}" type="slidenum">
              <a:rPr lang="en-US" smtClean="0"/>
              <a:t>‹#›</a:t>
            </a:fld>
            <a:endParaRPr lang="en-US"/>
          </a:p>
        </p:txBody>
      </p:sp>
    </p:spTree>
    <p:extLst>
      <p:ext uri="{BB962C8B-B14F-4D97-AF65-F5344CB8AC3E}">
        <p14:creationId xmlns:p14="http://schemas.microsoft.com/office/powerpoint/2010/main" val="1692509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jp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36FE1-88D5-09DE-3454-40751D0A5CE7}"/>
              </a:ext>
            </a:extLst>
          </p:cNvPr>
          <p:cNvSpPr>
            <a:spLocks noGrp="1"/>
          </p:cNvSpPr>
          <p:nvPr>
            <p:ph type="ctrTitle"/>
          </p:nvPr>
        </p:nvSpPr>
        <p:spPr>
          <a:xfrm>
            <a:off x="742950" y="719137"/>
            <a:ext cx="9144000" cy="1281113"/>
          </a:xfrm>
        </p:spPr>
        <p:txBody>
          <a:bodyPr>
            <a:normAutofit/>
          </a:bodyPr>
          <a:lstStyle/>
          <a:p>
            <a:pPr algn="l"/>
            <a:r>
              <a:rPr lang="en-US" sz="7200" dirty="0">
                <a:solidFill>
                  <a:schemeClr val="bg1"/>
                </a:solidFill>
                <a:latin typeface="Bangers" pitchFamily="2" charset="0"/>
              </a:rPr>
              <a:t>Lost in the Store</a:t>
            </a:r>
          </a:p>
        </p:txBody>
      </p:sp>
      <p:sp>
        <p:nvSpPr>
          <p:cNvPr id="3" name="Subtitle 2">
            <a:extLst>
              <a:ext uri="{FF2B5EF4-FFF2-40B4-BE49-F238E27FC236}">
                <a16:creationId xmlns:a16="http://schemas.microsoft.com/office/drawing/2014/main" id="{20639219-9437-3A8B-EE00-FEAFB95A979F}"/>
              </a:ext>
            </a:extLst>
          </p:cNvPr>
          <p:cNvSpPr>
            <a:spLocks noGrp="1"/>
          </p:cNvSpPr>
          <p:nvPr>
            <p:ph type="subTitle" idx="1"/>
          </p:nvPr>
        </p:nvSpPr>
        <p:spPr>
          <a:xfrm>
            <a:off x="666750" y="5133976"/>
            <a:ext cx="7486650" cy="590549"/>
          </a:xfrm>
          <a:solidFill>
            <a:schemeClr val="bg2">
              <a:alpha val="50000"/>
            </a:schemeClr>
          </a:solidFill>
        </p:spPr>
        <p:txBody>
          <a:bodyPr>
            <a:normAutofit/>
          </a:bodyPr>
          <a:lstStyle/>
          <a:p>
            <a:pPr algn="l"/>
            <a:r>
              <a:rPr lang="en-US" sz="3600" dirty="0">
                <a:solidFill>
                  <a:schemeClr val="bg1"/>
                </a:solidFill>
              </a:rPr>
              <a:t>The Importance of Data Governance</a:t>
            </a:r>
          </a:p>
        </p:txBody>
      </p:sp>
    </p:spTree>
    <p:extLst>
      <p:ext uri="{BB962C8B-B14F-4D97-AF65-F5344CB8AC3E}">
        <p14:creationId xmlns:p14="http://schemas.microsoft.com/office/powerpoint/2010/main" val="79155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1D39E-75D4-EDBB-243F-619A68DB024E}"/>
              </a:ext>
            </a:extLst>
          </p:cNvPr>
          <p:cNvSpPr>
            <a:spLocks noGrp="1"/>
          </p:cNvSpPr>
          <p:nvPr>
            <p:ph type="title"/>
          </p:nvPr>
        </p:nvSpPr>
        <p:spPr>
          <a:xfrm>
            <a:off x="7320466" y="609600"/>
            <a:ext cx="4140014" cy="1330839"/>
          </a:xfrm>
        </p:spPr>
        <p:txBody>
          <a:bodyPr vert="horz" lIns="91440" tIns="45720" rIns="91440" bIns="45720" rtlCol="0" anchor="ctr">
            <a:normAutofit/>
          </a:bodyPr>
          <a:lstStyle/>
          <a:p>
            <a:r>
              <a:rPr lang="en-US" dirty="0"/>
              <a:t>The Obvious Part</a:t>
            </a:r>
          </a:p>
        </p:txBody>
      </p:sp>
      <p:pic>
        <p:nvPicPr>
          <p:cNvPr id="6" name="Content Placeholder 5">
            <a:extLst>
              <a:ext uri="{FF2B5EF4-FFF2-40B4-BE49-F238E27FC236}">
                <a16:creationId xmlns:a16="http://schemas.microsoft.com/office/drawing/2014/main" id="{D92A0590-08FD-C3FE-3916-C8728212319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32825" r="-1" b="-1"/>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2B960A19-0FFB-63D0-B1BC-F9E385938C73}"/>
              </a:ext>
            </a:extLst>
          </p:cNvPr>
          <p:cNvSpPr>
            <a:spLocks noGrp="1"/>
          </p:cNvSpPr>
          <p:nvPr>
            <p:ph sz="half" idx="1"/>
          </p:nvPr>
        </p:nvSpPr>
        <p:spPr>
          <a:xfrm>
            <a:off x="7320465" y="2194102"/>
            <a:ext cx="4140013" cy="3908586"/>
          </a:xfrm>
        </p:spPr>
        <p:txBody>
          <a:bodyPr vert="horz" lIns="91440" tIns="45720" rIns="91440" bIns="45720" rtlCol="0">
            <a:normAutofit/>
          </a:bodyPr>
          <a:lstStyle/>
          <a:p>
            <a:r>
              <a:rPr lang="en-US" sz="2400" dirty="0"/>
              <a:t>Update or modify Part IDs and Descriptions</a:t>
            </a:r>
          </a:p>
          <a:p>
            <a:r>
              <a:rPr lang="en-US" sz="2400" dirty="0"/>
              <a:t>Add part attributes to describe what you have</a:t>
            </a:r>
          </a:p>
          <a:p>
            <a:r>
              <a:rPr lang="en-US" sz="2400" dirty="0"/>
              <a:t>Load Suppliers and Manufacturers </a:t>
            </a:r>
          </a:p>
          <a:p>
            <a:r>
              <a:rPr lang="en-US" sz="2400" dirty="0"/>
              <a:t>Set Safety Stock levels</a:t>
            </a:r>
          </a:p>
          <a:p>
            <a:r>
              <a:rPr lang="en-US" sz="2400" dirty="0"/>
              <a:t>Enforce your inventory processes </a:t>
            </a:r>
          </a:p>
        </p:txBody>
      </p:sp>
    </p:spTree>
    <p:extLst>
      <p:ext uri="{BB962C8B-B14F-4D97-AF65-F5344CB8AC3E}">
        <p14:creationId xmlns:p14="http://schemas.microsoft.com/office/powerpoint/2010/main" val="5489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1D113CB2-0F9E-348A-395E-ECBD986EE18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336" r="5900"/>
          <a:stretch>
            <a:fillRect/>
          </a:stretch>
        </p:blipFill>
        <p:spPr>
          <a:xfrm>
            <a:off x="2519309" y="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A9F5BD-2EA8-0A7C-DFDA-BAC9F68F11D9}"/>
              </a:ext>
            </a:extLst>
          </p:cNvPr>
          <p:cNvSpPr>
            <a:spLocks noGrp="1"/>
          </p:cNvSpPr>
          <p:nvPr>
            <p:ph type="title"/>
          </p:nvPr>
        </p:nvSpPr>
        <p:spPr>
          <a:xfrm>
            <a:off x="838200" y="365125"/>
            <a:ext cx="5009941" cy="1242611"/>
          </a:xfrm>
        </p:spPr>
        <p:txBody>
          <a:bodyPr vert="horz" lIns="91440" tIns="45720" rIns="91440" bIns="45720" rtlCol="0" anchor="ctr">
            <a:normAutofit/>
          </a:bodyPr>
          <a:lstStyle/>
          <a:p>
            <a:r>
              <a:rPr lang="en-US" sz="4000" dirty="0"/>
              <a:t>Training and Sustaining</a:t>
            </a:r>
          </a:p>
        </p:txBody>
      </p:sp>
      <p:sp>
        <p:nvSpPr>
          <p:cNvPr id="3" name="Content Placeholder 2">
            <a:extLst>
              <a:ext uri="{FF2B5EF4-FFF2-40B4-BE49-F238E27FC236}">
                <a16:creationId xmlns:a16="http://schemas.microsoft.com/office/drawing/2014/main" id="{62B329DB-9CF7-918B-0AC3-6133CB34A764}"/>
              </a:ext>
            </a:extLst>
          </p:cNvPr>
          <p:cNvSpPr>
            <a:spLocks noGrp="1"/>
          </p:cNvSpPr>
          <p:nvPr>
            <p:ph sz="half" idx="1"/>
          </p:nvPr>
        </p:nvSpPr>
        <p:spPr>
          <a:xfrm>
            <a:off x="885918" y="1607736"/>
            <a:ext cx="4339225" cy="4622242"/>
          </a:xfrm>
        </p:spPr>
        <p:txBody>
          <a:bodyPr vert="horz" lIns="91440" tIns="45720" rIns="91440" bIns="45720" rtlCol="0">
            <a:normAutofit/>
          </a:bodyPr>
          <a:lstStyle/>
          <a:p>
            <a:r>
              <a:rPr lang="en-US" sz="2000" dirty="0"/>
              <a:t>It’s easy to put processes in place, but it’s hard to get everyone following new processes</a:t>
            </a:r>
          </a:p>
          <a:p>
            <a:r>
              <a:rPr lang="en-US" sz="2000" dirty="0"/>
              <a:t>Anyone affected by MRO and spare parts needs training</a:t>
            </a:r>
          </a:p>
          <a:p>
            <a:r>
              <a:rPr lang="en-US" sz="2000" dirty="0"/>
              <a:t>Teach Data Governance and Inventory Processes</a:t>
            </a:r>
          </a:p>
          <a:p>
            <a:r>
              <a:rPr lang="en-US" sz="2000" dirty="0"/>
              <a:t>Sustain through set policies and OCM</a:t>
            </a:r>
          </a:p>
          <a:p>
            <a:r>
              <a:rPr lang="en-US" sz="2000" dirty="0"/>
              <a:t>You need Visibility, Knowledge and Control</a:t>
            </a:r>
          </a:p>
          <a:p>
            <a:endParaRPr lang="en-US" sz="2000" dirty="0"/>
          </a:p>
        </p:txBody>
      </p:sp>
    </p:spTree>
    <p:extLst>
      <p:ext uri="{BB962C8B-B14F-4D97-AF65-F5344CB8AC3E}">
        <p14:creationId xmlns:p14="http://schemas.microsoft.com/office/powerpoint/2010/main" val="213298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0C009-7FB5-4953-4A3A-0001CB046964}"/>
              </a:ext>
            </a:extLst>
          </p:cNvPr>
          <p:cNvSpPr>
            <a:spLocks noGrp="1"/>
          </p:cNvSpPr>
          <p:nvPr>
            <p:ph type="title"/>
          </p:nvPr>
        </p:nvSpPr>
        <p:spPr>
          <a:xfrm>
            <a:off x="642938" y="3710613"/>
            <a:ext cx="2852737" cy="2452687"/>
          </a:xfrm>
        </p:spPr>
        <p:txBody>
          <a:bodyPr vert="horz" lIns="91440" tIns="45720" rIns="91440" bIns="45720" rtlCol="0" anchor="ctr">
            <a:normAutofit/>
          </a:bodyPr>
          <a:lstStyle/>
          <a:p>
            <a:r>
              <a:rPr lang="en-US" sz="3600" dirty="0"/>
              <a:t>The Hero in Our Story </a:t>
            </a:r>
          </a:p>
        </p:txBody>
      </p:sp>
      <p:pic>
        <p:nvPicPr>
          <p:cNvPr id="22" name="Content Placeholder 21">
            <a:extLst>
              <a:ext uri="{FF2B5EF4-FFF2-40B4-BE49-F238E27FC236}">
                <a16:creationId xmlns:a16="http://schemas.microsoft.com/office/drawing/2014/main" id="{FECE0F79-55CE-F6C4-CCD1-9863C9AE29D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b="29222"/>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6E3841C7-E5F0-D50E-437D-9C05B755B077}"/>
              </a:ext>
            </a:extLst>
          </p:cNvPr>
          <p:cNvSpPr>
            <a:spLocks noGrp="1"/>
          </p:cNvSpPr>
          <p:nvPr>
            <p:ph sz="half" idx="1"/>
          </p:nvPr>
        </p:nvSpPr>
        <p:spPr>
          <a:xfrm>
            <a:off x="4223982" y="3752850"/>
            <a:ext cx="7485413" cy="2452687"/>
          </a:xfrm>
        </p:spPr>
        <p:txBody>
          <a:bodyPr vert="horz" lIns="91440" tIns="45720" rIns="91440" bIns="45720" rtlCol="0" anchor="ctr">
            <a:normAutofit/>
          </a:bodyPr>
          <a:lstStyle/>
          <a:p>
            <a:r>
              <a:rPr lang="en-US" sz="2400" dirty="0"/>
              <a:t>Villain – what gets us lost, the little Goblins</a:t>
            </a:r>
          </a:p>
          <a:p>
            <a:r>
              <a:rPr lang="en-US" sz="2400" dirty="0"/>
              <a:t>Who needs help – the maintenance department</a:t>
            </a:r>
          </a:p>
          <a:p>
            <a:r>
              <a:rPr lang="en-US" sz="2400" dirty="0"/>
              <a:t>Guide – the Data Governance Guide</a:t>
            </a:r>
          </a:p>
          <a:p>
            <a:r>
              <a:rPr lang="en-US" sz="2400" dirty="0"/>
              <a:t>Hero – that’s YOU!</a:t>
            </a:r>
          </a:p>
        </p:txBody>
      </p:sp>
    </p:spTree>
    <p:extLst>
      <p:ext uri="{BB962C8B-B14F-4D97-AF65-F5344CB8AC3E}">
        <p14:creationId xmlns:p14="http://schemas.microsoft.com/office/powerpoint/2010/main" val="253943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278BA-8D21-46BE-A0D8-9CD85D01042D}"/>
              </a:ext>
            </a:extLst>
          </p:cNvPr>
          <p:cNvSpPr>
            <a:spLocks noGrp="1"/>
          </p:cNvSpPr>
          <p:nvPr>
            <p:ph type="title"/>
          </p:nvPr>
        </p:nvSpPr>
        <p:spPr/>
        <p:txBody>
          <a:bodyPr/>
          <a:lstStyle/>
          <a:p>
            <a:r>
              <a:rPr lang="en-US" dirty="0"/>
              <a:t>About Me and EAM Solutions</a:t>
            </a:r>
          </a:p>
        </p:txBody>
      </p:sp>
      <p:graphicFrame>
        <p:nvGraphicFramePr>
          <p:cNvPr id="8" name="Content Placeholder 3">
            <a:extLst>
              <a:ext uri="{FF2B5EF4-FFF2-40B4-BE49-F238E27FC236}">
                <a16:creationId xmlns:a16="http://schemas.microsoft.com/office/drawing/2014/main" id="{43E6631D-CE89-B813-38EA-69DB5D9BB028}"/>
              </a:ext>
            </a:extLst>
          </p:cNvPr>
          <p:cNvGraphicFramePr>
            <a:graphicFrameLocks noGrp="1"/>
          </p:cNvGraphicFramePr>
          <p:nvPr>
            <p:ph sz="half" idx="1"/>
            <p:extLst>
              <p:ext uri="{D42A27DB-BD31-4B8C-83A1-F6EECF244321}">
                <p14:modId xmlns:p14="http://schemas.microsoft.com/office/powerpoint/2010/main" val="876658828"/>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a:extLst>
              <a:ext uri="{FF2B5EF4-FFF2-40B4-BE49-F238E27FC236}">
                <a16:creationId xmlns:a16="http://schemas.microsoft.com/office/drawing/2014/main" id="{6E47D3BD-DD1B-053D-2809-24BCE97BBBD2}"/>
              </a:ext>
            </a:extLst>
          </p:cNvPr>
          <p:cNvSpPr>
            <a:spLocks noGrp="1"/>
          </p:cNvSpPr>
          <p:nvPr>
            <p:ph sz="half" idx="2"/>
          </p:nvPr>
        </p:nvSpPr>
        <p:spPr/>
        <p:txBody>
          <a:bodyPr/>
          <a:lstStyle/>
          <a:p>
            <a:r>
              <a:rPr lang="en-US" dirty="0"/>
              <a:t>EAM Solutions was founded in 2009</a:t>
            </a:r>
          </a:p>
          <a:p>
            <a:r>
              <a:rPr lang="en-US" dirty="0"/>
              <a:t>Managed by veteran EAM consultants</a:t>
            </a:r>
          </a:p>
          <a:p>
            <a:r>
              <a:rPr lang="en-US" dirty="0"/>
              <a:t>Channel Partner, Alliance Partner, Authorized Reseller </a:t>
            </a:r>
          </a:p>
          <a:p>
            <a:r>
              <a:rPr lang="en-US" dirty="0"/>
              <a:t>Experts in HxGN EAM and add-on components</a:t>
            </a:r>
          </a:p>
        </p:txBody>
      </p:sp>
      <p:pic>
        <p:nvPicPr>
          <p:cNvPr id="6" name="Picture 5">
            <a:extLst>
              <a:ext uri="{FF2B5EF4-FFF2-40B4-BE49-F238E27FC236}">
                <a16:creationId xmlns:a16="http://schemas.microsoft.com/office/drawing/2014/main" id="{087DE823-A348-3B1A-99E3-BBC70293BC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2846" y="5808021"/>
            <a:ext cx="4105275" cy="737884"/>
          </a:xfrm>
          <a:prstGeom prst="rect">
            <a:avLst/>
          </a:prstGeom>
        </p:spPr>
      </p:pic>
    </p:spTree>
    <p:extLst>
      <p:ext uri="{BB962C8B-B14F-4D97-AF65-F5344CB8AC3E}">
        <p14:creationId xmlns:p14="http://schemas.microsoft.com/office/powerpoint/2010/main" val="264460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8FB02324-F357-4D8A-BC9B-114201616302}"/>
                                            </p:graphicEl>
                                          </p:spTgt>
                                        </p:tgtEl>
                                        <p:attrNameLst>
                                          <p:attrName>style.visibility</p:attrName>
                                        </p:attrNameLst>
                                      </p:cBhvr>
                                      <p:to>
                                        <p:strVal val="visible"/>
                                      </p:to>
                                    </p:set>
                                    <p:animEffect transition="in" filter="fade">
                                      <p:cBhvr>
                                        <p:cTn id="7" dur="500"/>
                                        <p:tgtEl>
                                          <p:spTgt spid="8">
                                            <p:graphicEl>
                                              <a:dgm id="{8FB02324-F357-4D8A-BC9B-114201616302}"/>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graphicEl>
                                              <a:dgm id="{E0D2BBD9-4777-47F3-B16E-325CFBE0CFE8}"/>
                                            </p:graphicEl>
                                          </p:spTgt>
                                        </p:tgtEl>
                                        <p:attrNameLst>
                                          <p:attrName>style.visibility</p:attrName>
                                        </p:attrNameLst>
                                      </p:cBhvr>
                                      <p:to>
                                        <p:strVal val="visible"/>
                                      </p:to>
                                    </p:set>
                                    <p:animEffect transition="in" filter="fade">
                                      <p:cBhvr>
                                        <p:cTn id="10" dur="500"/>
                                        <p:tgtEl>
                                          <p:spTgt spid="8">
                                            <p:graphicEl>
                                              <a:dgm id="{E0D2BBD9-4777-47F3-B16E-325CFBE0CFE8}"/>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graphicEl>
                                              <a:dgm id="{575DF511-54CE-45D6-A4DF-721E017553A4}"/>
                                            </p:graphicEl>
                                          </p:spTgt>
                                        </p:tgtEl>
                                        <p:attrNameLst>
                                          <p:attrName>style.visibility</p:attrName>
                                        </p:attrNameLst>
                                      </p:cBhvr>
                                      <p:to>
                                        <p:strVal val="visible"/>
                                      </p:to>
                                    </p:set>
                                    <p:animEffect transition="in" filter="fade">
                                      <p:cBhvr>
                                        <p:cTn id="13" dur="500"/>
                                        <p:tgtEl>
                                          <p:spTgt spid="8">
                                            <p:graphicEl>
                                              <a:dgm id="{575DF511-54CE-45D6-A4DF-721E017553A4}"/>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graphicEl>
                                              <a:dgm id="{DFFA2B49-5D70-438B-83E6-3AD184F81C6A}"/>
                                            </p:graphicEl>
                                          </p:spTgt>
                                        </p:tgtEl>
                                        <p:attrNameLst>
                                          <p:attrName>style.visibility</p:attrName>
                                        </p:attrNameLst>
                                      </p:cBhvr>
                                      <p:to>
                                        <p:strVal val="visible"/>
                                      </p:to>
                                    </p:set>
                                    <p:animEffect transition="in" filter="fade">
                                      <p:cBhvr>
                                        <p:cTn id="18" dur="500"/>
                                        <p:tgtEl>
                                          <p:spTgt spid="8">
                                            <p:graphicEl>
                                              <a:dgm id="{DFFA2B49-5D70-438B-83E6-3AD184F81C6A}"/>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graphicEl>
                                              <a:dgm id="{68C943B7-EED4-43DE-A558-AEF92DCA6981}"/>
                                            </p:graphicEl>
                                          </p:spTgt>
                                        </p:tgtEl>
                                        <p:attrNameLst>
                                          <p:attrName>style.visibility</p:attrName>
                                        </p:attrNameLst>
                                      </p:cBhvr>
                                      <p:to>
                                        <p:strVal val="visible"/>
                                      </p:to>
                                    </p:set>
                                    <p:animEffect transition="in" filter="fade">
                                      <p:cBhvr>
                                        <p:cTn id="21" dur="500"/>
                                        <p:tgtEl>
                                          <p:spTgt spid="8">
                                            <p:graphicEl>
                                              <a:dgm id="{68C943B7-EED4-43DE-A558-AEF92DCA6981}"/>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graphicEl>
                                              <a:dgm id="{EBF3E92A-301D-4C84-895B-A4EDFBCD61BF}"/>
                                            </p:graphicEl>
                                          </p:spTgt>
                                        </p:tgtEl>
                                        <p:attrNameLst>
                                          <p:attrName>style.visibility</p:attrName>
                                        </p:attrNameLst>
                                      </p:cBhvr>
                                      <p:to>
                                        <p:strVal val="visible"/>
                                      </p:to>
                                    </p:set>
                                    <p:animEffect transition="in" filter="fade">
                                      <p:cBhvr>
                                        <p:cTn id="24" dur="500"/>
                                        <p:tgtEl>
                                          <p:spTgt spid="8">
                                            <p:graphicEl>
                                              <a:dgm id="{EBF3E92A-301D-4C84-895B-A4EDFBCD61BF}"/>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graphicEl>
                                              <a:dgm id="{3BB84012-04A4-4122-8176-89E61BAEC905}"/>
                                            </p:graphicEl>
                                          </p:spTgt>
                                        </p:tgtEl>
                                        <p:attrNameLst>
                                          <p:attrName>style.visibility</p:attrName>
                                        </p:attrNameLst>
                                      </p:cBhvr>
                                      <p:to>
                                        <p:strVal val="visible"/>
                                      </p:to>
                                    </p:set>
                                    <p:animEffect transition="in" filter="fade">
                                      <p:cBhvr>
                                        <p:cTn id="29" dur="500"/>
                                        <p:tgtEl>
                                          <p:spTgt spid="8">
                                            <p:graphicEl>
                                              <a:dgm id="{3BB84012-04A4-4122-8176-89E61BAEC905}"/>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graphicEl>
                                              <a:dgm id="{6BF45115-AF92-451A-BD56-94F5C71DF6D8}"/>
                                            </p:graphicEl>
                                          </p:spTgt>
                                        </p:tgtEl>
                                        <p:attrNameLst>
                                          <p:attrName>style.visibility</p:attrName>
                                        </p:attrNameLst>
                                      </p:cBhvr>
                                      <p:to>
                                        <p:strVal val="visible"/>
                                      </p:to>
                                    </p:set>
                                    <p:animEffect transition="in" filter="fade">
                                      <p:cBhvr>
                                        <p:cTn id="32" dur="500"/>
                                        <p:tgtEl>
                                          <p:spTgt spid="8">
                                            <p:graphicEl>
                                              <a:dgm id="{6BF45115-AF92-451A-BD56-94F5C71DF6D8}"/>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graphicEl>
                                              <a:dgm id="{99CD53D5-4300-4879-8F3C-AD3FCA8C1219}"/>
                                            </p:graphicEl>
                                          </p:spTgt>
                                        </p:tgtEl>
                                        <p:attrNameLst>
                                          <p:attrName>style.visibility</p:attrName>
                                        </p:attrNameLst>
                                      </p:cBhvr>
                                      <p:to>
                                        <p:strVal val="visible"/>
                                      </p:to>
                                    </p:set>
                                    <p:animEffect transition="in" filter="fade">
                                      <p:cBhvr>
                                        <p:cTn id="35" dur="500"/>
                                        <p:tgtEl>
                                          <p:spTgt spid="8">
                                            <p:graphicEl>
                                              <a:dgm id="{99CD53D5-4300-4879-8F3C-AD3FCA8C1219}"/>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graphicEl>
                                              <a:dgm id="{65CD1A0C-F559-4F29-BF9B-BD3DF21B579C}"/>
                                            </p:graphicEl>
                                          </p:spTgt>
                                        </p:tgtEl>
                                        <p:attrNameLst>
                                          <p:attrName>style.visibility</p:attrName>
                                        </p:attrNameLst>
                                      </p:cBhvr>
                                      <p:to>
                                        <p:strVal val="visible"/>
                                      </p:to>
                                    </p:set>
                                    <p:animEffect transition="in" filter="fade">
                                      <p:cBhvr>
                                        <p:cTn id="40" dur="500"/>
                                        <p:tgtEl>
                                          <p:spTgt spid="8">
                                            <p:graphicEl>
                                              <a:dgm id="{65CD1A0C-F559-4F29-BF9B-BD3DF21B579C}"/>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graphicEl>
                                              <a:dgm id="{18057ADA-F6B5-4932-B3A3-1D0CDEE16BFD}"/>
                                            </p:graphicEl>
                                          </p:spTgt>
                                        </p:tgtEl>
                                        <p:attrNameLst>
                                          <p:attrName>style.visibility</p:attrName>
                                        </p:attrNameLst>
                                      </p:cBhvr>
                                      <p:to>
                                        <p:strVal val="visible"/>
                                      </p:to>
                                    </p:set>
                                    <p:animEffect transition="in" filter="fade">
                                      <p:cBhvr>
                                        <p:cTn id="43" dur="500"/>
                                        <p:tgtEl>
                                          <p:spTgt spid="8">
                                            <p:graphicEl>
                                              <a:dgm id="{18057ADA-F6B5-4932-B3A3-1D0CDEE16BFD}"/>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graphicEl>
                                              <a:dgm id="{7E20A1DA-8CA1-444C-8B7A-1F0320AED2A2}"/>
                                            </p:graphicEl>
                                          </p:spTgt>
                                        </p:tgtEl>
                                        <p:attrNameLst>
                                          <p:attrName>style.visibility</p:attrName>
                                        </p:attrNameLst>
                                      </p:cBhvr>
                                      <p:to>
                                        <p:strVal val="visible"/>
                                      </p:to>
                                    </p:set>
                                    <p:animEffect transition="in" filter="fade">
                                      <p:cBhvr>
                                        <p:cTn id="46" dur="500"/>
                                        <p:tgtEl>
                                          <p:spTgt spid="8">
                                            <p:graphicEl>
                                              <a:dgm id="{7E20A1DA-8CA1-444C-8B7A-1F0320AED2A2}"/>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animEffect transition="in" filter="fade">
                                      <p:cBhvr>
                                        <p:cTn id="51" dur="500"/>
                                        <p:tgtEl>
                                          <p:spTgt spid="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5">
                                            <p:txEl>
                                              <p:pRg st="1" end="1"/>
                                            </p:txEl>
                                          </p:spTgt>
                                        </p:tgtEl>
                                        <p:attrNameLst>
                                          <p:attrName>style.visibility</p:attrName>
                                        </p:attrNameLst>
                                      </p:cBhvr>
                                      <p:to>
                                        <p:strVal val="visible"/>
                                      </p:to>
                                    </p:set>
                                    <p:animEffect transition="in" filter="fade">
                                      <p:cBhvr>
                                        <p:cTn id="56" dur="500"/>
                                        <p:tgtEl>
                                          <p:spTgt spid="5">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
                                            <p:txEl>
                                              <p:pRg st="2" end="2"/>
                                            </p:txEl>
                                          </p:spTgt>
                                        </p:tgtEl>
                                        <p:attrNameLst>
                                          <p:attrName>style.visibility</p:attrName>
                                        </p:attrNameLst>
                                      </p:cBhvr>
                                      <p:to>
                                        <p:strVal val="visible"/>
                                      </p:to>
                                    </p:set>
                                    <p:animEffect transition="in" filter="fade">
                                      <p:cBhvr>
                                        <p:cTn id="61" dur="500"/>
                                        <p:tgtEl>
                                          <p:spTgt spid="5">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
                                            <p:txEl>
                                              <p:pRg st="3" end="3"/>
                                            </p:txEl>
                                          </p:spTgt>
                                        </p:tgtEl>
                                        <p:attrNameLst>
                                          <p:attrName>style.visibility</p:attrName>
                                        </p:attrNameLst>
                                      </p:cBhvr>
                                      <p:to>
                                        <p:strVal val="visible"/>
                                      </p:to>
                                    </p:set>
                                    <p:animEffect transition="in" filter="fade">
                                      <p:cBhvr>
                                        <p:cTn id="6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Vibrant green forest">
            <a:extLst>
              <a:ext uri="{FF2B5EF4-FFF2-40B4-BE49-F238E27FC236}">
                <a16:creationId xmlns:a16="http://schemas.microsoft.com/office/drawing/2014/main" id="{7BE90C33-09A7-CB36-2C0B-5CB7C3458CF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r="5882" b="-1"/>
          <a:stretch>
            <a:fillRect/>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2D70E1-9B2A-8F52-A7F4-817C85CE3C69}"/>
              </a:ext>
            </a:extLst>
          </p:cNvPr>
          <p:cNvSpPr>
            <a:spLocks noGrp="1"/>
          </p:cNvSpPr>
          <p:nvPr>
            <p:ph type="title"/>
          </p:nvPr>
        </p:nvSpPr>
        <p:spPr>
          <a:xfrm>
            <a:off x="838200" y="365125"/>
            <a:ext cx="4903839" cy="1899912"/>
          </a:xfrm>
        </p:spPr>
        <p:txBody>
          <a:bodyPr vert="horz" lIns="91440" tIns="45720" rIns="91440" bIns="45720" rtlCol="0" anchor="ctr">
            <a:normAutofit/>
          </a:bodyPr>
          <a:lstStyle/>
          <a:p>
            <a:r>
              <a:rPr lang="en-US" sz="4000" dirty="0"/>
              <a:t>You know what it’s like to be lost…</a:t>
            </a:r>
          </a:p>
        </p:txBody>
      </p:sp>
      <p:sp>
        <p:nvSpPr>
          <p:cNvPr id="3" name="Content Placeholder 2">
            <a:extLst>
              <a:ext uri="{FF2B5EF4-FFF2-40B4-BE49-F238E27FC236}">
                <a16:creationId xmlns:a16="http://schemas.microsoft.com/office/drawing/2014/main" id="{187E671B-C02E-247D-8475-6F7048F9CFFB}"/>
              </a:ext>
            </a:extLst>
          </p:cNvPr>
          <p:cNvSpPr>
            <a:spLocks noGrp="1"/>
          </p:cNvSpPr>
          <p:nvPr>
            <p:ph sz="half" idx="1"/>
          </p:nvPr>
        </p:nvSpPr>
        <p:spPr>
          <a:xfrm>
            <a:off x="838197" y="2031078"/>
            <a:ext cx="5070990" cy="4310727"/>
          </a:xfrm>
        </p:spPr>
        <p:txBody>
          <a:bodyPr vert="horz" lIns="91440" tIns="45720" rIns="91440" bIns="45720" rtlCol="0">
            <a:normAutofit/>
          </a:bodyPr>
          <a:lstStyle/>
          <a:p>
            <a:r>
              <a:rPr lang="en-US" sz="2400" dirty="0"/>
              <a:t>Wandering around the forest, trying to get your bearings</a:t>
            </a:r>
          </a:p>
          <a:p>
            <a:r>
              <a:rPr lang="en-US" sz="2000" dirty="0"/>
              <a:t>Goblins are </a:t>
            </a:r>
            <a:r>
              <a:rPr lang="en-US" sz="2400" dirty="0"/>
              <a:t>everywhere</a:t>
            </a:r>
            <a:endParaRPr lang="en-US" sz="2000" dirty="0"/>
          </a:p>
          <a:p>
            <a:pPr lvl="1"/>
            <a:r>
              <a:rPr lang="en-US" sz="2000" dirty="0"/>
              <a:t>Disorganized storage</a:t>
            </a:r>
          </a:p>
          <a:p>
            <a:pPr lvl="1"/>
            <a:r>
              <a:rPr lang="en-US" sz="2000" dirty="0"/>
              <a:t>Parts can’t be found</a:t>
            </a:r>
          </a:p>
          <a:p>
            <a:pPr lvl="1"/>
            <a:r>
              <a:rPr lang="en-US" sz="2000" dirty="0"/>
              <a:t>Missing or inconsistent data in EAM</a:t>
            </a:r>
          </a:p>
          <a:p>
            <a:r>
              <a:rPr lang="en-US" sz="2400" dirty="0"/>
              <a:t>Our maintenance tech just needs a bearing</a:t>
            </a:r>
          </a:p>
          <a:p>
            <a:pPr lvl="1"/>
            <a:r>
              <a:rPr lang="en-US" sz="2000" dirty="0"/>
              <a:t>He can’t find it</a:t>
            </a:r>
          </a:p>
          <a:p>
            <a:pPr lvl="1"/>
            <a:r>
              <a:rPr lang="en-US" sz="2000" dirty="0"/>
              <a:t>He has trouble even making a requisition to buy one</a:t>
            </a:r>
          </a:p>
          <a:p>
            <a:endParaRPr lang="en-US" sz="2000" dirty="0"/>
          </a:p>
        </p:txBody>
      </p:sp>
    </p:spTree>
    <p:extLst>
      <p:ext uri="{BB962C8B-B14F-4D97-AF65-F5344CB8AC3E}">
        <p14:creationId xmlns:p14="http://schemas.microsoft.com/office/powerpoint/2010/main" val="242159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B0D3AC88-B2EA-4612-4903-D7D5451C764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18857" r="13464" b="1"/>
          <a:stretch>
            <a:fillRect/>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E02F40-0E3E-7A6B-4CFA-9B319093E415}"/>
              </a:ext>
            </a:extLst>
          </p:cNvPr>
          <p:cNvSpPr>
            <a:spLocks noGrp="1"/>
          </p:cNvSpPr>
          <p:nvPr>
            <p:ph type="title"/>
          </p:nvPr>
        </p:nvSpPr>
        <p:spPr>
          <a:xfrm>
            <a:off x="6626942" y="27857"/>
            <a:ext cx="4726857" cy="1306359"/>
          </a:xfrm>
        </p:spPr>
        <p:txBody>
          <a:bodyPr vert="horz" lIns="91440" tIns="45720" rIns="91440" bIns="45720" rtlCol="0" anchor="ctr">
            <a:normAutofit/>
          </a:bodyPr>
          <a:lstStyle/>
          <a:p>
            <a:r>
              <a:rPr lang="en-US" sz="4000" dirty="0"/>
              <a:t>The Consequences</a:t>
            </a:r>
          </a:p>
        </p:txBody>
      </p:sp>
      <p:sp>
        <p:nvSpPr>
          <p:cNvPr id="4" name="Content Placeholder 3">
            <a:extLst>
              <a:ext uri="{FF2B5EF4-FFF2-40B4-BE49-F238E27FC236}">
                <a16:creationId xmlns:a16="http://schemas.microsoft.com/office/drawing/2014/main" id="{961C5374-4C51-D7C4-181E-4723DB141075}"/>
              </a:ext>
            </a:extLst>
          </p:cNvPr>
          <p:cNvSpPr>
            <a:spLocks noGrp="1"/>
          </p:cNvSpPr>
          <p:nvPr>
            <p:ph sz="half" idx="1"/>
          </p:nvPr>
        </p:nvSpPr>
        <p:spPr>
          <a:xfrm>
            <a:off x="7649498" y="1596947"/>
            <a:ext cx="4468117" cy="4685865"/>
          </a:xfrm>
        </p:spPr>
        <p:txBody>
          <a:bodyPr vert="horz" lIns="91440" tIns="45720" rIns="91440" bIns="45720" rtlCol="0">
            <a:normAutofit/>
          </a:bodyPr>
          <a:lstStyle/>
          <a:p>
            <a:r>
              <a:rPr lang="en-US" sz="2400" dirty="0"/>
              <a:t>Short</a:t>
            </a:r>
            <a:r>
              <a:rPr lang="en-US" sz="2000" dirty="0"/>
              <a:t> </a:t>
            </a:r>
            <a:r>
              <a:rPr lang="en-US" sz="2400" dirty="0"/>
              <a:t>Term</a:t>
            </a:r>
            <a:endParaRPr lang="en-US" sz="2000" dirty="0"/>
          </a:p>
          <a:p>
            <a:pPr lvl="1"/>
            <a:r>
              <a:rPr lang="en-US" sz="2000" dirty="0"/>
              <a:t>Equipment downtime</a:t>
            </a:r>
          </a:p>
          <a:p>
            <a:pPr lvl="1"/>
            <a:r>
              <a:rPr lang="en-US" sz="2000" dirty="0"/>
              <a:t>Backlog of work orders</a:t>
            </a:r>
          </a:p>
          <a:p>
            <a:pPr lvl="1"/>
            <a:r>
              <a:rPr lang="en-US" sz="2000" dirty="0"/>
              <a:t>Team frustration</a:t>
            </a:r>
          </a:p>
          <a:p>
            <a:pPr lvl="1"/>
            <a:r>
              <a:rPr lang="en-US" sz="2000" dirty="0"/>
              <a:t>Work-arounds outside of EAM</a:t>
            </a:r>
          </a:p>
          <a:p>
            <a:pPr lvl="1"/>
            <a:r>
              <a:rPr lang="en-US" sz="2000" dirty="0"/>
              <a:t>No record keeping</a:t>
            </a:r>
          </a:p>
          <a:p>
            <a:r>
              <a:rPr lang="en-US" sz="2400" dirty="0"/>
              <a:t>Long Term</a:t>
            </a:r>
          </a:p>
          <a:p>
            <a:pPr lvl="1"/>
            <a:r>
              <a:rPr lang="en-US" sz="2000" dirty="0"/>
              <a:t>Inaccurate stock, valuation, and TCO information</a:t>
            </a:r>
          </a:p>
          <a:p>
            <a:pPr lvl="1"/>
            <a:r>
              <a:rPr lang="en-US" sz="2000" dirty="0"/>
              <a:t>Failed purchasing processes</a:t>
            </a:r>
          </a:p>
          <a:p>
            <a:pPr lvl="1"/>
            <a:r>
              <a:rPr lang="en-US" sz="2000" dirty="0"/>
              <a:t>Nothing to report on the GL</a:t>
            </a:r>
          </a:p>
        </p:txBody>
      </p:sp>
    </p:spTree>
    <p:extLst>
      <p:ext uri="{BB962C8B-B14F-4D97-AF65-F5344CB8AC3E}">
        <p14:creationId xmlns:p14="http://schemas.microsoft.com/office/powerpoint/2010/main" val="31102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fade">
                                      <p:cBhvr>
                                        <p:cTn id="30" dur="500"/>
                                        <p:tgtEl>
                                          <p:spTgt spid="4">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fade">
                                      <p:cBhvr>
                                        <p:cTn id="33" dur="500"/>
                                        <p:tgtEl>
                                          <p:spTgt spid="4">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xEl>
                                              <p:pRg st="9" end="9"/>
                                            </p:txEl>
                                          </p:spTgt>
                                        </p:tgtEl>
                                        <p:attrNameLst>
                                          <p:attrName>style.visibility</p:attrName>
                                        </p:attrNameLst>
                                      </p:cBhvr>
                                      <p:to>
                                        <p:strVal val="visible"/>
                                      </p:to>
                                    </p:set>
                                    <p:animEffect transition="in" filter="fade">
                                      <p:cBhvr>
                                        <p:cTn id="36"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BB1FA0-2F6D-AC7F-E70E-93A9CA0818ED}"/>
              </a:ext>
            </a:extLst>
          </p:cNvPr>
          <p:cNvSpPr>
            <a:spLocks noGrp="1"/>
          </p:cNvSpPr>
          <p:nvPr>
            <p:ph type="title"/>
          </p:nvPr>
        </p:nvSpPr>
        <p:spPr>
          <a:xfrm>
            <a:off x="5830529" y="139521"/>
            <a:ext cx="5574890" cy="1330839"/>
          </a:xfrm>
        </p:spPr>
        <p:txBody>
          <a:bodyPr vert="horz" lIns="91440" tIns="45720" rIns="91440" bIns="45720" rtlCol="0" anchor="ctr">
            <a:normAutofit/>
          </a:bodyPr>
          <a:lstStyle/>
          <a:p>
            <a:r>
              <a:rPr lang="en-US" dirty="0"/>
              <a:t>The Goblins in the Story</a:t>
            </a:r>
          </a:p>
        </p:txBody>
      </p:sp>
      <p:pic>
        <p:nvPicPr>
          <p:cNvPr id="6" name="Content Placeholder 5">
            <a:extLst>
              <a:ext uri="{FF2B5EF4-FFF2-40B4-BE49-F238E27FC236}">
                <a16:creationId xmlns:a16="http://schemas.microsoft.com/office/drawing/2014/main" id="{0FA29E8C-49FA-9372-2FD8-9B9D769C968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r="-2" b="632"/>
          <a:stretch>
            <a:fillRect/>
          </a:stretch>
        </p:blipFill>
        <p:spPr>
          <a:xfrm>
            <a:off x="99102" y="518063"/>
            <a:ext cx="6380355" cy="6339937"/>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9A7E3FFB-7665-B265-EC8D-24051E7B52AE}"/>
              </a:ext>
            </a:extLst>
          </p:cNvPr>
          <p:cNvSpPr>
            <a:spLocks noGrp="1"/>
          </p:cNvSpPr>
          <p:nvPr>
            <p:ph sz="half" idx="1"/>
          </p:nvPr>
        </p:nvSpPr>
        <p:spPr>
          <a:xfrm>
            <a:off x="6479458" y="1940439"/>
            <a:ext cx="5397910" cy="4696335"/>
          </a:xfrm>
        </p:spPr>
        <p:txBody>
          <a:bodyPr vert="horz" lIns="91440" tIns="45720" rIns="91440" bIns="45720" rtlCol="0">
            <a:normAutofit/>
          </a:bodyPr>
          <a:lstStyle/>
          <a:p>
            <a:r>
              <a:rPr lang="en-US" sz="2400" dirty="0"/>
              <a:t>Parts are just ordered as needed</a:t>
            </a:r>
          </a:p>
          <a:p>
            <a:r>
              <a:rPr lang="en-US" sz="2400" dirty="0"/>
              <a:t>No part costs for asset TCO</a:t>
            </a:r>
          </a:p>
          <a:p>
            <a:r>
              <a:rPr lang="en-US" sz="2400" dirty="0"/>
              <a:t>Non-value-added downtime looking for parts</a:t>
            </a:r>
          </a:p>
          <a:p>
            <a:r>
              <a:rPr lang="en-US" sz="2400" dirty="0"/>
              <a:t>Over or under stock on the shelf</a:t>
            </a:r>
          </a:p>
          <a:p>
            <a:r>
              <a:rPr lang="en-US" sz="2400" dirty="0"/>
              <a:t>Impossible to analyze what you have</a:t>
            </a:r>
          </a:p>
          <a:p>
            <a:r>
              <a:rPr lang="en-US" sz="2400" dirty="0"/>
              <a:t>Taxes and valuation impossible</a:t>
            </a:r>
          </a:p>
          <a:p>
            <a:r>
              <a:rPr lang="en-US" sz="2400" dirty="0"/>
              <a:t>No sharing between Stores</a:t>
            </a:r>
          </a:p>
          <a:p>
            <a:r>
              <a:rPr lang="en-US" sz="2400" dirty="0"/>
              <a:t>No consistent numbers or bin labels</a:t>
            </a:r>
          </a:p>
        </p:txBody>
      </p:sp>
    </p:spTree>
    <p:extLst>
      <p:ext uri="{BB962C8B-B14F-4D97-AF65-F5344CB8AC3E}">
        <p14:creationId xmlns:p14="http://schemas.microsoft.com/office/powerpoint/2010/main" val="273453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E2DE1FBD-7F0D-533E-317F-64585AE040E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r="5882" b="-1"/>
          <a:stretch>
            <a:fillRect/>
          </a:stretch>
        </p:blipFill>
        <p:spPr>
          <a:xfrm>
            <a:off x="1" y="10"/>
            <a:ext cx="9669642" cy="6857990"/>
          </a:xfrm>
          <a:prstGeom prst="rect">
            <a:avLst/>
          </a:prstGeom>
        </p:spPr>
      </p:pic>
      <p:sp>
        <p:nvSpPr>
          <p:cNvPr id="27" name="Rectangle 2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4A69FD-EB7E-DD33-8E7A-0E41EBFC6E6A}"/>
              </a:ext>
            </a:extLst>
          </p:cNvPr>
          <p:cNvSpPr>
            <a:spLocks noGrp="1"/>
          </p:cNvSpPr>
          <p:nvPr>
            <p:ph type="title"/>
          </p:nvPr>
        </p:nvSpPr>
        <p:spPr>
          <a:xfrm>
            <a:off x="6096000" y="365125"/>
            <a:ext cx="5257799" cy="1899912"/>
          </a:xfrm>
        </p:spPr>
        <p:txBody>
          <a:bodyPr vert="horz" lIns="91440" tIns="45720" rIns="91440" bIns="45720" rtlCol="0" anchor="ctr">
            <a:normAutofit/>
          </a:bodyPr>
          <a:lstStyle/>
          <a:p>
            <a:r>
              <a:rPr lang="en-US" sz="4000" dirty="0"/>
              <a:t>Why do we say the tech is “Lost”?</a:t>
            </a:r>
          </a:p>
        </p:txBody>
      </p:sp>
      <p:sp>
        <p:nvSpPr>
          <p:cNvPr id="3" name="Content Placeholder 2">
            <a:extLst>
              <a:ext uri="{FF2B5EF4-FFF2-40B4-BE49-F238E27FC236}">
                <a16:creationId xmlns:a16="http://schemas.microsoft.com/office/drawing/2014/main" id="{687D7272-FC31-B598-07F8-A8DE857396B3}"/>
              </a:ext>
            </a:extLst>
          </p:cNvPr>
          <p:cNvSpPr>
            <a:spLocks noGrp="1"/>
          </p:cNvSpPr>
          <p:nvPr>
            <p:ph sz="half" idx="1"/>
          </p:nvPr>
        </p:nvSpPr>
        <p:spPr>
          <a:xfrm>
            <a:off x="7305367" y="2040910"/>
            <a:ext cx="4355691" cy="3742762"/>
          </a:xfrm>
        </p:spPr>
        <p:txBody>
          <a:bodyPr vert="horz" lIns="91440" tIns="45720" rIns="91440" bIns="45720" rtlCol="0">
            <a:normAutofit/>
          </a:bodyPr>
          <a:lstStyle/>
          <a:p>
            <a:r>
              <a:rPr lang="en-US" sz="2400" dirty="0"/>
              <a:t>Without standards, you lose your way</a:t>
            </a:r>
          </a:p>
          <a:p>
            <a:r>
              <a:rPr lang="en-US" sz="2400" dirty="0"/>
              <a:t>Without consistency, you can’t analyze what you have</a:t>
            </a:r>
          </a:p>
          <a:p>
            <a:r>
              <a:rPr lang="en-US" sz="2400" dirty="0"/>
              <a:t>Without data, you can’t locate what you need</a:t>
            </a:r>
          </a:p>
          <a:p>
            <a:r>
              <a:rPr lang="en-US" sz="2400" dirty="0"/>
              <a:t>You need a Guide to help in the Store</a:t>
            </a:r>
          </a:p>
        </p:txBody>
      </p:sp>
    </p:spTree>
    <p:extLst>
      <p:ext uri="{BB962C8B-B14F-4D97-AF65-F5344CB8AC3E}">
        <p14:creationId xmlns:p14="http://schemas.microsoft.com/office/powerpoint/2010/main" val="105894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36F64284-A26A-5D2C-DF29-DA242434ADF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5" r="11520" b="1"/>
          <a:stretch>
            <a:fillRect/>
          </a:stretch>
        </p:blipFill>
        <p:spPr>
          <a:xfrm>
            <a:off x="255544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CB3B4-D366-1616-B178-9DD11621C22B}"/>
              </a:ext>
            </a:extLst>
          </p:cNvPr>
          <p:cNvSpPr>
            <a:spLocks noGrp="1"/>
          </p:cNvSpPr>
          <p:nvPr>
            <p:ph type="title"/>
          </p:nvPr>
        </p:nvSpPr>
        <p:spPr>
          <a:xfrm>
            <a:off x="415413" y="0"/>
            <a:ext cx="6781800" cy="1899912"/>
          </a:xfrm>
        </p:spPr>
        <p:txBody>
          <a:bodyPr vert="horz" lIns="91440" tIns="45720" rIns="91440" bIns="45720" rtlCol="0" anchor="ctr">
            <a:normAutofit/>
          </a:bodyPr>
          <a:lstStyle/>
          <a:p>
            <a:r>
              <a:rPr lang="en-US" sz="4000" dirty="0"/>
              <a:t>Data Governance is Your Guide</a:t>
            </a:r>
          </a:p>
        </p:txBody>
      </p:sp>
      <p:sp>
        <p:nvSpPr>
          <p:cNvPr id="3" name="Content Placeholder 2">
            <a:extLst>
              <a:ext uri="{FF2B5EF4-FFF2-40B4-BE49-F238E27FC236}">
                <a16:creationId xmlns:a16="http://schemas.microsoft.com/office/drawing/2014/main" id="{FA67AA75-6137-470D-F03A-20265580AFB0}"/>
              </a:ext>
            </a:extLst>
          </p:cNvPr>
          <p:cNvSpPr>
            <a:spLocks noGrp="1"/>
          </p:cNvSpPr>
          <p:nvPr>
            <p:ph sz="half" idx="1"/>
          </p:nvPr>
        </p:nvSpPr>
        <p:spPr>
          <a:xfrm>
            <a:off x="828366" y="1899912"/>
            <a:ext cx="5139814" cy="3742762"/>
          </a:xfrm>
        </p:spPr>
        <p:txBody>
          <a:bodyPr vert="horz" lIns="91440" tIns="45720" rIns="91440" bIns="45720" rtlCol="0">
            <a:normAutofit/>
          </a:bodyPr>
          <a:lstStyle/>
          <a:p>
            <a:r>
              <a:rPr lang="en-US" sz="2600" dirty="0"/>
              <a:t>The Technician needs a Guide</a:t>
            </a:r>
          </a:p>
          <a:p>
            <a:pPr lvl="1"/>
            <a:r>
              <a:rPr lang="en-US" sz="2200" dirty="0"/>
              <a:t>No more Grab-n-Go</a:t>
            </a:r>
          </a:p>
          <a:p>
            <a:pPr lvl="1"/>
            <a:r>
              <a:rPr lang="en-US" sz="2200" dirty="0"/>
              <a:t>He needs a system and directions</a:t>
            </a:r>
          </a:p>
          <a:p>
            <a:r>
              <a:rPr lang="en-US" sz="2600" dirty="0"/>
              <a:t>The Guide gives us what we need</a:t>
            </a:r>
          </a:p>
          <a:p>
            <a:pPr lvl="1"/>
            <a:r>
              <a:rPr lang="en-US" sz="2200" dirty="0"/>
              <a:t>Visibility</a:t>
            </a:r>
          </a:p>
          <a:p>
            <a:pPr lvl="1"/>
            <a:r>
              <a:rPr lang="en-US" sz="2200" dirty="0"/>
              <a:t>Knowledge</a:t>
            </a:r>
          </a:p>
          <a:p>
            <a:pPr lvl="1"/>
            <a:r>
              <a:rPr lang="en-US" sz="2200" dirty="0"/>
              <a:t>Control</a:t>
            </a:r>
          </a:p>
          <a:p>
            <a:r>
              <a:rPr lang="en-US" sz="2600" dirty="0"/>
              <a:t>Spoiler Alert!</a:t>
            </a:r>
          </a:p>
        </p:txBody>
      </p:sp>
    </p:spTree>
    <p:extLst>
      <p:ext uri="{BB962C8B-B14F-4D97-AF65-F5344CB8AC3E}">
        <p14:creationId xmlns:p14="http://schemas.microsoft.com/office/powerpoint/2010/main" val="53179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7BAD9CF-4C7B-8D14-D4AE-AC026707B8DD}"/>
              </a:ext>
            </a:extLst>
          </p:cNvPr>
          <p:cNvPicPr>
            <a:picLocks noChangeAspect="1"/>
          </p:cNvPicPr>
          <p:nvPr/>
        </p:nvPicPr>
        <p:blipFill>
          <a:blip r:embed="rId3"/>
          <a:srcRect r="32988" b="1"/>
          <a:stretch>
            <a:fillRect/>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2" name="Title 1">
            <a:extLst>
              <a:ext uri="{FF2B5EF4-FFF2-40B4-BE49-F238E27FC236}">
                <a16:creationId xmlns:a16="http://schemas.microsoft.com/office/drawing/2014/main" id="{11C97D38-3E12-EB88-A021-5A6030CD0863}"/>
              </a:ext>
            </a:extLst>
          </p:cNvPr>
          <p:cNvSpPr>
            <a:spLocks noGrp="1"/>
          </p:cNvSpPr>
          <p:nvPr>
            <p:ph type="title"/>
          </p:nvPr>
        </p:nvSpPr>
        <p:spPr>
          <a:xfrm>
            <a:off x="481781" y="670559"/>
            <a:ext cx="6154993" cy="2148841"/>
          </a:xfrm>
        </p:spPr>
        <p:txBody>
          <a:bodyPr vert="horz" lIns="91440" tIns="45720" rIns="91440" bIns="45720" rtlCol="0" anchor="t">
            <a:normAutofit/>
          </a:bodyPr>
          <a:lstStyle/>
          <a:p>
            <a:r>
              <a:rPr lang="en-US" dirty="0"/>
              <a:t>Standards in HxGN EAM</a:t>
            </a:r>
          </a:p>
        </p:txBody>
      </p:sp>
      <p:sp>
        <p:nvSpPr>
          <p:cNvPr id="3" name="Content Placeholder 2">
            <a:extLst>
              <a:ext uri="{FF2B5EF4-FFF2-40B4-BE49-F238E27FC236}">
                <a16:creationId xmlns:a16="http://schemas.microsoft.com/office/drawing/2014/main" id="{E4FADC1E-8375-30FE-8259-B124F3FAA444}"/>
              </a:ext>
            </a:extLst>
          </p:cNvPr>
          <p:cNvSpPr>
            <a:spLocks noGrp="1"/>
          </p:cNvSpPr>
          <p:nvPr>
            <p:ph sz="half" idx="1"/>
          </p:nvPr>
        </p:nvSpPr>
        <p:spPr>
          <a:xfrm>
            <a:off x="6797004" y="670559"/>
            <a:ext cx="4555782" cy="5445076"/>
          </a:xfrm>
        </p:spPr>
        <p:txBody>
          <a:bodyPr vert="horz" lIns="91440" tIns="45720" rIns="91440" bIns="45720" rtlCol="0" anchor="t">
            <a:normAutofit/>
          </a:bodyPr>
          <a:lstStyle/>
          <a:p>
            <a:r>
              <a:rPr lang="en-US" sz="2400" dirty="0"/>
              <a:t>The Part ID and Description</a:t>
            </a:r>
          </a:p>
          <a:p>
            <a:r>
              <a:rPr lang="en-US" sz="2400" dirty="0"/>
              <a:t>Stores and Bins</a:t>
            </a:r>
          </a:p>
          <a:p>
            <a:r>
              <a:rPr lang="en-US" sz="2400" dirty="0"/>
              <a:t>Supplier and Manufacturer information</a:t>
            </a:r>
          </a:p>
          <a:p>
            <a:r>
              <a:rPr lang="en-US" sz="2400" dirty="0"/>
              <a:t>Class and Commodity Codes</a:t>
            </a:r>
          </a:p>
          <a:p>
            <a:r>
              <a:rPr lang="en-US" sz="2400" dirty="0"/>
              <a:t>Business Processes with EAM Functions</a:t>
            </a:r>
          </a:p>
          <a:p>
            <a:pPr lvl="1"/>
            <a:r>
              <a:rPr lang="en-US" sz="2000" dirty="0"/>
              <a:t>Stocking</a:t>
            </a:r>
          </a:p>
          <a:p>
            <a:pPr lvl="1"/>
            <a:r>
              <a:rPr lang="en-US" sz="2000" dirty="0"/>
              <a:t>Receipts and Returns</a:t>
            </a:r>
          </a:p>
          <a:p>
            <a:pPr lvl="1"/>
            <a:r>
              <a:rPr lang="en-US" sz="2000" dirty="0"/>
              <a:t>Issues and Restock</a:t>
            </a:r>
          </a:p>
          <a:p>
            <a:pPr lvl="1"/>
            <a:r>
              <a:rPr lang="en-US" sz="2000" dirty="0"/>
              <a:t>Transfers</a:t>
            </a:r>
          </a:p>
          <a:p>
            <a:pPr lvl="1"/>
            <a:r>
              <a:rPr lang="en-US" sz="2000" dirty="0"/>
              <a:t>Purchasing</a:t>
            </a:r>
          </a:p>
        </p:txBody>
      </p:sp>
    </p:spTree>
    <p:extLst>
      <p:ext uri="{BB962C8B-B14F-4D97-AF65-F5344CB8AC3E}">
        <p14:creationId xmlns:p14="http://schemas.microsoft.com/office/powerpoint/2010/main" val="350158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3B399BB0-0A48-3CF6-90B4-D0792441C24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2158" r="3724" b="-1"/>
          <a:stretch>
            <a:fillRect/>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D224A8-4648-99D0-D47F-663EEB2853DB}"/>
              </a:ext>
            </a:extLst>
          </p:cNvPr>
          <p:cNvSpPr>
            <a:spLocks noGrp="1"/>
          </p:cNvSpPr>
          <p:nvPr>
            <p:ph type="title"/>
          </p:nvPr>
        </p:nvSpPr>
        <p:spPr>
          <a:xfrm>
            <a:off x="838200" y="365125"/>
            <a:ext cx="7696200" cy="1899912"/>
          </a:xfrm>
        </p:spPr>
        <p:txBody>
          <a:bodyPr vert="horz" lIns="91440" tIns="45720" rIns="91440" bIns="45720" rtlCol="0" anchor="ctr">
            <a:normAutofit/>
          </a:bodyPr>
          <a:lstStyle/>
          <a:p>
            <a:r>
              <a:rPr lang="en-US" sz="4000" dirty="0"/>
              <a:t>But you still need to help the Technician…</a:t>
            </a:r>
          </a:p>
        </p:txBody>
      </p:sp>
      <p:sp>
        <p:nvSpPr>
          <p:cNvPr id="3" name="Content Placeholder 2">
            <a:extLst>
              <a:ext uri="{FF2B5EF4-FFF2-40B4-BE49-F238E27FC236}">
                <a16:creationId xmlns:a16="http://schemas.microsoft.com/office/drawing/2014/main" id="{F518ADBF-1E42-6364-CE39-9AA5771AD34C}"/>
              </a:ext>
            </a:extLst>
          </p:cNvPr>
          <p:cNvSpPr>
            <a:spLocks noGrp="1"/>
          </p:cNvSpPr>
          <p:nvPr>
            <p:ph sz="half" idx="1"/>
          </p:nvPr>
        </p:nvSpPr>
        <p:spPr>
          <a:xfrm>
            <a:off x="838200" y="2434201"/>
            <a:ext cx="4471219" cy="3742762"/>
          </a:xfrm>
        </p:spPr>
        <p:txBody>
          <a:bodyPr vert="horz" lIns="91440" tIns="45720" rIns="91440" bIns="45720" rtlCol="0">
            <a:normAutofit/>
          </a:bodyPr>
          <a:lstStyle/>
          <a:p>
            <a:r>
              <a:rPr lang="en-US" sz="2400" dirty="0"/>
              <a:t>Create a Data Governance Guide – this is the Guide in the Store </a:t>
            </a:r>
          </a:p>
          <a:p>
            <a:r>
              <a:rPr lang="en-US" sz="2400" dirty="0"/>
              <a:t>Discover what you have</a:t>
            </a:r>
          </a:p>
          <a:p>
            <a:r>
              <a:rPr lang="en-US" sz="2400" dirty="0"/>
              <a:t>Remove what you don’t need</a:t>
            </a:r>
          </a:p>
          <a:p>
            <a:r>
              <a:rPr lang="en-US" sz="2400" dirty="0"/>
              <a:t>Identify and Label </a:t>
            </a:r>
          </a:p>
          <a:p>
            <a:r>
              <a:rPr lang="en-US" sz="2400" dirty="0"/>
              <a:t>Enforce your inventory processes</a:t>
            </a:r>
          </a:p>
          <a:p>
            <a:endParaRPr lang="en-US" sz="2400" dirty="0"/>
          </a:p>
        </p:txBody>
      </p:sp>
    </p:spTree>
    <p:extLst>
      <p:ext uri="{BB962C8B-B14F-4D97-AF65-F5344CB8AC3E}">
        <p14:creationId xmlns:p14="http://schemas.microsoft.com/office/powerpoint/2010/main" val="386660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6750</TotalTime>
  <Words>2709</Words>
  <Application>Microsoft Office PowerPoint</Application>
  <PresentationFormat>Widescreen</PresentationFormat>
  <Paragraphs>184</Paragraphs>
  <Slides>12</Slides>
  <Notes>10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Lost in the Store</vt:lpstr>
      <vt:lpstr>About Me and EAM Solutions</vt:lpstr>
      <vt:lpstr>You know what it’s like to be lost…</vt:lpstr>
      <vt:lpstr>The Consequences</vt:lpstr>
      <vt:lpstr>The Goblins in the Story</vt:lpstr>
      <vt:lpstr>Why do we say the tech is “Lost”?</vt:lpstr>
      <vt:lpstr>Data Governance is Your Guide</vt:lpstr>
      <vt:lpstr>Standards in HxGN EAM</vt:lpstr>
      <vt:lpstr>But you still need to help the Technician…</vt:lpstr>
      <vt:lpstr>The Obvious Part</vt:lpstr>
      <vt:lpstr>Training and Sustaining</vt:lpstr>
      <vt:lpstr>The Hero in Our Story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Bennet Creed</dc:creator>
  <cp:lastModifiedBy>Bennet Creed</cp:lastModifiedBy>
  <cp:revision>2</cp:revision>
  <dcterms:created xsi:type="dcterms:W3CDTF">2026-01-20T21:06:34Z</dcterms:created>
  <dcterms:modified xsi:type="dcterms:W3CDTF">2026-03-24T14:54:18Z</dcterms:modified>
</cp:coreProperties>
</file>