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71" r:id="rId5"/>
    <p:sldId id="281" r:id="rId6"/>
    <p:sldId id="272" r:id="rId7"/>
    <p:sldId id="275" r:id="rId8"/>
    <p:sldId id="276" r:id="rId9"/>
    <p:sldId id="277" r:id="rId10"/>
    <p:sldId id="278" r:id="rId11"/>
    <p:sldId id="279" r:id="rId12"/>
    <p:sldId id="280" r:id="rId13"/>
    <p:sldId id="288" r:id="rId14"/>
    <p:sldId id="283" r:id="rId15"/>
    <p:sldId id="274" r:id="rId16"/>
    <p:sldId id="282" r:id="rId17"/>
    <p:sldId id="284" r:id="rId18"/>
    <p:sldId id="285" r:id="rId19"/>
    <p:sldId id="286" r:id="rId20"/>
    <p:sldId id="28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9500"/>
    <a:srgbClr val="3BA40F"/>
    <a:srgbClr val="1F600A"/>
    <a:srgbClr val="153C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96"/>
    <p:restoredTop sz="94694"/>
  </p:normalViewPr>
  <p:slideViewPr>
    <p:cSldViewPr snapToGrid="0">
      <p:cViewPr varScale="1">
        <p:scale>
          <a:sx n="145" d="100"/>
          <a:sy n="145" d="100"/>
        </p:scale>
        <p:origin x="1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1768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67ED5EB-8AC0-4E81-52A5-0B9835D5D3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086C61-A49A-B74E-536D-D24A4DE026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C7DE0-9006-BC48-B1C9-F842553CB5DD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6F803A-620C-25EA-717D-8954B07B69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482040-2078-8C3E-DFF3-FB95B8BF62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0AB84-DC3C-4545-A455-0FCC96281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151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4EE3A-C750-5044-A5FB-6440F894EC81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DB4F8-2C13-7345-8E95-4DC681F14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913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FB69D-B886-EFA5-6C77-8A1C969DE1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4700" y="1341438"/>
            <a:ext cx="10642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Session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E93084-E1CB-1664-E8F3-F4B6ED86C3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9068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Name(s)</a:t>
            </a:r>
          </a:p>
          <a:p>
            <a:r>
              <a:rPr lang="en-US" dirty="0"/>
              <a:t>Speaker Title(s)</a:t>
            </a:r>
          </a:p>
          <a:p>
            <a:r>
              <a:rPr lang="en-US" dirty="0"/>
              <a:t>Speaker Company</a:t>
            </a:r>
          </a:p>
        </p:txBody>
      </p:sp>
    </p:spTree>
    <p:extLst>
      <p:ext uri="{BB962C8B-B14F-4D97-AF65-F5344CB8AC3E}">
        <p14:creationId xmlns:p14="http://schemas.microsoft.com/office/powerpoint/2010/main" val="3316615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06FA2-E487-7A09-F8BD-42D20CDD4B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Enter Header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74E7F1-AEBB-61BD-2DB7-099E2A519B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843B66-FF68-7B4F-C328-5BFA3FAFFB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573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E5D48-7FFF-18DD-0965-E14A2DA2D4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084" y="197746"/>
            <a:ext cx="9383486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Enter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81B8B-6AFF-ED6D-638E-1E6EB09F4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083" y="1665505"/>
            <a:ext cx="9383487" cy="45720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0221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D044F-5673-0ED8-D9D4-16C6C55E49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770" y="242351"/>
            <a:ext cx="10890806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Enter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D1B20-D16A-6592-5C4D-BA650A38E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770" y="1690989"/>
            <a:ext cx="10890806" cy="457200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4456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DAD65-F97D-0096-6A60-3D19CAA867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770" y="165088"/>
            <a:ext cx="10890806" cy="1325563"/>
          </a:xfrm>
        </p:spPr>
        <p:txBody>
          <a:bodyPr/>
          <a:lstStyle/>
          <a:p>
            <a:r>
              <a:rPr lang="en-US" dirty="0"/>
              <a:t>Enter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80B58-6F33-3882-58A3-FED323734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770" y="1690989"/>
            <a:ext cx="10890806" cy="457200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0124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D044F-5673-0ED8-D9D4-16C6C55E49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770" y="242351"/>
            <a:ext cx="10890806" cy="1325563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Enter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D1B20-D16A-6592-5C4D-BA650A38E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2964" y="1690989"/>
            <a:ext cx="10004611" cy="4572009"/>
          </a:xfrm>
        </p:spPr>
        <p:txBody>
          <a:bodyPr/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1911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14B6E-93B9-6B11-CE53-6530FED492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8288"/>
            <a:ext cx="10515600" cy="1325563"/>
          </a:xfrm>
        </p:spPr>
        <p:txBody>
          <a:bodyPr/>
          <a:lstStyle/>
          <a:p>
            <a:r>
              <a:rPr lang="en-US" dirty="0"/>
              <a:t>Enter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DC390-E3B9-6005-5A66-859792C26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018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F12B3B-8002-9A7A-61E1-DDA85B505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018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755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i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D044F-5673-0ED8-D9D4-16C6C55E49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770" y="1077174"/>
            <a:ext cx="4097758" cy="2351826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en-US" dirty="0"/>
              <a:t>Enter Header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880540-6CB4-174C-909B-34AFEE03151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24498" y="3212054"/>
            <a:ext cx="5740399" cy="107605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Enter description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4B928B4-D47D-5255-C730-C10770C7CABE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524498" y="1590914"/>
            <a:ext cx="5740399" cy="107605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Enter description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E3EEA61-9290-0891-8867-52CC438AEF9E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524493" y="4858694"/>
            <a:ext cx="5740399" cy="107605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Enter description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9AC5DF3-6498-FABC-629F-DED6A30852AA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5524495" y="1137752"/>
            <a:ext cx="5740399" cy="420976"/>
          </a:xfrm>
        </p:spPr>
        <p:txBody>
          <a:bodyPr anchor="b">
            <a:normAutofit/>
          </a:bodyPr>
          <a:lstStyle>
            <a:lvl1pPr marL="0" indent="0" algn="l">
              <a:buNone/>
              <a:defRPr sz="2300"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3FA54C8-06B2-64AE-44FD-52184F56802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524494" y="2770482"/>
            <a:ext cx="5740399" cy="420976"/>
          </a:xfrm>
        </p:spPr>
        <p:txBody>
          <a:bodyPr anchor="b">
            <a:normAutofit/>
          </a:bodyPr>
          <a:lstStyle>
            <a:lvl1pPr marL="0" indent="0" algn="l">
              <a:buNone/>
              <a:defRPr sz="2300"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99BB8CBE-0775-D94C-D743-4C9CBDB70CCF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524493" y="4403212"/>
            <a:ext cx="5740399" cy="420976"/>
          </a:xfrm>
        </p:spPr>
        <p:txBody>
          <a:bodyPr anchor="b">
            <a:normAutofit/>
          </a:bodyPr>
          <a:lstStyle>
            <a:lvl1pPr marL="0" indent="0" algn="l">
              <a:buNone/>
              <a:defRPr sz="2300"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Enter Text Here</a:t>
            </a:r>
          </a:p>
        </p:txBody>
      </p:sp>
    </p:spTree>
    <p:extLst>
      <p:ext uri="{BB962C8B-B14F-4D97-AF65-F5344CB8AC3E}">
        <p14:creationId xmlns:p14="http://schemas.microsoft.com/office/powerpoint/2010/main" val="3275430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2BA8D-6767-27C8-F4F7-FB7B5C2991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Enter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B8CD01-1551-1120-F476-3B8939830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57EDA3-6916-DED8-9390-74583B93FA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EE3D18-D1FA-38C8-6F4F-FC3F4B8776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DF8D30-EEB3-A951-A7C7-8C15367C2F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4915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E77A6-5EA0-5C54-15AF-C1EB8E6912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5172" y="457200"/>
            <a:ext cx="421685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Enter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F83BD-45E1-6B30-D5F0-A296F5D73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2937" y="457201"/>
            <a:ext cx="6172200" cy="5943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9CA35E-8665-9618-C785-C2A50C5D0A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5172" y="2057400"/>
            <a:ext cx="4216854" cy="43434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2959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F95082-BD06-9352-CB76-A0F3E7B7D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50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DE41F7-183F-19E2-6F33-6FC415ED5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681834"/>
            <a:ext cx="10515600" cy="3984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7330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4" r:id="rId4"/>
    <p:sldLayoutId id="2147483658" r:id="rId5"/>
    <p:sldLayoutId id="2147483652" r:id="rId6"/>
    <p:sldLayoutId id="2147483659" r:id="rId7"/>
    <p:sldLayoutId id="2147483653" r:id="rId8"/>
    <p:sldLayoutId id="2147483656" r:id="rId9"/>
    <p:sldLayoutId id="2147483657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chemeClr val="tx1"/>
          </a:solidFill>
          <a:latin typeface="Arial Nova" panose="020B0504020202020204" pitchFamily="34" charset="0"/>
          <a:ea typeface="+mj-ea"/>
          <a:cs typeface="+mj-cs"/>
        </a:defRPr>
      </a:lvl1pPr>
    </p:titleStyle>
    <p:bodyStyle>
      <a:lvl1pPr marL="18288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1pPr>
      <a:lvl2pPr marL="18288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0" i="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2pPr>
      <a:lvl3pPr marL="18288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0" i="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3pPr>
      <a:lvl4pPr marL="18288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4pPr>
      <a:lvl5pPr marL="18288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png"/><Relationship Id="rId16" Type="http://schemas.openxmlformats.org/officeDocument/2006/relationships/image" Target="../media/image25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0E65A-F18D-1EBA-7243-1A868ED29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350" y="1341438"/>
            <a:ext cx="10642600" cy="2387600"/>
          </a:xfrm>
        </p:spPr>
        <p:txBody>
          <a:bodyPr>
            <a:normAutofit/>
          </a:bodyPr>
          <a:lstStyle/>
          <a:p>
            <a:r>
              <a:rPr lang="en-US" sz="4400" dirty="0"/>
              <a:t>Overcome Reactive Chaos by Upping Your Planning and Scheduling Game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C6ED03-4AB4-9B8C-BEE8-F78E097001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rial Nova" panose="020B0504020202020204" pitchFamily="34" charset="0"/>
              </a:rPr>
              <a:t>Jeff Shiver CMRP, ARP-ELR, CPMM, CRL, MLT-1, &amp; RCM2/3</a:t>
            </a:r>
          </a:p>
          <a:p>
            <a:r>
              <a:rPr lang="en-US" dirty="0">
                <a:latin typeface="Arial Nova" panose="020B0504020202020204" pitchFamily="34" charset="0"/>
              </a:rPr>
              <a:t>Managing Principal</a:t>
            </a:r>
          </a:p>
          <a:p>
            <a:r>
              <a:rPr lang="en-US" dirty="0">
                <a:latin typeface="Arial Nova" panose="020B0504020202020204" pitchFamily="34" charset="0"/>
              </a:rPr>
              <a:t>People and Processes, Inc.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DA44FD-0FBB-C832-81A6-A7F309803B5F}"/>
              </a:ext>
            </a:extLst>
          </p:cNvPr>
          <p:cNvSpPr/>
          <p:nvPr/>
        </p:nvSpPr>
        <p:spPr>
          <a:xfrm>
            <a:off x="2917743" y="273538"/>
            <a:ext cx="6245795" cy="1550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white rectangular sign with green text&#10;&#10;AI-generated content may be incorrect.">
            <a:extLst>
              <a:ext uri="{FF2B5EF4-FFF2-40B4-BE49-F238E27FC236}">
                <a16:creationId xmlns:a16="http://schemas.microsoft.com/office/drawing/2014/main" id="{F840F1F1-01DD-1E07-C93D-B6D14AEDF0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48" b="-180"/>
          <a:stretch>
            <a:fillRect/>
          </a:stretch>
        </p:blipFill>
        <p:spPr>
          <a:xfrm>
            <a:off x="2726662" y="-2150976"/>
            <a:ext cx="6730312" cy="675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989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201938-4ABF-B788-699B-D9B43206C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1">
            <a:extLst>
              <a:ext uri="{FF2B5EF4-FFF2-40B4-BE49-F238E27FC236}">
                <a16:creationId xmlns:a16="http://schemas.microsoft.com/office/drawing/2014/main" id="{A12288E4-EEDD-EC70-5EA6-2B63E4DD7963}"/>
              </a:ext>
            </a:extLst>
          </p:cNvPr>
          <p:cNvSpPr/>
          <p:nvPr/>
        </p:nvSpPr>
        <p:spPr>
          <a:xfrm>
            <a:off x="6280190" y="2197060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5550"/>
              </a:lnSpc>
            </a:pPr>
            <a:endParaRPr lang="en-US" sz="44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Text 1">
            <a:extLst>
              <a:ext uri="{FF2B5EF4-FFF2-40B4-BE49-F238E27FC236}">
                <a16:creationId xmlns:a16="http://schemas.microsoft.com/office/drawing/2014/main" id="{AAF46132-FFCC-D5CE-6994-576434A1E7B6}"/>
              </a:ext>
            </a:extLst>
          </p:cNvPr>
          <p:cNvSpPr/>
          <p:nvPr/>
        </p:nvSpPr>
        <p:spPr>
          <a:xfrm>
            <a:off x="793790" y="1696063"/>
            <a:ext cx="6772133" cy="989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150"/>
              </a:lnSpc>
              <a:buNone/>
            </a:pPr>
            <a:r>
              <a:rPr lang="en-US" sz="3300" dirty="0">
                <a:latin typeface="Arial Nova" panose="020B0504020202020204" pitchFamily="34" charset="0"/>
                <a:ea typeface="Roboto Slab" pitchFamily="34" charset="-122"/>
                <a:cs typeface="Roboto Slab" pitchFamily="34" charset="-120"/>
              </a:rPr>
              <a:t>Effective Scheduling: Weekly &amp; Daily</a:t>
            </a:r>
            <a:endParaRPr lang="en-US" sz="3300" dirty="0">
              <a:latin typeface="Arial Nova" panose="020B0504020202020204" pitchFamily="34" charset="0"/>
            </a:endParaRPr>
          </a:p>
        </p:txBody>
      </p:sp>
      <p:sp>
        <p:nvSpPr>
          <p:cNvPr id="13" name="Text 2">
            <a:extLst>
              <a:ext uri="{FF2B5EF4-FFF2-40B4-BE49-F238E27FC236}">
                <a16:creationId xmlns:a16="http://schemas.microsoft.com/office/drawing/2014/main" id="{5AE36DC8-9E1C-0775-8FF6-E20B47A63AAC}"/>
              </a:ext>
            </a:extLst>
          </p:cNvPr>
          <p:cNvSpPr/>
          <p:nvPr/>
        </p:nvSpPr>
        <p:spPr>
          <a:xfrm>
            <a:off x="793790" y="2373377"/>
            <a:ext cx="2345135" cy="593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latin typeface="Arial Nova" panose="020B0504020202020204" pitchFamily="34" charset="0"/>
                <a:ea typeface="Roboto Slab" pitchFamily="34" charset="-122"/>
                <a:cs typeface="Roboto Slab" pitchFamily="34" charset="-120"/>
              </a:rPr>
              <a:t>Weekly Schedule</a:t>
            </a:r>
            <a:endParaRPr lang="en-US" sz="2000" dirty="0">
              <a:latin typeface="Arial Nova" panose="020B0504020202020204" pitchFamily="34" charset="0"/>
            </a:endParaRPr>
          </a:p>
        </p:txBody>
      </p:sp>
      <p:sp>
        <p:nvSpPr>
          <p:cNvPr id="14" name="Text 3">
            <a:extLst>
              <a:ext uri="{FF2B5EF4-FFF2-40B4-BE49-F238E27FC236}">
                <a16:creationId xmlns:a16="http://schemas.microsoft.com/office/drawing/2014/main" id="{F733F8DC-50FC-F118-5B30-47FF4C83CF62}"/>
              </a:ext>
            </a:extLst>
          </p:cNvPr>
          <p:cNvSpPr/>
          <p:nvPr/>
        </p:nvSpPr>
        <p:spPr>
          <a:xfrm>
            <a:off x="793790" y="2752664"/>
            <a:ext cx="4846320" cy="457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300" dirty="0">
                <a:latin typeface="Arial Nova" panose="020B0504020202020204" pitchFamily="34" charset="0"/>
                <a:ea typeface="Roboto" pitchFamily="34" charset="-122"/>
                <a:cs typeface="Roboto" pitchFamily="34" charset="-120"/>
              </a:rPr>
              <a:t>Workload vs. capacity, frozen at a defined time gate with </a:t>
            </a:r>
          </a:p>
          <a:p>
            <a:pPr marL="0" indent="0" algn="l">
              <a:lnSpc>
                <a:spcPts val="1850"/>
              </a:lnSpc>
              <a:buNone/>
            </a:pPr>
            <a:r>
              <a:rPr lang="en-US" sz="1300" dirty="0">
                <a:latin typeface="Arial Nova" panose="020B0504020202020204" pitchFamily="34" charset="0"/>
                <a:ea typeface="Roboto" pitchFamily="34" charset="-122"/>
                <a:cs typeface="Roboto" pitchFamily="34" charset="-120"/>
              </a:rPr>
              <a:t>Operations agreement</a:t>
            </a:r>
            <a:endParaRPr lang="en-US" sz="1300" dirty="0">
              <a:latin typeface="Arial Nova" panose="020B0504020202020204" pitchFamily="34" charset="0"/>
            </a:endParaRPr>
          </a:p>
        </p:txBody>
      </p:sp>
      <p:sp>
        <p:nvSpPr>
          <p:cNvPr id="15" name="Text 4">
            <a:extLst>
              <a:ext uri="{FF2B5EF4-FFF2-40B4-BE49-F238E27FC236}">
                <a16:creationId xmlns:a16="http://schemas.microsoft.com/office/drawing/2014/main" id="{9B6A085A-31F1-FEE8-4543-AE20999C3D75}"/>
              </a:ext>
            </a:extLst>
          </p:cNvPr>
          <p:cNvSpPr/>
          <p:nvPr/>
        </p:nvSpPr>
        <p:spPr>
          <a:xfrm>
            <a:off x="6763432" y="2373377"/>
            <a:ext cx="2345135" cy="593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latin typeface="Arial Nova" panose="020B0504020202020204" pitchFamily="34" charset="0"/>
                <a:ea typeface="Roboto Slab" pitchFamily="34" charset="-122"/>
                <a:cs typeface="Roboto Slab" pitchFamily="34" charset="-120"/>
              </a:rPr>
              <a:t>Daily Schedule</a:t>
            </a:r>
            <a:endParaRPr lang="en-US" sz="2000" dirty="0">
              <a:latin typeface="Arial Nova" panose="020B0504020202020204" pitchFamily="34" charset="0"/>
            </a:endParaRPr>
          </a:p>
        </p:txBody>
      </p:sp>
      <p:sp>
        <p:nvSpPr>
          <p:cNvPr id="16" name="Text 5">
            <a:extLst>
              <a:ext uri="{FF2B5EF4-FFF2-40B4-BE49-F238E27FC236}">
                <a16:creationId xmlns:a16="http://schemas.microsoft.com/office/drawing/2014/main" id="{8A6B6ACF-D280-4C18-BECE-15E437629E09}"/>
              </a:ext>
            </a:extLst>
          </p:cNvPr>
          <p:cNvSpPr/>
          <p:nvPr/>
        </p:nvSpPr>
        <p:spPr>
          <a:xfrm>
            <a:off x="6763432" y="2752664"/>
            <a:ext cx="4846320" cy="457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300" dirty="0">
                <a:latin typeface="Arial Nova" panose="020B0504020202020204" pitchFamily="34" charset="0"/>
                <a:ea typeface="Roboto" pitchFamily="34" charset="-122"/>
                <a:cs typeface="Roboto" pitchFamily="34" charset="-120"/>
              </a:rPr>
              <a:t>Manages minor adjustments and emergent work without </a:t>
            </a:r>
          </a:p>
          <a:p>
            <a:pPr marL="0" indent="0" algn="l">
              <a:lnSpc>
                <a:spcPts val="1850"/>
              </a:lnSpc>
              <a:buNone/>
            </a:pPr>
            <a:r>
              <a:rPr lang="en-US" sz="1300" dirty="0">
                <a:latin typeface="Arial Nova" panose="020B0504020202020204" pitchFamily="34" charset="0"/>
                <a:ea typeface="Roboto" pitchFamily="34" charset="-122"/>
                <a:cs typeface="Roboto" pitchFamily="34" charset="-120"/>
              </a:rPr>
              <a:t>destroying the week</a:t>
            </a:r>
            <a:endParaRPr lang="en-US" sz="1300" dirty="0">
              <a:latin typeface="Arial Nova" panose="020B0504020202020204" pitchFamily="34" charset="0"/>
            </a:endParaRPr>
          </a:p>
        </p:txBody>
      </p:sp>
      <p:sp>
        <p:nvSpPr>
          <p:cNvPr id="17" name="Shape 6">
            <a:extLst>
              <a:ext uri="{FF2B5EF4-FFF2-40B4-BE49-F238E27FC236}">
                <a16:creationId xmlns:a16="http://schemas.microsoft.com/office/drawing/2014/main" id="{22162DE3-9553-BE4C-B6D9-796FB5D49328}"/>
              </a:ext>
            </a:extLst>
          </p:cNvPr>
          <p:cNvSpPr/>
          <p:nvPr/>
        </p:nvSpPr>
        <p:spPr>
          <a:xfrm>
            <a:off x="793790" y="3419727"/>
            <a:ext cx="10789920" cy="45719"/>
          </a:xfrm>
          <a:prstGeom prst="rect">
            <a:avLst/>
          </a:prstGeom>
          <a:solidFill>
            <a:schemeClr val="accent3">
              <a:lumMod val="75000"/>
            </a:schemeClr>
          </a:solidFill>
          <a:ln/>
        </p:spPr>
        <p:txBody>
          <a:bodyPr/>
          <a:lstStyle/>
          <a:p>
            <a:endParaRPr lang="en-US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608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A88E21-161C-1836-883C-14A70CB500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1">
            <a:extLst>
              <a:ext uri="{FF2B5EF4-FFF2-40B4-BE49-F238E27FC236}">
                <a16:creationId xmlns:a16="http://schemas.microsoft.com/office/drawing/2014/main" id="{ADAE7B07-959B-B9A9-0978-F952D0EA3521}"/>
              </a:ext>
            </a:extLst>
          </p:cNvPr>
          <p:cNvSpPr/>
          <p:nvPr/>
        </p:nvSpPr>
        <p:spPr>
          <a:xfrm>
            <a:off x="6280190" y="2197060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5550"/>
              </a:lnSpc>
            </a:pPr>
            <a:endParaRPr lang="en-US" sz="445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832A6C39-CAC0-CD26-6F32-F282D53F9B0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0160" y="0"/>
            <a:ext cx="4572000" cy="6858000"/>
          </a:xfrm>
          <a:prstGeom prst="rect">
            <a:avLst/>
          </a:prstGeom>
        </p:spPr>
      </p:pic>
      <p:sp>
        <p:nvSpPr>
          <p:cNvPr id="3" name="Text 1">
            <a:extLst>
              <a:ext uri="{FF2B5EF4-FFF2-40B4-BE49-F238E27FC236}">
                <a16:creationId xmlns:a16="http://schemas.microsoft.com/office/drawing/2014/main" id="{4D5BF5AE-4D29-0B7D-97A0-7AD910C85628}"/>
              </a:ext>
            </a:extLst>
          </p:cNvPr>
          <p:cNvSpPr/>
          <p:nvPr/>
        </p:nvSpPr>
        <p:spPr>
          <a:xfrm>
            <a:off x="815687" y="620730"/>
            <a:ext cx="5666229" cy="11812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latin typeface="Arial Nova" panose="020B0504020202020204" pitchFamily="34" charset="0"/>
                <a:ea typeface="Roboto Slab" pitchFamily="34" charset="-122"/>
                <a:cs typeface="Roboto Slab" pitchFamily="34" charset="-120"/>
              </a:rPr>
              <a:t>Partnering with Operations </a:t>
            </a:r>
          </a:p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latin typeface="Arial Nova" panose="020B0504020202020204" pitchFamily="34" charset="0"/>
                <a:ea typeface="Roboto Slab" pitchFamily="34" charset="-122"/>
                <a:cs typeface="Roboto Slab" pitchFamily="34" charset="-120"/>
              </a:rPr>
              <a:t>(Breaking the Silos)</a:t>
            </a:r>
            <a:endParaRPr lang="en-US" sz="4450" dirty="0">
              <a:latin typeface="Arial Nova" panose="020B0504020202020204" pitchFamily="34" charset="0"/>
            </a:endParaRPr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F7D9CA67-1E14-50A1-6C59-FF3FB74F976E}"/>
              </a:ext>
            </a:extLst>
          </p:cNvPr>
          <p:cNvSpPr/>
          <p:nvPr/>
        </p:nvSpPr>
        <p:spPr>
          <a:xfrm>
            <a:off x="874681" y="2968386"/>
            <a:ext cx="4550103" cy="3779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550"/>
              </a:lnSpc>
              <a:buNone/>
            </a:pPr>
            <a:r>
              <a:rPr lang="en-US" sz="2200" b="1" dirty="0">
                <a:latin typeface="Arial Nova" panose="020B0504020202020204" pitchFamily="34" charset="0"/>
                <a:ea typeface="Roboto" pitchFamily="34" charset="-122"/>
                <a:cs typeface="Roboto" pitchFamily="34" charset="-120"/>
              </a:rPr>
              <a:t>Mechanisms to make Production a true partner:</a:t>
            </a:r>
            <a:endParaRPr lang="en-US" sz="2200" dirty="0">
              <a:latin typeface="Arial Nova" panose="020B0504020202020204" pitchFamily="34" charset="0"/>
            </a:endParaRPr>
          </a:p>
        </p:txBody>
      </p:sp>
      <p:sp>
        <p:nvSpPr>
          <p:cNvPr id="6" name="Text 3">
            <a:extLst>
              <a:ext uri="{FF2B5EF4-FFF2-40B4-BE49-F238E27FC236}">
                <a16:creationId xmlns:a16="http://schemas.microsoft.com/office/drawing/2014/main" id="{31E1EDF4-4C90-7F5D-E40C-3045219B9B10}"/>
              </a:ext>
            </a:extLst>
          </p:cNvPr>
          <p:cNvSpPr/>
          <p:nvPr/>
        </p:nvSpPr>
        <p:spPr>
          <a:xfrm>
            <a:off x="1931813" y="4191041"/>
            <a:ext cx="4550103" cy="1481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latin typeface="Arial Nova" panose="020B0504020202020204" pitchFamily="34" charset="0"/>
                <a:ea typeface="Roboto" pitchFamily="34" charset="-122"/>
                <a:cs typeface="Roboto" pitchFamily="34" charset="-120"/>
              </a:rPr>
              <a:t>Weekly maintenance–operations meeting, agreed priority rules, shared KPI targets, and a "no surprises" rule on downtime.</a:t>
            </a:r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latin typeface="Arial Nova" panose="020B0504020202020204" pitchFamily="34" charset="0"/>
                <a:ea typeface="Roboto" pitchFamily="34" charset="-122"/>
              </a:rPr>
              <a:t>Operations Gatekeeper</a:t>
            </a:r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latin typeface="Arial Nova" panose="020B0504020202020204" pitchFamily="34" charset="0"/>
                <a:ea typeface="Roboto" pitchFamily="34" charset="-122"/>
              </a:rPr>
              <a:t>Understanding the business case</a:t>
            </a:r>
            <a:endParaRPr lang="en-US" sz="1750" dirty="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764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1">
            <a:extLst>
              <a:ext uri="{FF2B5EF4-FFF2-40B4-BE49-F238E27FC236}">
                <a16:creationId xmlns:a16="http://schemas.microsoft.com/office/drawing/2014/main" id="{14D2475E-F7B7-182E-0D5D-FDBFCB763AAC}"/>
              </a:ext>
            </a:extLst>
          </p:cNvPr>
          <p:cNvSpPr/>
          <p:nvPr/>
        </p:nvSpPr>
        <p:spPr>
          <a:xfrm>
            <a:off x="793790" y="1944115"/>
            <a:ext cx="7518321" cy="6379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00"/>
              </a:lnSpc>
              <a:buNone/>
            </a:pPr>
            <a:r>
              <a:rPr lang="en-US" sz="4000" dirty="0">
                <a:latin typeface="Arial Nova" panose="020B0504020202020204" pitchFamily="34" charset="0"/>
                <a:ea typeface="Roboto Slab" pitchFamily="34" charset="-122"/>
                <a:cs typeface="Roboto Slab" pitchFamily="34" charset="-120"/>
              </a:rPr>
              <a:t>Integrating the MRO Storeroom</a:t>
            </a:r>
            <a:endParaRPr lang="en-US" sz="4000" dirty="0">
              <a:latin typeface="Arial Nova" panose="020B0504020202020204" pitchFamily="34" charset="0"/>
            </a:endParaRPr>
          </a:p>
        </p:txBody>
      </p:sp>
      <p:sp>
        <p:nvSpPr>
          <p:cNvPr id="12" name="Shape 2">
            <a:extLst>
              <a:ext uri="{FF2B5EF4-FFF2-40B4-BE49-F238E27FC236}">
                <a16:creationId xmlns:a16="http://schemas.microsoft.com/office/drawing/2014/main" id="{B7B5D269-47AE-A397-1645-0993DEDFE5D5}"/>
              </a:ext>
            </a:extLst>
          </p:cNvPr>
          <p:cNvSpPr/>
          <p:nvPr/>
        </p:nvSpPr>
        <p:spPr>
          <a:xfrm>
            <a:off x="793790" y="2857562"/>
            <a:ext cx="4572000" cy="2238006"/>
          </a:xfrm>
          <a:prstGeom prst="roundRect">
            <a:avLst>
              <a:gd name="adj" fmla="val 6050"/>
            </a:avLst>
          </a:prstGeom>
          <a:solidFill>
            <a:schemeClr val="accent3">
              <a:lumMod val="75000"/>
            </a:schemeClr>
          </a:solidFill>
          <a:ln w="22860">
            <a:solidFill>
              <a:srgbClr val="585F6B"/>
            </a:solidFill>
            <a:prstDash val="solid"/>
          </a:ln>
        </p:spPr>
        <p:txBody>
          <a:bodyPr/>
          <a:lstStyle/>
          <a:p>
            <a:endParaRPr lang="en-US">
              <a:latin typeface="Arial Nova" panose="020B0504020202020204" pitchFamily="34" charset="0"/>
            </a:endParaRPr>
          </a:p>
        </p:txBody>
      </p:sp>
      <p:sp>
        <p:nvSpPr>
          <p:cNvPr id="14" name="Text 3">
            <a:extLst>
              <a:ext uri="{FF2B5EF4-FFF2-40B4-BE49-F238E27FC236}">
                <a16:creationId xmlns:a16="http://schemas.microsoft.com/office/drawing/2014/main" id="{D6876BD0-2797-A0A7-91A1-23C5D4CD630A}"/>
              </a:ext>
            </a:extLst>
          </p:cNvPr>
          <p:cNvSpPr/>
          <p:nvPr/>
        </p:nvSpPr>
        <p:spPr>
          <a:xfrm>
            <a:off x="1089303" y="3084495"/>
            <a:ext cx="2551748" cy="318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D6E5EF"/>
                </a:solidFill>
                <a:latin typeface="Arial Nova" panose="020B0504020202020204" pitchFamily="34" charset="0"/>
                <a:ea typeface="Roboto Slab" pitchFamily="34" charset="-122"/>
                <a:cs typeface="Roboto Slab" pitchFamily="34" charset="-120"/>
              </a:rPr>
              <a:t>The Problem</a:t>
            </a:r>
            <a:endParaRPr lang="en-US" sz="2000" dirty="0">
              <a:latin typeface="Arial Nova" panose="020B0504020202020204" pitchFamily="34" charset="0"/>
            </a:endParaRPr>
          </a:p>
        </p:txBody>
      </p:sp>
      <p:sp>
        <p:nvSpPr>
          <p:cNvPr id="15" name="Text 4">
            <a:extLst>
              <a:ext uri="{FF2B5EF4-FFF2-40B4-BE49-F238E27FC236}">
                <a16:creationId xmlns:a16="http://schemas.microsoft.com/office/drawing/2014/main" id="{21782020-9281-D1FC-8A36-524C6C1F7A92}"/>
              </a:ext>
            </a:extLst>
          </p:cNvPr>
          <p:cNvSpPr/>
          <p:nvPr/>
        </p:nvSpPr>
        <p:spPr>
          <a:xfrm>
            <a:off x="1089303" y="3513477"/>
            <a:ext cx="4197994" cy="6205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600" dirty="0">
                <a:solidFill>
                  <a:srgbClr val="D6E5EF"/>
                </a:solidFill>
                <a:latin typeface="Arial Nova" panose="020B0504020202020204" pitchFamily="34" charset="0"/>
                <a:ea typeface="Roboto" pitchFamily="34" charset="-122"/>
                <a:cs typeface="Roboto" pitchFamily="34" charset="-120"/>
              </a:rPr>
              <a:t>Weak storerooms undermine planning: Unavailable spares, wrong data, long lead times, and last-minute scrambling.</a:t>
            </a:r>
            <a:endParaRPr lang="en-US" sz="1600" dirty="0">
              <a:latin typeface="Arial Nova" panose="020B0504020202020204" pitchFamily="34" charset="0"/>
            </a:endParaRPr>
          </a:p>
        </p:txBody>
      </p:sp>
      <p:sp>
        <p:nvSpPr>
          <p:cNvPr id="16" name="Shape 5">
            <a:extLst>
              <a:ext uri="{FF2B5EF4-FFF2-40B4-BE49-F238E27FC236}">
                <a16:creationId xmlns:a16="http://schemas.microsoft.com/office/drawing/2014/main" id="{560E78EE-37F3-BADA-06AB-014E38152463}"/>
              </a:ext>
            </a:extLst>
          </p:cNvPr>
          <p:cNvSpPr/>
          <p:nvPr/>
        </p:nvSpPr>
        <p:spPr>
          <a:xfrm>
            <a:off x="6197629" y="2857562"/>
            <a:ext cx="4572000" cy="2238006"/>
          </a:xfrm>
          <a:prstGeom prst="roundRect">
            <a:avLst>
              <a:gd name="adj" fmla="val 6050"/>
            </a:avLst>
          </a:prstGeom>
          <a:solidFill>
            <a:schemeClr val="accent3">
              <a:lumMod val="75000"/>
            </a:schemeClr>
          </a:solidFill>
          <a:ln w="22860">
            <a:solidFill>
              <a:srgbClr val="585F6B"/>
            </a:solidFill>
            <a:prstDash val="solid"/>
          </a:ln>
        </p:spPr>
        <p:txBody>
          <a:bodyPr/>
          <a:lstStyle/>
          <a:p>
            <a:endParaRPr lang="en-US">
              <a:latin typeface="Arial Nova" panose="020B0504020202020204" pitchFamily="34" charset="0"/>
            </a:endParaRPr>
          </a:p>
        </p:txBody>
      </p:sp>
      <p:sp>
        <p:nvSpPr>
          <p:cNvPr id="18" name="Text 6">
            <a:extLst>
              <a:ext uri="{FF2B5EF4-FFF2-40B4-BE49-F238E27FC236}">
                <a16:creationId xmlns:a16="http://schemas.microsoft.com/office/drawing/2014/main" id="{CD129E08-9A2D-C20C-63BA-0D01B14A9A4D}"/>
              </a:ext>
            </a:extLst>
          </p:cNvPr>
          <p:cNvSpPr/>
          <p:nvPr/>
        </p:nvSpPr>
        <p:spPr>
          <a:xfrm>
            <a:off x="6493142" y="3084495"/>
            <a:ext cx="2551748" cy="318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D6E5EF"/>
                </a:solidFill>
                <a:latin typeface="Arial Nova" panose="020B0504020202020204" pitchFamily="34" charset="0"/>
                <a:ea typeface="Roboto Slab" pitchFamily="34" charset="-122"/>
                <a:cs typeface="Roboto Slab" pitchFamily="34" charset="-120"/>
              </a:rPr>
              <a:t>Key Practices</a:t>
            </a:r>
            <a:endParaRPr lang="en-US" sz="2000" dirty="0">
              <a:latin typeface="Arial Nova" panose="020B0504020202020204" pitchFamily="34" charset="0"/>
            </a:endParaRPr>
          </a:p>
        </p:txBody>
      </p:sp>
      <p:sp>
        <p:nvSpPr>
          <p:cNvPr id="19" name="Text 7">
            <a:extLst>
              <a:ext uri="{FF2B5EF4-FFF2-40B4-BE49-F238E27FC236}">
                <a16:creationId xmlns:a16="http://schemas.microsoft.com/office/drawing/2014/main" id="{1C4C5EA4-6A40-8498-1BA4-0655DF3CFA74}"/>
              </a:ext>
            </a:extLst>
          </p:cNvPr>
          <p:cNvSpPr/>
          <p:nvPr/>
        </p:nvSpPr>
        <p:spPr>
          <a:xfrm>
            <a:off x="6493142" y="3513477"/>
            <a:ext cx="4155193" cy="9308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600" dirty="0">
                <a:solidFill>
                  <a:srgbClr val="D6E5EF"/>
                </a:solidFill>
                <a:latin typeface="Arial Nova" panose="020B0504020202020204" pitchFamily="34" charset="0"/>
                <a:ea typeface="Roboto" pitchFamily="34" charset="-122"/>
                <a:cs typeface="Roboto" pitchFamily="34" charset="-120"/>
              </a:rPr>
              <a:t>Linking BOMs to assets, setting min/max levels, using reservations/parts kitting, and aligning purchasing with the planning horizon inside the EAM.</a:t>
            </a:r>
            <a:endParaRPr lang="en-US" sz="1600" dirty="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229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452979-67AB-D6A4-318A-229479534F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>
            <a:extLst>
              <a:ext uri="{FF2B5EF4-FFF2-40B4-BE49-F238E27FC236}">
                <a16:creationId xmlns:a16="http://schemas.microsoft.com/office/drawing/2014/main" id="{71AF48E8-9363-1F40-D83D-4D5520000546}"/>
              </a:ext>
            </a:extLst>
          </p:cNvPr>
          <p:cNvSpPr/>
          <p:nvPr/>
        </p:nvSpPr>
        <p:spPr>
          <a:xfrm>
            <a:off x="672758" y="97833"/>
            <a:ext cx="6238153" cy="3855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100" dirty="0">
                <a:latin typeface="Arial Nova" panose="020B0504020202020204" pitchFamily="34" charset="0"/>
                <a:ea typeface="Roboto Slab" pitchFamily="34" charset="-122"/>
                <a:cs typeface="Roboto Slab" pitchFamily="34" charset="-120"/>
              </a:rPr>
              <a:t>Using Data &amp; KPIs to Drive Behavior</a:t>
            </a:r>
            <a:endParaRPr lang="en-US" sz="3100" dirty="0">
              <a:latin typeface="Arial Nova" panose="020B0504020202020204" pitchFamily="34" charset="0"/>
            </a:endParaRPr>
          </a:p>
        </p:txBody>
      </p:sp>
      <p:sp>
        <p:nvSpPr>
          <p:cNvPr id="3" name="Text 2">
            <a:extLst>
              <a:ext uri="{FF2B5EF4-FFF2-40B4-BE49-F238E27FC236}">
                <a16:creationId xmlns:a16="http://schemas.microsoft.com/office/drawing/2014/main" id="{323CBF6C-1805-8DB9-2BCE-97911295CF68}"/>
              </a:ext>
            </a:extLst>
          </p:cNvPr>
          <p:cNvSpPr/>
          <p:nvPr/>
        </p:nvSpPr>
        <p:spPr>
          <a:xfrm>
            <a:off x="672758" y="691276"/>
            <a:ext cx="11246827" cy="2097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550" b="1" dirty="0">
                <a:latin typeface="Arial Nova" panose="020B0504020202020204" pitchFamily="34" charset="0"/>
                <a:ea typeface="Roboto" pitchFamily="34" charset="-122"/>
                <a:cs typeface="Roboto" pitchFamily="34" charset="-120"/>
              </a:rPr>
              <a:t>Recommend a focused KPI set:</a:t>
            </a:r>
            <a:endParaRPr lang="en-US" sz="1550" dirty="0">
              <a:latin typeface="Arial Nova" panose="020B0504020202020204" pitchFamily="34" charset="0"/>
            </a:endParaRPr>
          </a:p>
        </p:txBody>
      </p:sp>
      <p:pic>
        <p:nvPicPr>
          <p:cNvPr id="4" name="Image 0" descr="preencoded.png">
            <a:extLst>
              <a:ext uri="{FF2B5EF4-FFF2-40B4-BE49-F238E27FC236}">
                <a16:creationId xmlns:a16="http://schemas.microsoft.com/office/drawing/2014/main" id="{91102FC3-67D0-32C8-3FE0-B327D7893AA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758" y="1124405"/>
            <a:ext cx="2252305" cy="1391927"/>
          </a:xfrm>
          <a:prstGeom prst="rect">
            <a:avLst/>
          </a:prstGeom>
        </p:spPr>
      </p:pic>
      <p:sp>
        <p:nvSpPr>
          <p:cNvPr id="5" name="Text 3">
            <a:extLst>
              <a:ext uri="{FF2B5EF4-FFF2-40B4-BE49-F238E27FC236}">
                <a16:creationId xmlns:a16="http://schemas.microsoft.com/office/drawing/2014/main" id="{D854683E-A015-C3B0-41D5-D39D43725F27}"/>
              </a:ext>
            </a:extLst>
          </p:cNvPr>
          <p:cNvSpPr/>
          <p:nvPr/>
        </p:nvSpPr>
        <p:spPr>
          <a:xfrm>
            <a:off x="3195836" y="1124406"/>
            <a:ext cx="1866875" cy="1927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dirty="0">
                <a:latin typeface="Arial Nova" panose="020B0504020202020204" pitchFamily="34" charset="0"/>
                <a:ea typeface="Roboto Slab" pitchFamily="34" charset="-122"/>
                <a:cs typeface="Roboto Slab" pitchFamily="34" charset="-120"/>
              </a:rPr>
              <a:t>Schedule compliance</a:t>
            </a:r>
            <a:endParaRPr lang="en-US" sz="1550" dirty="0">
              <a:latin typeface="Arial Nova" panose="020B0504020202020204" pitchFamily="34" charset="0"/>
            </a:endParaRPr>
          </a:p>
        </p:txBody>
      </p:sp>
      <p:pic>
        <p:nvPicPr>
          <p:cNvPr id="6" name="Image 1" descr="preencoded.png">
            <a:extLst>
              <a:ext uri="{FF2B5EF4-FFF2-40B4-BE49-F238E27FC236}">
                <a16:creationId xmlns:a16="http://schemas.microsoft.com/office/drawing/2014/main" id="{BA89B1E0-716B-9919-0009-754FF3AE6B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7388" y="1124405"/>
            <a:ext cx="2252305" cy="1391927"/>
          </a:xfrm>
          <a:prstGeom prst="rect">
            <a:avLst/>
          </a:prstGeom>
        </p:spPr>
      </p:pic>
      <p:sp>
        <p:nvSpPr>
          <p:cNvPr id="11" name="Text 4">
            <a:extLst>
              <a:ext uri="{FF2B5EF4-FFF2-40B4-BE49-F238E27FC236}">
                <a16:creationId xmlns:a16="http://schemas.microsoft.com/office/drawing/2014/main" id="{78B41AF6-F5C9-6D31-3924-B48D7AAEE6AA}"/>
              </a:ext>
            </a:extLst>
          </p:cNvPr>
          <p:cNvSpPr/>
          <p:nvPr/>
        </p:nvSpPr>
        <p:spPr>
          <a:xfrm>
            <a:off x="9269532" y="1124406"/>
            <a:ext cx="1853642" cy="1927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dirty="0">
                <a:latin typeface="Arial Nova" panose="020B0504020202020204" pitchFamily="34" charset="0"/>
                <a:ea typeface="Roboto Slab" pitchFamily="34" charset="-122"/>
                <a:cs typeface="Roboto Slab" pitchFamily="34" charset="-120"/>
              </a:rPr>
              <a:t>PM compliance</a:t>
            </a:r>
            <a:endParaRPr lang="en-US" sz="1550" dirty="0">
              <a:latin typeface="Arial Nova" panose="020B0504020202020204" pitchFamily="34" charset="0"/>
            </a:endParaRPr>
          </a:p>
        </p:txBody>
      </p:sp>
      <p:pic>
        <p:nvPicPr>
          <p:cNvPr id="12" name="Image 2" descr="preencoded.png">
            <a:extLst>
              <a:ext uri="{FF2B5EF4-FFF2-40B4-BE49-F238E27FC236}">
                <a16:creationId xmlns:a16="http://schemas.microsoft.com/office/drawing/2014/main" id="{95AB7B04-AE3B-C5FA-E6EE-915622CA365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758" y="2837000"/>
            <a:ext cx="2252305" cy="1391927"/>
          </a:xfrm>
          <a:prstGeom prst="rect">
            <a:avLst/>
          </a:prstGeom>
        </p:spPr>
      </p:pic>
      <p:sp>
        <p:nvSpPr>
          <p:cNvPr id="13" name="Text 5">
            <a:extLst>
              <a:ext uri="{FF2B5EF4-FFF2-40B4-BE49-F238E27FC236}">
                <a16:creationId xmlns:a16="http://schemas.microsoft.com/office/drawing/2014/main" id="{C9A1C5ED-3CD9-1492-93DB-BD95FB8A0B99}"/>
              </a:ext>
            </a:extLst>
          </p:cNvPr>
          <p:cNvSpPr/>
          <p:nvPr/>
        </p:nvSpPr>
        <p:spPr>
          <a:xfrm>
            <a:off x="3240926" y="2837001"/>
            <a:ext cx="2504847" cy="1927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dirty="0">
                <a:latin typeface="Arial Nova" panose="020B0504020202020204" pitchFamily="34" charset="0"/>
                <a:ea typeface="Roboto Slab" pitchFamily="34" charset="-122"/>
                <a:cs typeface="Roboto Slab" pitchFamily="34" charset="-120"/>
              </a:rPr>
              <a:t>Emergency work percentage</a:t>
            </a:r>
            <a:endParaRPr lang="en-US" sz="1550" dirty="0">
              <a:latin typeface="Arial Nova" panose="020B0504020202020204" pitchFamily="34" charset="0"/>
            </a:endParaRPr>
          </a:p>
        </p:txBody>
      </p:sp>
      <p:pic>
        <p:nvPicPr>
          <p:cNvPr id="14" name="Image 3" descr="preencoded.png">
            <a:extLst>
              <a:ext uri="{FF2B5EF4-FFF2-40B4-BE49-F238E27FC236}">
                <a16:creationId xmlns:a16="http://schemas.microsoft.com/office/drawing/2014/main" id="{60878E59-7E19-E00C-BC68-C580E65EDAC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7388" y="2837000"/>
            <a:ext cx="2252305" cy="1391927"/>
          </a:xfrm>
          <a:prstGeom prst="rect">
            <a:avLst/>
          </a:prstGeom>
        </p:spPr>
      </p:pic>
      <p:sp>
        <p:nvSpPr>
          <p:cNvPr id="15" name="Text 6">
            <a:extLst>
              <a:ext uri="{FF2B5EF4-FFF2-40B4-BE49-F238E27FC236}">
                <a16:creationId xmlns:a16="http://schemas.microsoft.com/office/drawing/2014/main" id="{A9CE5BF3-62A9-C2F6-2037-D1CFC9C04020}"/>
              </a:ext>
            </a:extLst>
          </p:cNvPr>
          <p:cNvSpPr/>
          <p:nvPr/>
        </p:nvSpPr>
        <p:spPr>
          <a:xfrm>
            <a:off x="9274687" y="2837001"/>
            <a:ext cx="1926592" cy="1927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dirty="0">
                <a:latin typeface="Arial Nova" panose="020B0504020202020204" pitchFamily="34" charset="0"/>
                <a:ea typeface="Roboto Slab" pitchFamily="34" charset="-122"/>
                <a:cs typeface="Roboto Slab" pitchFamily="34" charset="-120"/>
              </a:rPr>
              <a:t>Ready backlog quality</a:t>
            </a:r>
            <a:endParaRPr lang="en-US" sz="1550" dirty="0">
              <a:latin typeface="Arial Nova" panose="020B0504020202020204" pitchFamily="34" charset="0"/>
            </a:endParaRPr>
          </a:p>
        </p:txBody>
      </p:sp>
      <p:pic>
        <p:nvPicPr>
          <p:cNvPr id="16" name="Image 4" descr="preencoded.png">
            <a:extLst>
              <a:ext uri="{FF2B5EF4-FFF2-40B4-BE49-F238E27FC236}">
                <a16:creationId xmlns:a16="http://schemas.microsoft.com/office/drawing/2014/main" id="{DCE0294C-2550-98F6-C80F-CE87C8A53FF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758" y="4549595"/>
            <a:ext cx="2252305" cy="1391927"/>
          </a:xfrm>
          <a:prstGeom prst="rect">
            <a:avLst/>
          </a:prstGeom>
        </p:spPr>
      </p:pic>
      <p:sp>
        <p:nvSpPr>
          <p:cNvPr id="17" name="Text 7">
            <a:extLst>
              <a:ext uri="{FF2B5EF4-FFF2-40B4-BE49-F238E27FC236}">
                <a16:creationId xmlns:a16="http://schemas.microsoft.com/office/drawing/2014/main" id="{DB50CAE7-4903-DB04-F449-1E8D7A614895}"/>
              </a:ext>
            </a:extLst>
          </p:cNvPr>
          <p:cNvSpPr/>
          <p:nvPr/>
        </p:nvSpPr>
        <p:spPr>
          <a:xfrm>
            <a:off x="3194901" y="4549596"/>
            <a:ext cx="1853642" cy="1927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dirty="0">
                <a:latin typeface="Arial Nova" panose="020B0504020202020204" pitchFamily="34" charset="0"/>
                <a:ea typeface="Roboto Slab" pitchFamily="34" charset="-122"/>
                <a:cs typeface="Roboto Slab" pitchFamily="34" charset="-120"/>
              </a:rPr>
              <a:t>Labor Utilization</a:t>
            </a:r>
            <a:endParaRPr lang="en-US" sz="1550" dirty="0">
              <a:latin typeface="Arial Nova" panose="020B0504020202020204" pitchFamily="34" charset="0"/>
            </a:endParaRPr>
          </a:p>
        </p:txBody>
      </p:sp>
      <p:pic>
        <p:nvPicPr>
          <p:cNvPr id="18" name="Image 5" descr="preencoded.png">
            <a:extLst>
              <a:ext uri="{FF2B5EF4-FFF2-40B4-BE49-F238E27FC236}">
                <a16:creationId xmlns:a16="http://schemas.microsoft.com/office/drawing/2014/main" id="{33A8E784-F354-C554-1B52-8B85351FF7F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7388" y="4549595"/>
            <a:ext cx="2252305" cy="1391927"/>
          </a:xfrm>
          <a:prstGeom prst="rect">
            <a:avLst/>
          </a:prstGeom>
        </p:spPr>
      </p:pic>
      <p:sp>
        <p:nvSpPr>
          <p:cNvPr id="19" name="Text 8">
            <a:extLst>
              <a:ext uri="{FF2B5EF4-FFF2-40B4-BE49-F238E27FC236}">
                <a16:creationId xmlns:a16="http://schemas.microsoft.com/office/drawing/2014/main" id="{99F1031C-3FBE-77C2-5B98-01BBEF70D6A5}"/>
              </a:ext>
            </a:extLst>
          </p:cNvPr>
          <p:cNvSpPr/>
          <p:nvPr/>
        </p:nvSpPr>
        <p:spPr>
          <a:xfrm>
            <a:off x="9269532" y="4549596"/>
            <a:ext cx="1853642" cy="1927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dirty="0">
                <a:latin typeface="Arial Nova" panose="020B0504020202020204" pitchFamily="34" charset="0"/>
                <a:ea typeface="Roboto Slab" pitchFamily="34" charset="-122"/>
                <a:cs typeface="Roboto Slab" pitchFamily="34" charset="-120"/>
              </a:rPr>
              <a:t>Rework rate</a:t>
            </a:r>
            <a:endParaRPr lang="en-US" sz="1550" dirty="0">
              <a:latin typeface="Arial Nova" panose="020B0504020202020204" pitchFamily="34" charset="0"/>
            </a:endParaRPr>
          </a:p>
        </p:txBody>
      </p:sp>
      <p:sp>
        <p:nvSpPr>
          <p:cNvPr id="20" name="Text 9">
            <a:extLst>
              <a:ext uri="{FF2B5EF4-FFF2-40B4-BE49-F238E27FC236}">
                <a16:creationId xmlns:a16="http://schemas.microsoft.com/office/drawing/2014/main" id="{B9810330-F765-2F38-1952-8967E6BB32C0}"/>
              </a:ext>
            </a:extLst>
          </p:cNvPr>
          <p:cNvSpPr/>
          <p:nvPr/>
        </p:nvSpPr>
        <p:spPr>
          <a:xfrm>
            <a:off x="725621" y="6157322"/>
            <a:ext cx="10844489" cy="2097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550" dirty="0">
                <a:latin typeface="Arial Nova" panose="020B0504020202020204" pitchFamily="34" charset="0"/>
                <a:ea typeface="Roboto" pitchFamily="34" charset="-122"/>
                <a:cs typeface="Roboto" pitchFamily="34" charset="-120"/>
              </a:rPr>
              <a:t>Use EAM analytics and reporting to review, discuss, and improve process discipline, </a:t>
            </a:r>
          </a:p>
          <a:p>
            <a:pPr marL="0" indent="0" algn="l">
              <a:lnSpc>
                <a:spcPts val="2100"/>
              </a:lnSpc>
              <a:buNone/>
            </a:pPr>
            <a:r>
              <a:rPr lang="en-US" sz="1550" dirty="0">
                <a:latin typeface="Arial Nova" panose="020B0504020202020204" pitchFamily="34" charset="0"/>
                <a:ea typeface="Roboto" pitchFamily="34" charset="-122"/>
                <a:cs typeface="Roboto" pitchFamily="34" charset="-120"/>
              </a:rPr>
              <a:t>not to punish individuals.</a:t>
            </a:r>
            <a:endParaRPr lang="en-US" sz="1550" dirty="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823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41CC42-06E1-502A-25CD-7A06301C8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>
            <a:extLst>
              <a:ext uri="{FF2B5EF4-FFF2-40B4-BE49-F238E27FC236}">
                <a16:creationId xmlns:a16="http://schemas.microsoft.com/office/drawing/2014/main" id="{BB57EEF2-16D8-0D14-3B0A-30741CDB5819}"/>
              </a:ext>
            </a:extLst>
          </p:cNvPr>
          <p:cNvSpPr/>
          <p:nvPr/>
        </p:nvSpPr>
        <p:spPr>
          <a:xfrm>
            <a:off x="793790" y="1504990"/>
            <a:ext cx="6814088" cy="602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700"/>
              </a:lnSpc>
              <a:buNone/>
            </a:pPr>
            <a:r>
              <a:rPr lang="en-US" sz="3750" dirty="0">
                <a:latin typeface="Arial Nova" panose="020B0504020202020204" pitchFamily="34" charset="0"/>
                <a:ea typeface="Roboto Slab" pitchFamily="34" charset="-122"/>
                <a:cs typeface="Roboto Slab" pitchFamily="34" charset="-120"/>
              </a:rPr>
              <a:t>Governance, Standards, and Workflows</a:t>
            </a:r>
            <a:endParaRPr lang="en-US" sz="3750" dirty="0">
              <a:latin typeface="Arial Nova" panose="020B0504020202020204" pitchFamily="34" charset="0"/>
            </a:endParaRPr>
          </a:p>
        </p:txBody>
      </p:sp>
      <p:sp>
        <p:nvSpPr>
          <p:cNvPr id="3" name="Text 2">
            <a:extLst>
              <a:ext uri="{FF2B5EF4-FFF2-40B4-BE49-F238E27FC236}">
                <a16:creationId xmlns:a16="http://schemas.microsoft.com/office/drawing/2014/main" id="{D1CF5181-7534-9BEE-03C8-704456B0A3EA}"/>
              </a:ext>
            </a:extLst>
          </p:cNvPr>
          <p:cNvSpPr/>
          <p:nvPr/>
        </p:nvSpPr>
        <p:spPr>
          <a:xfrm>
            <a:off x="793791" y="2517022"/>
            <a:ext cx="2424448" cy="3614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50" dirty="0">
                <a:latin typeface="Arial Nova" panose="020B0504020202020204" pitchFamily="34" charset="0"/>
                <a:ea typeface="Roboto Slab" pitchFamily="34" charset="-122"/>
                <a:cs typeface="Roboto Slab" pitchFamily="34" charset="-120"/>
              </a:rPr>
              <a:t>Documented Standards</a:t>
            </a:r>
            <a:endParaRPr lang="en-US" sz="2250" dirty="0">
              <a:latin typeface="Arial Nova" panose="020B0504020202020204" pitchFamily="34" charset="0"/>
            </a:endParaRPr>
          </a:p>
        </p:txBody>
      </p:sp>
      <p:sp>
        <p:nvSpPr>
          <p:cNvPr id="4" name="Text 3">
            <a:extLst>
              <a:ext uri="{FF2B5EF4-FFF2-40B4-BE49-F238E27FC236}">
                <a16:creationId xmlns:a16="http://schemas.microsoft.com/office/drawing/2014/main" id="{D63494F9-4096-1A11-0610-3D3ACBF6ACAD}"/>
              </a:ext>
            </a:extLst>
          </p:cNvPr>
          <p:cNvSpPr/>
          <p:nvPr/>
        </p:nvSpPr>
        <p:spPr>
          <a:xfrm>
            <a:off x="793790" y="3042325"/>
            <a:ext cx="4795849" cy="285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500" dirty="0">
                <a:latin typeface="Arial Nova" panose="020B0504020202020204" pitchFamily="34" charset="0"/>
                <a:ea typeface="Roboto" pitchFamily="34" charset="-122"/>
                <a:cs typeface="Roboto" pitchFamily="34" charset="-120"/>
              </a:rPr>
              <a:t>Stressing the need for documented standards:</a:t>
            </a:r>
            <a:endParaRPr lang="en-US" sz="1500" dirty="0">
              <a:latin typeface="Arial Nova" panose="020B0504020202020204" pitchFamily="34" charset="0"/>
            </a:endParaRPr>
          </a:p>
        </p:txBody>
      </p:sp>
      <p:sp>
        <p:nvSpPr>
          <p:cNvPr id="5" name="Text 4">
            <a:extLst>
              <a:ext uri="{FF2B5EF4-FFF2-40B4-BE49-F238E27FC236}">
                <a16:creationId xmlns:a16="http://schemas.microsoft.com/office/drawing/2014/main" id="{CACA9434-6911-8F62-E30F-49E1E8B952DD}"/>
              </a:ext>
            </a:extLst>
          </p:cNvPr>
          <p:cNvSpPr/>
          <p:nvPr/>
        </p:nvSpPr>
        <p:spPr>
          <a:xfrm>
            <a:off x="793790" y="3474998"/>
            <a:ext cx="4795849" cy="5705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200"/>
              </a:lnSpc>
              <a:buSzPct val="100000"/>
              <a:buChar char="•"/>
            </a:pPr>
            <a:r>
              <a:rPr lang="en-US" sz="1500" dirty="0">
                <a:latin typeface="Arial Nova" panose="020B0504020202020204" pitchFamily="34" charset="0"/>
                <a:ea typeface="Roboto" pitchFamily="34" charset="-122"/>
                <a:cs typeface="Roboto" pitchFamily="34" charset="-120"/>
              </a:rPr>
              <a:t>Work types, priority codes, planning and scheduling procedures, approval workflows, and data quality rules in the system.</a:t>
            </a:r>
            <a:endParaRPr lang="en-US" sz="1500" dirty="0">
              <a:latin typeface="Arial Nova" panose="020B0504020202020204" pitchFamily="34" charset="0"/>
            </a:endParaRPr>
          </a:p>
        </p:txBody>
      </p:sp>
      <p:sp>
        <p:nvSpPr>
          <p:cNvPr id="6" name="Text 5">
            <a:extLst>
              <a:ext uri="{FF2B5EF4-FFF2-40B4-BE49-F238E27FC236}">
                <a16:creationId xmlns:a16="http://schemas.microsoft.com/office/drawing/2014/main" id="{D8911FDF-E134-712B-5EAE-1E60903B6F83}"/>
              </a:ext>
            </a:extLst>
          </p:cNvPr>
          <p:cNvSpPr/>
          <p:nvPr/>
        </p:nvSpPr>
        <p:spPr>
          <a:xfrm>
            <a:off x="6407593" y="2517022"/>
            <a:ext cx="2206356" cy="3614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50" dirty="0">
                <a:latin typeface="Arial Nova" panose="020B0504020202020204" pitchFamily="34" charset="0"/>
                <a:ea typeface="Roboto Slab" pitchFamily="34" charset="-122"/>
                <a:cs typeface="Roboto Slab" pitchFamily="34" charset="-120"/>
              </a:rPr>
              <a:t>Governance - Audits</a:t>
            </a:r>
            <a:endParaRPr lang="en-US" sz="2250" dirty="0">
              <a:latin typeface="Arial Nova" panose="020B0504020202020204" pitchFamily="34" charset="0"/>
            </a:endParaRPr>
          </a:p>
        </p:txBody>
      </p:sp>
      <p:sp>
        <p:nvSpPr>
          <p:cNvPr id="7" name="Text 6">
            <a:extLst>
              <a:ext uri="{FF2B5EF4-FFF2-40B4-BE49-F238E27FC236}">
                <a16:creationId xmlns:a16="http://schemas.microsoft.com/office/drawing/2014/main" id="{C629F488-CDC4-74DF-A2AC-D5932B14311A}"/>
              </a:ext>
            </a:extLst>
          </p:cNvPr>
          <p:cNvSpPr/>
          <p:nvPr/>
        </p:nvSpPr>
        <p:spPr>
          <a:xfrm>
            <a:off x="6407593" y="3042325"/>
            <a:ext cx="4795849" cy="285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500" dirty="0">
                <a:latin typeface="Arial Nova" panose="020B0504020202020204" pitchFamily="34" charset="0"/>
                <a:ea typeface="Roboto" pitchFamily="34" charset="-122"/>
                <a:cs typeface="Roboto" pitchFamily="34" charset="-120"/>
              </a:rPr>
              <a:t>Process to Audit</a:t>
            </a:r>
            <a:endParaRPr lang="en-US" sz="1500" dirty="0">
              <a:latin typeface="Arial Nova" panose="020B0504020202020204" pitchFamily="34" charset="0"/>
            </a:endParaRPr>
          </a:p>
        </p:txBody>
      </p:sp>
      <p:sp>
        <p:nvSpPr>
          <p:cNvPr id="8" name="Text 7">
            <a:extLst>
              <a:ext uri="{FF2B5EF4-FFF2-40B4-BE49-F238E27FC236}">
                <a16:creationId xmlns:a16="http://schemas.microsoft.com/office/drawing/2014/main" id="{D01872A0-1B2A-5840-C107-FECB0A44F4B6}"/>
              </a:ext>
            </a:extLst>
          </p:cNvPr>
          <p:cNvSpPr/>
          <p:nvPr/>
        </p:nvSpPr>
        <p:spPr>
          <a:xfrm>
            <a:off x="6407593" y="3474998"/>
            <a:ext cx="4795849" cy="8558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200"/>
              </a:lnSpc>
              <a:buSzPct val="100000"/>
              <a:buChar char="•"/>
            </a:pPr>
            <a:r>
              <a:rPr lang="en-US" sz="1500" dirty="0">
                <a:latin typeface="Arial Nova" panose="020B0504020202020204" pitchFamily="34" charset="0"/>
                <a:ea typeface="Roboto" pitchFamily="34" charset="-122"/>
                <a:cs typeface="Roboto" pitchFamily="34" charset="-120"/>
              </a:rPr>
              <a:t>Periodic reviews of backlogs, KPIs, and process adherence</a:t>
            </a:r>
            <a:endParaRPr lang="en-US" sz="1500" dirty="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178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BE90DA-FE80-B268-E58F-A2B3FDD8C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1">
            <a:extLst>
              <a:ext uri="{FF2B5EF4-FFF2-40B4-BE49-F238E27FC236}">
                <a16:creationId xmlns:a16="http://schemas.microsoft.com/office/drawing/2014/main" id="{7EDD7FBE-E931-2335-B340-BE092FB25CA5}"/>
              </a:ext>
            </a:extLst>
          </p:cNvPr>
          <p:cNvSpPr/>
          <p:nvPr/>
        </p:nvSpPr>
        <p:spPr>
          <a:xfrm>
            <a:off x="793791" y="1023833"/>
            <a:ext cx="5495062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latin typeface="Arial Nova" panose="020B0504020202020204" pitchFamily="34" charset="0"/>
                <a:ea typeface="Roboto Slab" pitchFamily="34" charset="-122"/>
                <a:cs typeface="Roboto Slab" pitchFamily="34" charset="-120"/>
              </a:rPr>
              <a:t>Change Management &amp; Culture</a:t>
            </a:r>
            <a:endParaRPr lang="en-US" sz="3550" dirty="0">
              <a:latin typeface="Arial Nova" panose="020B0504020202020204" pitchFamily="34" charset="0"/>
            </a:endParaRPr>
          </a:p>
        </p:txBody>
      </p:sp>
      <p:sp>
        <p:nvSpPr>
          <p:cNvPr id="8" name="Text 2">
            <a:extLst>
              <a:ext uri="{FF2B5EF4-FFF2-40B4-BE49-F238E27FC236}">
                <a16:creationId xmlns:a16="http://schemas.microsoft.com/office/drawing/2014/main" id="{C0B72E03-327F-AC3E-1B46-45C2E958B8DD}"/>
              </a:ext>
            </a:extLst>
          </p:cNvPr>
          <p:cNvSpPr/>
          <p:nvPr/>
        </p:nvSpPr>
        <p:spPr>
          <a:xfrm>
            <a:off x="793791" y="1808455"/>
            <a:ext cx="10786112" cy="326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b="1" dirty="0">
                <a:latin typeface="Arial Nova" panose="020B0504020202020204" pitchFamily="34" charset="0"/>
                <a:ea typeface="Roboto" pitchFamily="34" charset="-122"/>
                <a:cs typeface="Roboto" pitchFamily="34" charset="-120"/>
              </a:rPr>
              <a:t>Address the human side:</a:t>
            </a:r>
            <a:endParaRPr lang="en-US" dirty="0">
              <a:latin typeface="Arial Nova" panose="020B0504020202020204" pitchFamily="34" charset="0"/>
            </a:endParaRPr>
          </a:p>
        </p:txBody>
      </p:sp>
      <p:sp>
        <p:nvSpPr>
          <p:cNvPr id="9" name="Text 3">
            <a:extLst>
              <a:ext uri="{FF2B5EF4-FFF2-40B4-BE49-F238E27FC236}">
                <a16:creationId xmlns:a16="http://schemas.microsoft.com/office/drawing/2014/main" id="{9D61C986-F0A2-2067-7B11-1607D6BB46D4}"/>
              </a:ext>
            </a:extLst>
          </p:cNvPr>
          <p:cNvSpPr/>
          <p:nvPr/>
        </p:nvSpPr>
        <p:spPr>
          <a:xfrm>
            <a:off x="793791" y="2298278"/>
            <a:ext cx="10786112" cy="2612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buSzPct val="100000"/>
              <a:buChar char="•"/>
            </a:pPr>
            <a:r>
              <a:rPr lang="en-US" sz="1600" dirty="0">
                <a:latin typeface="Arial Nova" panose="020B0504020202020204" pitchFamily="34" charset="0"/>
                <a:ea typeface="Roboto" pitchFamily="34" charset="-122"/>
                <a:cs typeface="Roboto" pitchFamily="34" charset="-120"/>
              </a:rPr>
              <a:t>Move from a reactive "hero culture" to rewarding a disciplined, system-driven culture.</a:t>
            </a:r>
            <a:endParaRPr lang="en-US" sz="1600" dirty="0">
              <a:latin typeface="Arial Nova" panose="020B0504020202020204" pitchFamily="34" charset="0"/>
            </a:endParaRPr>
          </a:p>
        </p:txBody>
      </p:sp>
      <p:sp>
        <p:nvSpPr>
          <p:cNvPr id="10" name="Text 4">
            <a:extLst>
              <a:ext uri="{FF2B5EF4-FFF2-40B4-BE49-F238E27FC236}">
                <a16:creationId xmlns:a16="http://schemas.microsoft.com/office/drawing/2014/main" id="{8F8C0E81-E24D-D26B-73C0-38714B0905F2}"/>
              </a:ext>
            </a:extLst>
          </p:cNvPr>
          <p:cNvSpPr/>
          <p:nvPr/>
        </p:nvSpPr>
        <p:spPr>
          <a:xfrm>
            <a:off x="793791" y="2722735"/>
            <a:ext cx="10786112" cy="326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b="1" dirty="0">
                <a:latin typeface="Arial Nova" panose="020B0504020202020204" pitchFamily="34" charset="0"/>
                <a:ea typeface="Roboto" pitchFamily="34" charset="-122"/>
                <a:cs typeface="Roboto" pitchFamily="34" charset="-120"/>
              </a:rPr>
              <a:t>Practical tactics:</a:t>
            </a:r>
            <a:endParaRPr lang="en-US" dirty="0">
              <a:latin typeface="Arial Nova" panose="020B0504020202020204" pitchFamily="34" charset="0"/>
            </a:endParaRPr>
          </a:p>
        </p:txBody>
      </p:sp>
      <p:sp>
        <p:nvSpPr>
          <p:cNvPr id="21" name="Text 5">
            <a:extLst>
              <a:ext uri="{FF2B5EF4-FFF2-40B4-BE49-F238E27FC236}">
                <a16:creationId xmlns:a16="http://schemas.microsoft.com/office/drawing/2014/main" id="{61B295C2-2E5E-8C57-7ABA-0170B84C1753}"/>
              </a:ext>
            </a:extLst>
          </p:cNvPr>
          <p:cNvSpPr/>
          <p:nvPr/>
        </p:nvSpPr>
        <p:spPr>
          <a:xfrm>
            <a:off x="793791" y="3212558"/>
            <a:ext cx="10786112" cy="8895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buSzPct val="100000"/>
              <a:buChar char="•"/>
            </a:pPr>
            <a:r>
              <a:rPr lang="en-US" sz="1600" dirty="0">
                <a:latin typeface="Arial Nova" panose="020B0504020202020204" pitchFamily="34" charset="0"/>
                <a:ea typeface="Roboto" pitchFamily="34" charset="-122"/>
                <a:cs typeface="Roboto" pitchFamily="34" charset="-120"/>
              </a:rPr>
              <a:t>Coach supervisors, involve crafts in improving job plans (feedback loop), celebrating schedule compliance and reduced emergencies, and using success stories from within the plant.</a:t>
            </a:r>
          </a:p>
          <a:p>
            <a:pPr marL="342900" indent="-342900" algn="l">
              <a:buSzPct val="100000"/>
              <a:buChar char="•"/>
            </a:pPr>
            <a:r>
              <a:rPr lang="en-US" sz="1600" dirty="0">
                <a:latin typeface="Arial Nova" panose="020B0504020202020204" pitchFamily="34" charset="0"/>
                <a:ea typeface="Roboto" pitchFamily="34" charset="-122"/>
              </a:rPr>
              <a:t>Validate that the PM’s truly  add “value.”</a:t>
            </a:r>
            <a:endParaRPr lang="en-US" sz="1600" dirty="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796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A94A4B-DFB3-21E3-51B4-0365CB4BA2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>
            <a:extLst>
              <a:ext uri="{FF2B5EF4-FFF2-40B4-BE49-F238E27FC236}">
                <a16:creationId xmlns:a16="http://schemas.microsoft.com/office/drawing/2014/main" id="{808E50DB-6307-C528-2263-5D3CCAE45BD1}"/>
              </a:ext>
            </a:extLst>
          </p:cNvPr>
          <p:cNvSpPr/>
          <p:nvPr/>
        </p:nvSpPr>
        <p:spPr>
          <a:xfrm>
            <a:off x="793790" y="1257975"/>
            <a:ext cx="4425354" cy="496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100" dirty="0">
                <a:latin typeface="Arial Nova" panose="020B0504020202020204" pitchFamily="34" charset="0"/>
                <a:ea typeface="Roboto Slab" pitchFamily="34" charset="-122"/>
                <a:cs typeface="Roboto Slab" pitchFamily="34" charset="-120"/>
              </a:rPr>
              <a:t>90-Day Roadmap</a:t>
            </a:r>
            <a:endParaRPr lang="en-US" sz="3100" dirty="0">
              <a:latin typeface="Arial Nova" panose="020B0504020202020204" pitchFamily="34" charset="0"/>
            </a:endParaRPr>
          </a:p>
        </p:txBody>
      </p:sp>
      <p:sp>
        <p:nvSpPr>
          <p:cNvPr id="3" name="Text 2">
            <a:extLst>
              <a:ext uri="{FF2B5EF4-FFF2-40B4-BE49-F238E27FC236}">
                <a16:creationId xmlns:a16="http://schemas.microsoft.com/office/drawing/2014/main" id="{37448810-3180-B9A4-62EA-638614432C11}"/>
              </a:ext>
            </a:extLst>
          </p:cNvPr>
          <p:cNvSpPr/>
          <p:nvPr/>
        </p:nvSpPr>
        <p:spPr>
          <a:xfrm>
            <a:off x="793791" y="1920796"/>
            <a:ext cx="9984138" cy="2699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550" b="1" dirty="0">
                <a:latin typeface="Arial Nova" panose="020B0504020202020204" pitchFamily="34" charset="0"/>
                <a:ea typeface="Roboto" pitchFamily="34" charset="-122"/>
                <a:cs typeface="Roboto" pitchFamily="34" charset="-120"/>
              </a:rPr>
              <a:t>Provide a concrete, time-bound action plan:</a:t>
            </a:r>
            <a:endParaRPr lang="en-US" sz="1550" dirty="0">
              <a:latin typeface="Arial Nova" panose="020B0504020202020204" pitchFamily="34" charset="0"/>
            </a:endParaRPr>
          </a:p>
        </p:txBody>
      </p:sp>
      <p:sp>
        <p:nvSpPr>
          <p:cNvPr id="4" name="Shape 3">
            <a:extLst>
              <a:ext uri="{FF2B5EF4-FFF2-40B4-BE49-F238E27FC236}">
                <a16:creationId xmlns:a16="http://schemas.microsoft.com/office/drawing/2014/main" id="{7455405D-587C-74EB-0223-ED91B590D4E8}"/>
              </a:ext>
            </a:extLst>
          </p:cNvPr>
          <p:cNvSpPr/>
          <p:nvPr/>
        </p:nvSpPr>
        <p:spPr>
          <a:xfrm>
            <a:off x="949470" y="2950686"/>
            <a:ext cx="3088952" cy="158710"/>
          </a:xfrm>
          <a:prstGeom prst="roundRect">
            <a:avLst>
              <a:gd name="adj" fmla="val 15007"/>
            </a:avLst>
          </a:prstGeom>
          <a:solidFill>
            <a:schemeClr val="accent3">
              <a:lumMod val="75000"/>
            </a:scheme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4">
            <a:extLst>
              <a:ext uri="{FF2B5EF4-FFF2-40B4-BE49-F238E27FC236}">
                <a16:creationId xmlns:a16="http://schemas.microsoft.com/office/drawing/2014/main" id="{CDB37604-CE25-0F7C-502E-3D968F682543}"/>
              </a:ext>
            </a:extLst>
          </p:cNvPr>
          <p:cNvSpPr/>
          <p:nvPr/>
        </p:nvSpPr>
        <p:spPr>
          <a:xfrm>
            <a:off x="711345" y="2791976"/>
            <a:ext cx="364564" cy="476250"/>
          </a:xfrm>
          <a:prstGeom prst="roundRect">
            <a:avLst>
              <a:gd name="adj" fmla="val 96000"/>
            </a:avLst>
          </a:prstGeom>
          <a:solidFill>
            <a:schemeClr val="accent3">
              <a:lumMod val="75000"/>
            </a:schemeClr>
          </a:solidFill>
          <a:ln/>
        </p:spPr>
        <p:txBody>
          <a:bodyPr/>
          <a:lstStyle/>
          <a:p>
            <a:endParaRPr lang="en-US" dirty="0"/>
          </a:p>
        </p:txBody>
      </p:sp>
      <p:pic>
        <p:nvPicPr>
          <p:cNvPr id="6" name="Image 0" descr="preencoded.png">
            <a:extLst>
              <a:ext uri="{FF2B5EF4-FFF2-40B4-BE49-F238E27FC236}">
                <a16:creationId xmlns:a16="http://schemas.microsoft.com/office/drawing/2014/main" id="{1F57EF79-55D0-7C58-D258-C124CF6CCB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7923" y="2911039"/>
            <a:ext cx="182282" cy="238125"/>
          </a:xfrm>
          <a:prstGeom prst="rect">
            <a:avLst/>
          </a:prstGeom>
        </p:spPr>
      </p:pic>
      <p:sp>
        <p:nvSpPr>
          <p:cNvPr id="11" name="Text 5">
            <a:extLst>
              <a:ext uri="{FF2B5EF4-FFF2-40B4-BE49-F238E27FC236}">
                <a16:creationId xmlns:a16="http://schemas.microsoft.com/office/drawing/2014/main" id="{40D5EFA3-2778-E272-FE63-1C5842F2D91C}"/>
              </a:ext>
            </a:extLst>
          </p:cNvPr>
          <p:cNvSpPr/>
          <p:nvPr/>
        </p:nvSpPr>
        <p:spPr>
          <a:xfrm>
            <a:off x="870056" y="3379311"/>
            <a:ext cx="1519230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dirty="0">
                <a:latin typeface="Arial Nova" panose="020B0504020202020204" pitchFamily="34" charset="0"/>
                <a:ea typeface="Roboto Slab" pitchFamily="34" charset="-122"/>
                <a:cs typeface="Roboto Slab" pitchFamily="34" charset="-120"/>
              </a:rPr>
              <a:t>First 30 days</a:t>
            </a:r>
            <a:endParaRPr lang="en-US" sz="1550" dirty="0">
              <a:latin typeface="Arial Nova" panose="020B0504020202020204" pitchFamily="34" charset="0"/>
            </a:endParaRPr>
          </a:p>
        </p:txBody>
      </p:sp>
      <p:sp>
        <p:nvSpPr>
          <p:cNvPr id="12" name="Text 6">
            <a:extLst>
              <a:ext uri="{FF2B5EF4-FFF2-40B4-BE49-F238E27FC236}">
                <a16:creationId xmlns:a16="http://schemas.microsoft.com/office/drawing/2014/main" id="{9E2C380F-8BEF-29B4-E96D-857BCBDD3B46}"/>
              </a:ext>
            </a:extLst>
          </p:cNvPr>
          <p:cNvSpPr/>
          <p:nvPr/>
        </p:nvSpPr>
        <p:spPr>
          <a:xfrm>
            <a:off x="870055" y="3693994"/>
            <a:ext cx="3028344" cy="4319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250" dirty="0">
                <a:latin typeface="Arial Nova" panose="020B0504020202020204" pitchFamily="34" charset="0"/>
                <a:ea typeface="Roboto" pitchFamily="34" charset="-122"/>
                <a:cs typeface="Roboto" pitchFamily="34" charset="-120"/>
              </a:rPr>
              <a:t>Clarify roles, draft planning/scheduling standards, clean up basic EAM data (priorities, codes).</a:t>
            </a:r>
            <a:endParaRPr lang="en-US" sz="1250" dirty="0">
              <a:latin typeface="Arial Nova" panose="020B0504020202020204" pitchFamily="34" charset="0"/>
            </a:endParaRPr>
          </a:p>
        </p:txBody>
      </p:sp>
      <p:sp>
        <p:nvSpPr>
          <p:cNvPr id="13" name="Shape 7">
            <a:extLst>
              <a:ext uri="{FF2B5EF4-FFF2-40B4-BE49-F238E27FC236}">
                <a16:creationId xmlns:a16="http://schemas.microsoft.com/office/drawing/2014/main" id="{055BCA3F-7493-D643-E42B-6406A1EC969F}"/>
              </a:ext>
            </a:extLst>
          </p:cNvPr>
          <p:cNvSpPr/>
          <p:nvPr/>
        </p:nvSpPr>
        <p:spPr>
          <a:xfrm>
            <a:off x="4464637" y="2712561"/>
            <a:ext cx="3088952" cy="158710"/>
          </a:xfrm>
          <a:prstGeom prst="roundRect">
            <a:avLst>
              <a:gd name="adj" fmla="val 15007"/>
            </a:avLst>
          </a:prstGeom>
          <a:solidFill>
            <a:schemeClr val="accent3">
              <a:lumMod val="75000"/>
            </a:scheme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Shape 8">
            <a:extLst>
              <a:ext uri="{FF2B5EF4-FFF2-40B4-BE49-F238E27FC236}">
                <a16:creationId xmlns:a16="http://schemas.microsoft.com/office/drawing/2014/main" id="{2B7A1F82-7928-EE59-C7B0-74E5EA44115E}"/>
              </a:ext>
            </a:extLst>
          </p:cNvPr>
          <p:cNvSpPr/>
          <p:nvPr/>
        </p:nvSpPr>
        <p:spPr>
          <a:xfrm>
            <a:off x="4226512" y="2553851"/>
            <a:ext cx="364564" cy="476250"/>
          </a:xfrm>
          <a:prstGeom prst="roundRect">
            <a:avLst>
              <a:gd name="adj" fmla="val 96000"/>
            </a:avLst>
          </a:prstGeom>
          <a:solidFill>
            <a:schemeClr val="accent3">
              <a:lumMod val="75000"/>
            </a:schemeClr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5" name="Image 1" descr="preencoded.png">
            <a:extLst>
              <a:ext uri="{FF2B5EF4-FFF2-40B4-BE49-F238E27FC236}">
                <a16:creationId xmlns:a16="http://schemas.microsoft.com/office/drawing/2014/main" id="{76F6F732-3256-1DFD-3960-9A6F5E7753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23091" y="2672914"/>
            <a:ext cx="182282" cy="238125"/>
          </a:xfrm>
          <a:prstGeom prst="rect">
            <a:avLst/>
          </a:prstGeom>
        </p:spPr>
      </p:pic>
      <p:sp>
        <p:nvSpPr>
          <p:cNvPr id="16" name="Text 9">
            <a:extLst>
              <a:ext uri="{FF2B5EF4-FFF2-40B4-BE49-F238E27FC236}">
                <a16:creationId xmlns:a16="http://schemas.microsoft.com/office/drawing/2014/main" id="{290952B5-4A32-8F12-0A85-23FA19DF786B}"/>
              </a:ext>
            </a:extLst>
          </p:cNvPr>
          <p:cNvSpPr/>
          <p:nvPr/>
        </p:nvSpPr>
        <p:spPr>
          <a:xfrm>
            <a:off x="4385224" y="3141186"/>
            <a:ext cx="1519230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dirty="0">
                <a:latin typeface="Arial Nova" panose="020B0504020202020204" pitchFamily="34" charset="0"/>
                <a:ea typeface="Roboto Slab" pitchFamily="34" charset="-122"/>
                <a:cs typeface="Roboto Slab" pitchFamily="34" charset="-120"/>
              </a:rPr>
              <a:t>Next 30–60 days</a:t>
            </a:r>
            <a:endParaRPr lang="en-US" sz="1550" dirty="0">
              <a:latin typeface="Arial Nova" panose="020B0504020202020204" pitchFamily="34" charset="0"/>
            </a:endParaRPr>
          </a:p>
        </p:txBody>
      </p:sp>
      <p:sp>
        <p:nvSpPr>
          <p:cNvPr id="17" name="Text 10">
            <a:extLst>
              <a:ext uri="{FF2B5EF4-FFF2-40B4-BE49-F238E27FC236}">
                <a16:creationId xmlns:a16="http://schemas.microsoft.com/office/drawing/2014/main" id="{BE47A84A-7295-EDC8-57F6-CC7A7EB82692}"/>
              </a:ext>
            </a:extLst>
          </p:cNvPr>
          <p:cNvSpPr/>
          <p:nvPr/>
        </p:nvSpPr>
        <p:spPr>
          <a:xfrm>
            <a:off x="4385223" y="3455869"/>
            <a:ext cx="3028344" cy="4319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250" dirty="0">
                <a:latin typeface="Arial Nova" panose="020B0504020202020204" pitchFamily="34" charset="0"/>
                <a:ea typeface="Roboto" pitchFamily="34" charset="-122"/>
                <a:cs typeface="Roboto" pitchFamily="34" charset="-120"/>
              </a:rPr>
              <a:t>Pilot an improved weekly schedule with one production area, start kitting with storeroom, define KPIs.</a:t>
            </a:r>
            <a:endParaRPr lang="en-US" sz="1250" dirty="0">
              <a:latin typeface="Arial Nova" panose="020B0504020202020204" pitchFamily="34" charset="0"/>
            </a:endParaRPr>
          </a:p>
        </p:txBody>
      </p:sp>
      <p:sp>
        <p:nvSpPr>
          <p:cNvPr id="18" name="Shape 11">
            <a:extLst>
              <a:ext uri="{FF2B5EF4-FFF2-40B4-BE49-F238E27FC236}">
                <a16:creationId xmlns:a16="http://schemas.microsoft.com/office/drawing/2014/main" id="{13E524DD-C3C8-57B0-CE6D-8900FBE63282}"/>
              </a:ext>
            </a:extLst>
          </p:cNvPr>
          <p:cNvSpPr/>
          <p:nvPr/>
        </p:nvSpPr>
        <p:spPr>
          <a:xfrm>
            <a:off x="8054761" y="2474436"/>
            <a:ext cx="3088952" cy="158710"/>
          </a:xfrm>
          <a:prstGeom prst="roundRect">
            <a:avLst>
              <a:gd name="adj" fmla="val 15007"/>
            </a:avLst>
          </a:prstGeom>
          <a:solidFill>
            <a:schemeClr val="accent3">
              <a:lumMod val="75000"/>
            </a:scheme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Shape 12">
            <a:extLst>
              <a:ext uri="{FF2B5EF4-FFF2-40B4-BE49-F238E27FC236}">
                <a16:creationId xmlns:a16="http://schemas.microsoft.com/office/drawing/2014/main" id="{CB2F757C-A876-96B9-BB1F-7A6E66023B79}"/>
              </a:ext>
            </a:extLst>
          </p:cNvPr>
          <p:cNvSpPr/>
          <p:nvPr/>
        </p:nvSpPr>
        <p:spPr>
          <a:xfrm>
            <a:off x="7816636" y="2315726"/>
            <a:ext cx="364564" cy="476250"/>
          </a:xfrm>
          <a:prstGeom prst="roundRect">
            <a:avLst>
              <a:gd name="adj" fmla="val 96000"/>
            </a:avLst>
          </a:prstGeom>
          <a:solidFill>
            <a:schemeClr val="accent3">
              <a:lumMod val="75000"/>
            </a:schemeClr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0" name="Image 2" descr="preencoded.png">
            <a:extLst>
              <a:ext uri="{FF2B5EF4-FFF2-40B4-BE49-F238E27FC236}">
                <a16:creationId xmlns:a16="http://schemas.microsoft.com/office/drawing/2014/main" id="{1077457B-1CA1-E8DC-9CFD-CFAB41DD56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13214" y="2434789"/>
            <a:ext cx="182282" cy="238125"/>
          </a:xfrm>
          <a:prstGeom prst="rect">
            <a:avLst/>
          </a:prstGeom>
        </p:spPr>
      </p:pic>
      <p:sp>
        <p:nvSpPr>
          <p:cNvPr id="22" name="Text 13">
            <a:extLst>
              <a:ext uri="{FF2B5EF4-FFF2-40B4-BE49-F238E27FC236}">
                <a16:creationId xmlns:a16="http://schemas.microsoft.com/office/drawing/2014/main" id="{130E501F-58E4-11C3-0B4C-2AE096A60C4D}"/>
              </a:ext>
            </a:extLst>
          </p:cNvPr>
          <p:cNvSpPr/>
          <p:nvPr/>
        </p:nvSpPr>
        <p:spPr>
          <a:xfrm>
            <a:off x="7975347" y="2903061"/>
            <a:ext cx="1519230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dirty="0">
                <a:latin typeface="Arial Nova" panose="020B0504020202020204" pitchFamily="34" charset="0"/>
                <a:ea typeface="Roboto Slab" pitchFamily="34" charset="-122"/>
                <a:cs typeface="Roboto Slab" pitchFamily="34" charset="-120"/>
              </a:rPr>
              <a:t>Last 30 days</a:t>
            </a:r>
            <a:endParaRPr lang="en-US" sz="1550" dirty="0">
              <a:latin typeface="Arial Nova" panose="020B0504020202020204" pitchFamily="34" charset="0"/>
            </a:endParaRPr>
          </a:p>
        </p:txBody>
      </p:sp>
      <p:sp>
        <p:nvSpPr>
          <p:cNvPr id="23" name="Text 14">
            <a:extLst>
              <a:ext uri="{FF2B5EF4-FFF2-40B4-BE49-F238E27FC236}">
                <a16:creationId xmlns:a16="http://schemas.microsoft.com/office/drawing/2014/main" id="{B4FEA950-B278-A1BA-215B-4C78301719A7}"/>
              </a:ext>
            </a:extLst>
          </p:cNvPr>
          <p:cNvSpPr/>
          <p:nvPr/>
        </p:nvSpPr>
        <p:spPr>
          <a:xfrm>
            <a:off x="7975346" y="3217744"/>
            <a:ext cx="3028344" cy="4319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250" dirty="0">
                <a:latin typeface="Arial Nova" panose="020B0504020202020204" pitchFamily="34" charset="0"/>
                <a:ea typeface="Roboto" pitchFamily="34" charset="-122"/>
                <a:cs typeface="Roboto" pitchFamily="34" charset="-120"/>
              </a:rPr>
              <a:t>Review results, refine, and roll out to more areas; align with EAM insights as they are available.</a:t>
            </a:r>
            <a:endParaRPr lang="en-US" sz="1250" dirty="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947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15FB48-0F32-0B26-5A76-EA60DDCBC4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1">
            <a:extLst>
              <a:ext uri="{FF2B5EF4-FFF2-40B4-BE49-F238E27FC236}">
                <a16:creationId xmlns:a16="http://schemas.microsoft.com/office/drawing/2014/main" id="{A55F966D-3266-6CCB-B50F-F180BED24435}"/>
              </a:ext>
            </a:extLst>
          </p:cNvPr>
          <p:cNvSpPr/>
          <p:nvPr/>
        </p:nvSpPr>
        <p:spPr>
          <a:xfrm>
            <a:off x="793790" y="1834528"/>
            <a:ext cx="7428667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latin typeface="Arial Nova" panose="020B0504020202020204" pitchFamily="34" charset="0"/>
                <a:ea typeface="Roboto Slab" pitchFamily="34" charset="-122"/>
                <a:cs typeface="Roboto Slab" pitchFamily="34" charset="-120"/>
              </a:rPr>
              <a:t>Wrap-Up &amp; Commitment</a:t>
            </a:r>
            <a:endParaRPr lang="en-US" sz="3550" dirty="0">
              <a:latin typeface="Arial Nova" panose="020B0504020202020204" pitchFamily="34" charset="0"/>
            </a:endParaRPr>
          </a:p>
        </p:txBody>
      </p:sp>
      <p:sp>
        <p:nvSpPr>
          <p:cNvPr id="10" name="Text 2">
            <a:extLst>
              <a:ext uri="{FF2B5EF4-FFF2-40B4-BE49-F238E27FC236}">
                <a16:creationId xmlns:a16="http://schemas.microsoft.com/office/drawing/2014/main" id="{5F2CC9EE-0CE7-C247-1D9F-7677473CB038}"/>
              </a:ext>
            </a:extLst>
          </p:cNvPr>
          <p:cNvSpPr/>
          <p:nvPr/>
        </p:nvSpPr>
        <p:spPr>
          <a:xfrm>
            <a:off x="1065967" y="2782384"/>
            <a:ext cx="10513039" cy="6531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750" b="1" dirty="0">
                <a:latin typeface="Arial Nova" panose="020B0504020202020204" pitchFamily="34" charset="0"/>
                <a:ea typeface="Roboto" pitchFamily="34" charset="-122"/>
                <a:cs typeface="Roboto" pitchFamily="34" charset="-120"/>
              </a:rPr>
              <a:t>To recap the central message in a few sentences:</a:t>
            </a:r>
            <a:r>
              <a:rPr lang="en-US" sz="1750" dirty="0">
                <a:latin typeface="Arial Nova" panose="020B0504020202020204" pitchFamily="34" charset="0"/>
                <a:ea typeface="Roboto" pitchFamily="34" charset="-122"/>
                <a:cs typeface="Roboto" pitchFamily="34" charset="-120"/>
              </a:rPr>
              <a:t> robust planning and scheduling is a deliberate, cross-functional system, not a software feature. It is the hub of a proactive maintenance function and must be supported by management.</a:t>
            </a:r>
            <a:endParaRPr lang="en-US" sz="1750" dirty="0">
              <a:latin typeface="Arial Nova" panose="020B0504020202020204" pitchFamily="34" charset="0"/>
            </a:endParaRPr>
          </a:p>
        </p:txBody>
      </p:sp>
      <p:sp>
        <p:nvSpPr>
          <p:cNvPr id="11" name="Shape 3">
            <a:extLst>
              <a:ext uri="{FF2B5EF4-FFF2-40B4-BE49-F238E27FC236}">
                <a16:creationId xmlns:a16="http://schemas.microsoft.com/office/drawing/2014/main" id="{E2DD63DA-0EF1-6096-3A70-D6FE9608E858}"/>
              </a:ext>
            </a:extLst>
          </p:cNvPr>
          <p:cNvSpPr/>
          <p:nvPr/>
        </p:nvSpPr>
        <p:spPr>
          <a:xfrm>
            <a:off x="793790" y="2619150"/>
            <a:ext cx="22860" cy="979646"/>
          </a:xfrm>
          <a:prstGeom prst="rect">
            <a:avLst/>
          </a:prstGeom>
          <a:solidFill>
            <a:schemeClr val="accent3">
              <a:lumMod val="75000"/>
            </a:schemeClr>
          </a:solidFill>
          <a:ln/>
        </p:spPr>
        <p:txBody>
          <a:bodyPr/>
          <a:lstStyle/>
          <a:p>
            <a:endParaRPr lang="en-US">
              <a:latin typeface="Arial Nova" panose="020B0504020202020204" pitchFamily="34" charset="0"/>
            </a:endParaRPr>
          </a:p>
        </p:txBody>
      </p:sp>
      <p:sp>
        <p:nvSpPr>
          <p:cNvPr id="12" name="Shape 4">
            <a:extLst>
              <a:ext uri="{FF2B5EF4-FFF2-40B4-BE49-F238E27FC236}">
                <a16:creationId xmlns:a16="http://schemas.microsoft.com/office/drawing/2014/main" id="{98EF97F1-D190-89FD-6DB6-6E93172BF5EC}"/>
              </a:ext>
            </a:extLst>
          </p:cNvPr>
          <p:cNvSpPr/>
          <p:nvPr/>
        </p:nvSpPr>
        <p:spPr>
          <a:xfrm>
            <a:off x="793790" y="3852759"/>
            <a:ext cx="10737101" cy="30242"/>
          </a:xfrm>
          <a:prstGeom prst="rect">
            <a:avLst/>
          </a:prstGeom>
          <a:solidFill>
            <a:schemeClr val="accent3">
              <a:lumMod val="75000"/>
              <a:alpha val="50000"/>
            </a:schemeClr>
          </a:solidFill>
          <a:ln/>
        </p:spPr>
        <p:txBody>
          <a:bodyPr/>
          <a:lstStyle/>
          <a:p>
            <a:endParaRPr lang="en-US">
              <a:latin typeface="Arial Nova" panose="020B0504020202020204" pitchFamily="34" charset="0"/>
            </a:endParaRPr>
          </a:p>
        </p:txBody>
      </p:sp>
      <p:sp>
        <p:nvSpPr>
          <p:cNvPr id="13" name="Text 5">
            <a:extLst>
              <a:ext uri="{FF2B5EF4-FFF2-40B4-BE49-F238E27FC236}">
                <a16:creationId xmlns:a16="http://schemas.microsoft.com/office/drawing/2014/main" id="{B0ACE7B8-D732-F9EF-9729-5647EC561E8C}"/>
              </a:ext>
            </a:extLst>
          </p:cNvPr>
          <p:cNvSpPr/>
          <p:nvPr/>
        </p:nvSpPr>
        <p:spPr>
          <a:xfrm>
            <a:off x="793790" y="4046233"/>
            <a:ext cx="10737101" cy="326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75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" panose="020B0504020202020204" pitchFamily="34" charset="0"/>
                <a:ea typeface="Roboto" pitchFamily="34" charset="-122"/>
                <a:cs typeface="Roboto" pitchFamily="34" charset="-120"/>
              </a:rPr>
              <a:t>What are the </a:t>
            </a:r>
            <a:r>
              <a:rPr lang="en-US" sz="1750" b="1" dirty="0">
                <a:latin typeface="Arial Nova" panose="020B0504020202020204" pitchFamily="34" charset="0"/>
                <a:ea typeface="Roboto" pitchFamily="34" charset="-122"/>
                <a:cs typeface="Roboto" pitchFamily="34" charset="-120"/>
              </a:rPr>
              <a:t>two changes that you will commit to implement on your return to the plant?</a:t>
            </a:r>
            <a:endParaRPr lang="en-US" sz="1750" dirty="0">
              <a:latin typeface="Arial Nova" panose="020B05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C8A55CC-99EA-292D-E737-8D1C832A44D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6972" y="5033702"/>
            <a:ext cx="2145099" cy="117416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6B42E64-5ED4-24CD-F651-A7845FB52078}"/>
              </a:ext>
            </a:extLst>
          </p:cNvPr>
          <p:cNvSpPr txBox="1"/>
          <p:nvPr/>
        </p:nvSpPr>
        <p:spPr>
          <a:xfrm>
            <a:off x="793790" y="5304444"/>
            <a:ext cx="1071828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Arial Nova" panose="020B0504020202020204" pitchFamily="34" charset="0"/>
                <a:ea typeface="Roboto Slab" pitchFamily="34" charset="-122"/>
              </a:rPr>
              <a:t>JShiver@PeopleandProcesses.com</a:t>
            </a:r>
          </a:p>
          <a:p>
            <a:r>
              <a:rPr lang="en-US" sz="3200" dirty="0">
                <a:latin typeface="Arial Nova" panose="020B0504020202020204" pitchFamily="34" charset="0"/>
                <a:ea typeface="Roboto Slab" pitchFamily="34" charset="-122"/>
              </a:rPr>
              <a:t>LinkedIn: https://www.linkedin.com/in/jeffshiver/</a:t>
            </a:r>
            <a:endParaRPr lang="en-US" sz="3200" dirty="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111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AD79AE-A74A-C7BE-0B41-30959A635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1">
            <a:extLst>
              <a:ext uri="{FF2B5EF4-FFF2-40B4-BE49-F238E27FC236}">
                <a16:creationId xmlns:a16="http://schemas.microsoft.com/office/drawing/2014/main" id="{6A8ADEFE-92B5-8454-691A-00663081BCF3}"/>
              </a:ext>
            </a:extLst>
          </p:cNvPr>
          <p:cNvSpPr/>
          <p:nvPr/>
        </p:nvSpPr>
        <p:spPr>
          <a:xfrm>
            <a:off x="6280190" y="2197060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5550"/>
              </a:lnSpc>
            </a:pPr>
            <a:endParaRPr lang="en-US" sz="44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Text 1">
            <a:extLst>
              <a:ext uri="{FF2B5EF4-FFF2-40B4-BE49-F238E27FC236}">
                <a16:creationId xmlns:a16="http://schemas.microsoft.com/office/drawing/2014/main" id="{1EC528C0-B655-8A27-D715-C49D5E439AC0}"/>
              </a:ext>
            </a:extLst>
          </p:cNvPr>
          <p:cNvSpPr/>
          <p:nvPr/>
        </p:nvSpPr>
        <p:spPr>
          <a:xfrm>
            <a:off x="1997305" y="1842131"/>
            <a:ext cx="8844197" cy="70985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ts val="4150"/>
              </a:lnSpc>
              <a:buNone/>
            </a:pPr>
            <a:r>
              <a:rPr lang="en-US" sz="3300" dirty="0">
                <a:latin typeface="Arial Nova" panose="020B0504020202020204" pitchFamily="34" charset="0"/>
                <a:ea typeface="Roboto Slab" pitchFamily="34" charset="-122"/>
                <a:cs typeface="Roboto Slab" pitchFamily="34" charset="-120"/>
              </a:rPr>
              <a:t>On a scale of 1-5 (low to high), how would you rate </a:t>
            </a:r>
          </a:p>
          <a:p>
            <a:pPr marL="0" indent="0" algn="ctr">
              <a:lnSpc>
                <a:spcPts val="4150"/>
              </a:lnSpc>
              <a:buNone/>
            </a:pPr>
            <a:r>
              <a:rPr lang="en-US" sz="3300" dirty="0">
                <a:latin typeface="Arial Nova" panose="020B0504020202020204" pitchFamily="34" charset="0"/>
                <a:ea typeface="Roboto Slab" pitchFamily="34" charset="-122"/>
                <a:cs typeface="Roboto Slab" pitchFamily="34" charset="-120"/>
              </a:rPr>
              <a:t>your site’s Planning and Scheduling?</a:t>
            </a:r>
            <a:endParaRPr lang="en-US" sz="3300" dirty="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239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ECA9D5-1BF5-0145-2EF4-9BE4B7461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0" y="242351"/>
            <a:ext cx="6051176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Why Planning &amp; Scheduling Matter</a:t>
            </a:r>
          </a:p>
        </p:txBody>
      </p:sp>
      <p:pic>
        <p:nvPicPr>
          <p:cNvPr id="3" name="Image 0" descr="preencoded.png">
            <a:extLst>
              <a:ext uri="{FF2B5EF4-FFF2-40B4-BE49-F238E27FC236}">
                <a16:creationId xmlns:a16="http://schemas.microsoft.com/office/drawing/2014/main" id="{A2863336-D388-17E9-1A6E-F0B2AEC5799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486400" cy="6858000"/>
          </a:xfrm>
          <a:prstGeom prst="rect">
            <a:avLst/>
          </a:prstGeom>
        </p:spPr>
      </p:pic>
      <p:sp>
        <p:nvSpPr>
          <p:cNvPr id="5" name="Text 1">
            <a:extLst>
              <a:ext uri="{FF2B5EF4-FFF2-40B4-BE49-F238E27FC236}">
                <a16:creationId xmlns:a16="http://schemas.microsoft.com/office/drawing/2014/main" id="{C2EA5DB2-0061-923B-392C-76842E835A16}"/>
              </a:ext>
            </a:extLst>
          </p:cNvPr>
          <p:cNvSpPr/>
          <p:nvPr/>
        </p:nvSpPr>
        <p:spPr>
          <a:xfrm>
            <a:off x="6280190" y="2197060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5550"/>
              </a:lnSpc>
            </a:pPr>
            <a:endParaRPr lang="en-US" sz="44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ext 2">
            <a:extLst>
              <a:ext uri="{FF2B5EF4-FFF2-40B4-BE49-F238E27FC236}">
                <a16:creationId xmlns:a16="http://schemas.microsoft.com/office/drawing/2014/main" id="{A1E81320-3347-2F0D-1E13-797D89F9F0B6}"/>
              </a:ext>
            </a:extLst>
          </p:cNvPr>
          <p:cNvSpPr/>
          <p:nvPr/>
        </p:nvSpPr>
        <p:spPr>
          <a:xfrm>
            <a:off x="6096000" y="2583180"/>
            <a:ext cx="5441575" cy="1531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355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Arial Nova" panose="020B0504020202020204" pitchFamily="34" charset="0"/>
                <a:ea typeface="Roboto" pitchFamily="34" charset="-122"/>
                <a:cs typeface="Roboto" pitchFamily="34" charset="-120"/>
              </a:rPr>
              <a:t>Craft efficiency – Elimination of barriers and frustrations</a:t>
            </a:r>
          </a:p>
          <a:p>
            <a:pPr marL="342900" indent="-342900">
              <a:lnSpc>
                <a:spcPts val="355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Arial Nova" panose="020B0504020202020204" pitchFamily="34" charset="0"/>
                <a:ea typeface="Roboto" pitchFamily="34" charset="-122"/>
                <a:cs typeface="Roboto" pitchFamily="34" charset="-120"/>
              </a:rPr>
              <a:t>Prevent the introduction of new “defects”.</a:t>
            </a:r>
          </a:p>
          <a:p>
            <a:pPr marL="342900" indent="-342900">
              <a:lnSpc>
                <a:spcPts val="355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Arial Nova" panose="020B0504020202020204" pitchFamily="34" charset="0"/>
                <a:ea typeface="Roboto" pitchFamily="34" charset="-122"/>
                <a:cs typeface="Roboto" pitchFamily="34" charset="-120"/>
              </a:rPr>
              <a:t>Bring order to the chaos.</a:t>
            </a:r>
          </a:p>
        </p:txBody>
      </p:sp>
    </p:spTree>
    <p:extLst>
      <p:ext uri="{BB962C8B-B14F-4D97-AF65-F5344CB8AC3E}">
        <p14:creationId xmlns:p14="http://schemas.microsoft.com/office/powerpoint/2010/main" val="215933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1">
            <a:extLst>
              <a:ext uri="{FF2B5EF4-FFF2-40B4-BE49-F238E27FC236}">
                <a16:creationId xmlns:a16="http://schemas.microsoft.com/office/drawing/2014/main" id="{79CA2FD9-C579-E21D-8EBD-5F9B258A71EA}"/>
              </a:ext>
            </a:extLst>
          </p:cNvPr>
          <p:cNvSpPr/>
          <p:nvPr/>
        </p:nvSpPr>
        <p:spPr>
          <a:xfrm>
            <a:off x="447208" y="825309"/>
            <a:ext cx="4180761" cy="4607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600"/>
              </a:lnSpc>
            </a:pPr>
            <a:r>
              <a:rPr lang="en-US" sz="2900" dirty="0">
                <a:latin typeface="Arial Nova" panose="020B0504020202020204" pitchFamily="34" charset="0"/>
                <a:ea typeface="Roboto Slab" pitchFamily="34" charset="-122"/>
                <a:cs typeface="Roboto Slab" pitchFamily="34" charset="-120"/>
              </a:rPr>
              <a:t>What "Good" Maintenance Planning and Scheduling Looks Like</a:t>
            </a:r>
            <a:endParaRPr lang="en-US" sz="2900" dirty="0">
              <a:latin typeface="Arial Nova" panose="020B0504020202020204" pitchFamily="34" charset="0"/>
            </a:endParaRPr>
          </a:p>
        </p:txBody>
      </p:sp>
      <p:sp>
        <p:nvSpPr>
          <p:cNvPr id="44" name="Shape 2">
            <a:extLst>
              <a:ext uri="{FF2B5EF4-FFF2-40B4-BE49-F238E27FC236}">
                <a16:creationId xmlns:a16="http://schemas.microsoft.com/office/drawing/2014/main" id="{2DF8A521-7E34-8F0C-5379-7F24B82FF37F}"/>
              </a:ext>
            </a:extLst>
          </p:cNvPr>
          <p:cNvSpPr/>
          <p:nvPr/>
        </p:nvSpPr>
        <p:spPr>
          <a:xfrm>
            <a:off x="4439681" y="3570532"/>
            <a:ext cx="3657600" cy="2011680"/>
          </a:xfrm>
          <a:prstGeom prst="roundRect">
            <a:avLst>
              <a:gd name="adj" fmla="val 1465"/>
            </a:avLst>
          </a:prstGeom>
          <a:solidFill>
            <a:schemeClr val="accent3">
              <a:lumMod val="75000"/>
            </a:schemeClr>
          </a:solidFill>
          <a:ln/>
        </p:spPr>
        <p:txBody>
          <a:bodyPr/>
          <a:lstStyle/>
          <a:p>
            <a:endParaRPr lang="en-US">
              <a:solidFill>
                <a:prstClr val="black"/>
              </a:solidFill>
              <a:latin typeface="Arial Nova" panose="020B0504020202020204" pitchFamily="34" charset="0"/>
            </a:endParaRPr>
          </a:p>
        </p:txBody>
      </p:sp>
      <p:sp>
        <p:nvSpPr>
          <p:cNvPr id="45" name="Text 3">
            <a:extLst>
              <a:ext uri="{FF2B5EF4-FFF2-40B4-BE49-F238E27FC236}">
                <a16:creationId xmlns:a16="http://schemas.microsoft.com/office/drawing/2014/main" id="{3F42691A-A34D-673C-3FCD-8BAD0BF27069}"/>
              </a:ext>
            </a:extLst>
          </p:cNvPr>
          <p:cNvSpPr/>
          <p:nvPr/>
        </p:nvSpPr>
        <p:spPr>
          <a:xfrm>
            <a:off x="4587080" y="4255857"/>
            <a:ext cx="2074783" cy="2303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1450" dirty="0">
                <a:solidFill>
                  <a:srgbClr val="D6E5EF"/>
                </a:solidFill>
                <a:latin typeface="Arial Nova" panose="020B0504020202020204" pitchFamily="34" charset="0"/>
                <a:ea typeface="Roboto Slab" pitchFamily="34" charset="-122"/>
                <a:cs typeface="Roboto Slab" pitchFamily="34" charset="-120"/>
              </a:rPr>
              <a:t>Actionable Metrics</a:t>
            </a:r>
            <a:endParaRPr lang="en-US" sz="1450" dirty="0">
              <a:solidFill>
                <a:prstClr val="black"/>
              </a:solidFill>
              <a:latin typeface="Arial Nova" panose="020B0504020202020204" pitchFamily="34" charset="0"/>
            </a:endParaRPr>
          </a:p>
        </p:txBody>
      </p:sp>
      <p:sp>
        <p:nvSpPr>
          <p:cNvPr id="46" name="Text 4">
            <a:extLst>
              <a:ext uri="{FF2B5EF4-FFF2-40B4-BE49-F238E27FC236}">
                <a16:creationId xmlns:a16="http://schemas.microsoft.com/office/drawing/2014/main" id="{3325FD5D-A2A0-3B4F-8BB8-67D745E249E4}"/>
              </a:ext>
            </a:extLst>
          </p:cNvPr>
          <p:cNvSpPr/>
          <p:nvPr/>
        </p:nvSpPr>
        <p:spPr>
          <a:xfrm>
            <a:off x="4587080" y="4543631"/>
            <a:ext cx="3988951" cy="1945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150" dirty="0">
                <a:solidFill>
                  <a:srgbClr val="D6E5EF"/>
                </a:solidFill>
                <a:latin typeface="Arial Nova" panose="020B0504020202020204" pitchFamily="34" charset="0"/>
                <a:ea typeface="Roboto" pitchFamily="34" charset="-122"/>
              </a:rPr>
              <a:t>Schedule Compliance  85-90%</a:t>
            </a:r>
          </a:p>
          <a:p>
            <a:pPr>
              <a:lnSpc>
                <a:spcPts val="1500"/>
              </a:lnSpc>
            </a:pPr>
            <a:r>
              <a:rPr lang="en-US" sz="1150" dirty="0">
                <a:solidFill>
                  <a:srgbClr val="D6E5EF"/>
                </a:solidFill>
                <a:latin typeface="Arial Nova" panose="020B0504020202020204" pitchFamily="34" charset="0"/>
                <a:ea typeface="Roboto" pitchFamily="34" charset="-122"/>
              </a:rPr>
              <a:t>Labor utilization            100%</a:t>
            </a:r>
          </a:p>
          <a:p>
            <a:pPr>
              <a:lnSpc>
                <a:spcPts val="1500"/>
              </a:lnSpc>
            </a:pPr>
            <a:r>
              <a:rPr lang="en-US" sz="1150" dirty="0">
                <a:solidFill>
                  <a:srgbClr val="D6E5EF"/>
                </a:solidFill>
                <a:latin typeface="Arial Nova" panose="020B0504020202020204" pitchFamily="34" charset="0"/>
                <a:ea typeface="Roboto" pitchFamily="34" charset="-122"/>
              </a:rPr>
              <a:t>PM Compliance               95%</a:t>
            </a:r>
          </a:p>
          <a:p>
            <a:pPr>
              <a:lnSpc>
                <a:spcPts val="1500"/>
              </a:lnSpc>
            </a:pPr>
            <a:r>
              <a:rPr lang="en-US" sz="1150" dirty="0">
                <a:solidFill>
                  <a:srgbClr val="D6E5EF"/>
                </a:solidFill>
                <a:latin typeface="Arial Nova" panose="020B0504020202020204" pitchFamily="34" charset="0"/>
                <a:ea typeface="Roboto" pitchFamily="34" charset="-122"/>
              </a:rPr>
              <a:t>Planner accuracy        ± 10-15%</a:t>
            </a:r>
            <a:endParaRPr lang="en-US" sz="1150" dirty="0">
              <a:solidFill>
                <a:prstClr val="black"/>
              </a:solidFill>
              <a:latin typeface="Arial Nova" panose="020B0504020202020204" pitchFamily="34" charset="0"/>
            </a:endParaRPr>
          </a:p>
        </p:txBody>
      </p:sp>
      <p:sp>
        <p:nvSpPr>
          <p:cNvPr id="47" name="Shape 5">
            <a:extLst>
              <a:ext uri="{FF2B5EF4-FFF2-40B4-BE49-F238E27FC236}">
                <a16:creationId xmlns:a16="http://schemas.microsoft.com/office/drawing/2014/main" id="{64B0B64A-E5FF-991F-0AC5-9CB035876036}"/>
              </a:ext>
            </a:extLst>
          </p:cNvPr>
          <p:cNvSpPr/>
          <p:nvPr/>
        </p:nvSpPr>
        <p:spPr>
          <a:xfrm>
            <a:off x="447327" y="1426082"/>
            <a:ext cx="3657600" cy="2011680"/>
          </a:xfrm>
          <a:prstGeom prst="roundRect">
            <a:avLst>
              <a:gd name="adj" fmla="val 1465"/>
            </a:avLst>
          </a:prstGeom>
          <a:solidFill>
            <a:schemeClr val="accent3">
              <a:lumMod val="75000"/>
            </a:schemeClr>
          </a:solidFill>
          <a:ln/>
        </p:spPr>
        <p:txBody>
          <a:bodyPr/>
          <a:lstStyle/>
          <a:p>
            <a:endParaRPr lang="en-US" dirty="0">
              <a:solidFill>
                <a:prstClr val="black"/>
              </a:solidFill>
              <a:latin typeface="Arial Nova" panose="020B0504020202020204" pitchFamily="34" charset="0"/>
            </a:endParaRPr>
          </a:p>
        </p:txBody>
      </p:sp>
      <p:pic>
        <p:nvPicPr>
          <p:cNvPr id="48" name="Image 2" descr="preencoded.png">
            <a:extLst>
              <a:ext uri="{FF2B5EF4-FFF2-40B4-BE49-F238E27FC236}">
                <a16:creationId xmlns:a16="http://schemas.microsoft.com/office/drawing/2014/main" id="{62088148-1F40-AAA9-BF73-958F5F57DE4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726" y="1573482"/>
            <a:ext cx="442198" cy="442198"/>
          </a:xfrm>
          <a:prstGeom prst="rect">
            <a:avLst/>
          </a:prstGeom>
        </p:spPr>
      </p:pic>
      <p:pic>
        <p:nvPicPr>
          <p:cNvPr id="49" name="Image 3" descr="preencoded.png">
            <a:extLst>
              <a:ext uri="{FF2B5EF4-FFF2-40B4-BE49-F238E27FC236}">
                <a16:creationId xmlns:a16="http://schemas.microsoft.com/office/drawing/2014/main" id="{C500309C-7519-A577-A591-93BD5304FD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6289" y="1695045"/>
            <a:ext cx="198953" cy="198953"/>
          </a:xfrm>
          <a:prstGeom prst="rect">
            <a:avLst/>
          </a:prstGeom>
        </p:spPr>
      </p:pic>
      <p:sp>
        <p:nvSpPr>
          <p:cNvPr id="50" name="Text 6">
            <a:extLst>
              <a:ext uri="{FF2B5EF4-FFF2-40B4-BE49-F238E27FC236}">
                <a16:creationId xmlns:a16="http://schemas.microsoft.com/office/drawing/2014/main" id="{8912107C-EC9C-3E23-BA09-C980C9C8914A}"/>
              </a:ext>
            </a:extLst>
          </p:cNvPr>
          <p:cNvSpPr/>
          <p:nvPr/>
        </p:nvSpPr>
        <p:spPr>
          <a:xfrm>
            <a:off x="594726" y="2111407"/>
            <a:ext cx="1842968" cy="2303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1450" dirty="0">
                <a:solidFill>
                  <a:srgbClr val="D6E5EF"/>
                </a:solidFill>
                <a:latin typeface="Arial Nova" panose="020B0504020202020204" pitchFamily="34" charset="0"/>
                <a:ea typeface="Roboto Slab" pitchFamily="34" charset="-122"/>
                <a:cs typeface="Roboto Slab" pitchFamily="34" charset="-120"/>
              </a:rPr>
              <a:t>Clear Roles and Responsibilities</a:t>
            </a:r>
            <a:endParaRPr lang="en-US" sz="1450" dirty="0">
              <a:solidFill>
                <a:prstClr val="black"/>
              </a:solidFill>
              <a:latin typeface="Arial Nova" panose="020B0504020202020204" pitchFamily="34" charset="0"/>
            </a:endParaRPr>
          </a:p>
        </p:txBody>
      </p:sp>
      <p:sp>
        <p:nvSpPr>
          <p:cNvPr id="51" name="Text 7">
            <a:extLst>
              <a:ext uri="{FF2B5EF4-FFF2-40B4-BE49-F238E27FC236}">
                <a16:creationId xmlns:a16="http://schemas.microsoft.com/office/drawing/2014/main" id="{787702E4-80B8-0986-D23B-B6077960CC3C}"/>
              </a:ext>
            </a:extLst>
          </p:cNvPr>
          <p:cNvSpPr/>
          <p:nvPr/>
        </p:nvSpPr>
        <p:spPr>
          <a:xfrm>
            <a:off x="594726" y="2399181"/>
            <a:ext cx="3362037" cy="389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150" dirty="0">
                <a:solidFill>
                  <a:srgbClr val="D6E5EF"/>
                </a:solidFill>
                <a:latin typeface="Arial Nova" panose="020B0504020202020204" pitchFamily="34" charset="0"/>
                <a:ea typeface="Roboto" pitchFamily="34" charset="-122"/>
                <a:cs typeface="Roboto" pitchFamily="34" charset="-120"/>
              </a:rPr>
              <a:t>Planners not "expediters"; supervisors not "firefighters" every day</a:t>
            </a:r>
            <a:endParaRPr lang="en-US" sz="1150" dirty="0">
              <a:solidFill>
                <a:prstClr val="black"/>
              </a:solidFill>
              <a:latin typeface="Arial Nova" panose="020B0504020202020204" pitchFamily="34" charset="0"/>
            </a:endParaRPr>
          </a:p>
        </p:txBody>
      </p:sp>
      <p:sp>
        <p:nvSpPr>
          <p:cNvPr id="52" name="Shape 8">
            <a:extLst>
              <a:ext uri="{FF2B5EF4-FFF2-40B4-BE49-F238E27FC236}">
                <a16:creationId xmlns:a16="http://schemas.microsoft.com/office/drawing/2014/main" id="{DE7FF426-BC0D-50CC-B15F-F92F09014A53}"/>
              </a:ext>
            </a:extLst>
          </p:cNvPr>
          <p:cNvSpPr/>
          <p:nvPr/>
        </p:nvSpPr>
        <p:spPr>
          <a:xfrm>
            <a:off x="8262432" y="3570532"/>
            <a:ext cx="3657600" cy="2011680"/>
          </a:xfrm>
          <a:prstGeom prst="roundRect">
            <a:avLst>
              <a:gd name="adj" fmla="val 1465"/>
            </a:avLst>
          </a:prstGeom>
          <a:solidFill>
            <a:schemeClr val="accent3">
              <a:lumMod val="75000"/>
            </a:schemeClr>
          </a:solidFill>
          <a:ln/>
        </p:spPr>
        <p:txBody>
          <a:bodyPr/>
          <a:lstStyle/>
          <a:p>
            <a:endParaRPr lang="en-US">
              <a:solidFill>
                <a:prstClr val="black"/>
              </a:solidFill>
              <a:latin typeface="Arial Nova" panose="020B0504020202020204" pitchFamily="34" charset="0"/>
            </a:endParaRPr>
          </a:p>
        </p:txBody>
      </p:sp>
      <p:sp>
        <p:nvSpPr>
          <p:cNvPr id="53" name="Text 9">
            <a:extLst>
              <a:ext uri="{FF2B5EF4-FFF2-40B4-BE49-F238E27FC236}">
                <a16:creationId xmlns:a16="http://schemas.microsoft.com/office/drawing/2014/main" id="{FC88ED35-1EE1-C2E0-A56A-1905474094CB}"/>
              </a:ext>
            </a:extLst>
          </p:cNvPr>
          <p:cNvSpPr/>
          <p:nvPr/>
        </p:nvSpPr>
        <p:spPr>
          <a:xfrm>
            <a:off x="8409831" y="4255857"/>
            <a:ext cx="2058829" cy="2303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1450" dirty="0">
                <a:solidFill>
                  <a:srgbClr val="D6E5EF"/>
                </a:solidFill>
                <a:latin typeface="Arial Nova" panose="020B0504020202020204" pitchFamily="34" charset="0"/>
                <a:ea typeface="Roboto Slab" pitchFamily="34" charset="-122"/>
                <a:cs typeface="Roboto Slab" pitchFamily="34" charset="-120"/>
              </a:rPr>
              <a:t>Optimized Performance</a:t>
            </a:r>
            <a:endParaRPr lang="en-US" sz="1450" dirty="0">
              <a:solidFill>
                <a:prstClr val="black"/>
              </a:solidFill>
              <a:latin typeface="Arial Nova" panose="020B0504020202020204" pitchFamily="34" charset="0"/>
            </a:endParaRPr>
          </a:p>
        </p:txBody>
      </p:sp>
      <p:sp>
        <p:nvSpPr>
          <p:cNvPr id="54" name="Text 10">
            <a:extLst>
              <a:ext uri="{FF2B5EF4-FFF2-40B4-BE49-F238E27FC236}">
                <a16:creationId xmlns:a16="http://schemas.microsoft.com/office/drawing/2014/main" id="{E28B9A81-9CE5-235C-1053-50993E3A4AAC}"/>
              </a:ext>
            </a:extLst>
          </p:cNvPr>
          <p:cNvSpPr/>
          <p:nvPr/>
        </p:nvSpPr>
        <p:spPr>
          <a:xfrm>
            <a:off x="8409831" y="4543631"/>
            <a:ext cx="3989070" cy="1945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1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Better uptime, lower overtime, reduced costs, and </a:t>
            </a:r>
          </a:p>
          <a:p>
            <a:pPr>
              <a:lnSpc>
                <a:spcPts val="1500"/>
              </a:lnSpc>
            </a:pPr>
            <a:r>
              <a:rPr lang="en-US" sz="11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optimized MRO inventory</a:t>
            </a:r>
            <a:endParaRPr lang="en-US" sz="11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5" name="Shape 8">
            <a:extLst>
              <a:ext uri="{FF2B5EF4-FFF2-40B4-BE49-F238E27FC236}">
                <a16:creationId xmlns:a16="http://schemas.microsoft.com/office/drawing/2014/main" id="{6A2A389D-0575-E32B-1276-5B318D8E0D18}"/>
              </a:ext>
            </a:extLst>
          </p:cNvPr>
          <p:cNvSpPr/>
          <p:nvPr/>
        </p:nvSpPr>
        <p:spPr>
          <a:xfrm>
            <a:off x="4435632" y="1437824"/>
            <a:ext cx="3657600" cy="2011680"/>
          </a:xfrm>
          <a:prstGeom prst="roundRect">
            <a:avLst>
              <a:gd name="adj" fmla="val 1465"/>
            </a:avLst>
          </a:prstGeom>
          <a:solidFill>
            <a:schemeClr val="accent3">
              <a:lumMod val="75000"/>
            </a:schemeClr>
          </a:solidFill>
          <a:ln/>
        </p:spPr>
        <p:txBody>
          <a:bodyPr/>
          <a:lstStyle/>
          <a:p>
            <a:endParaRPr lang="en-US">
              <a:solidFill>
                <a:prstClr val="black"/>
              </a:solidFill>
              <a:latin typeface="Arial Nova" panose="020B0504020202020204" pitchFamily="34" charset="0"/>
            </a:endParaRPr>
          </a:p>
        </p:txBody>
      </p:sp>
      <p:pic>
        <p:nvPicPr>
          <p:cNvPr id="56" name="Image 5" descr="preencoded.png">
            <a:extLst>
              <a:ext uri="{FF2B5EF4-FFF2-40B4-BE49-F238E27FC236}">
                <a16:creationId xmlns:a16="http://schemas.microsoft.com/office/drawing/2014/main" id="{3761D78A-089B-0CFC-1901-F20B1DAC75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04594" y="1706787"/>
            <a:ext cx="198953" cy="198953"/>
          </a:xfrm>
          <a:prstGeom prst="rect">
            <a:avLst/>
          </a:prstGeom>
        </p:spPr>
      </p:pic>
      <p:sp>
        <p:nvSpPr>
          <p:cNvPr id="57" name="Text 9">
            <a:extLst>
              <a:ext uri="{FF2B5EF4-FFF2-40B4-BE49-F238E27FC236}">
                <a16:creationId xmlns:a16="http://schemas.microsoft.com/office/drawing/2014/main" id="{3BFB2280-E03D-4AC4-BEA3-569A864C0373}"/>
              </a:ext>
            </a:extLst>
          </p:cNvPr>
          <p:cNvSpPr/>
          <p:nvPr/>
        </p:nvSpPr>
        <p:spPr>
          <a:xfrm>
            <a:off x="4583031" y="2123149"/>
            <a:ext cx="2058829" cy="2303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1450" dirty="0">
                <a:solidFill>
                  <a:srgbClr val="D6E5EF"/>
                </a:solidFill>
                <a:latin typeface="Arial Nova" panose="020B0504020202020204" pitchFamily="34" charset="0"/>
                <a:ea typeface="Roboto Slab" pitchFamily="34" charset="-122"/>
                <a:cs typeface="Roboto Slab" pitchFamily="34" charset="-120"/>
              </a:rPr>
              <a:t>Planners Planning</a:t>
            </a:r>
            <a:endParaRPr lang="en-US" sz="1450" dirty="0">
              <a:solidFill>
                <a:prstClr val="black"/>
              </a:solidFill>
              <a:latin typeface="Arial Nova" panose="020B0504020202020204" pitchFamily="34" charset="0"/>
            </a:endParaRPr>
          </a:p>
        </p:txBody>
      </p:sp>
      <p:sp>
        <p:nvSpPr>
          <p:cNvPr id="58" name="Text 10">
            <a:extLst>
              <a:ext uri="{FF2B5EF4-FFF2-40B4-BE49-F238E27FC236}">
                <a16:creationId xmlns:a16="http://schemas.microsoft.com/office/drawing/2014/main" id="{354D6754-A472-2AEA-589F-98298744396A}"/>
              </a:ext>
            </a:extLst>
          </p:cNvPr>
          <p:cNvSpPr/>
          <p:nvPr/>
        </p:nvSpPr>
        <p:spPr>
          <a:xfrm>
            <a:off x="4583031" y="2410923"/>
            <a:ext cx="3989070" cy="1945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150" dirty="0">
                <a:solidFill>
                  <a:srgbClr val="D6E5EF"/>
                </a:solidFill>
                <a:latin typeface="Arial Nova" panose="020B0504020202020204" pitchFamily="34" charset="0"/>
                <a:ea typeface="Roboto" pitchFamily="34" charset="-122"/>
                <a:cs typeface="Roboto" pitchFamily="34" charset="-120"/>
              </a:rPr>
              <a:t>Detailed reusable job plan library, planner accuracy, </a:t>
            </a:r>
          </a:p>
          <a:p>
            <a:pPr>
              <a:lnSpc>
                <a:spcPts val="1500"/>
              </a:lnSpc>
            </a:pPr>
            <a:r>
              <a:rPr lang="en-US" sz="1150" dirty="0">
                <a:solidFill>
                  <a:srgbClr val="D6E5EF"/>
                </a:solidFill>
                <a:latin typeface="Arial Nova" panose="020B0504020202020204" pitchFamily="34" charset="0"/>
                <a:ea typeface="Roboto" pitchFamily="34" charset="-122"/>
                <a:cs typeface="Roboto" pitchFamily="34" charset="-120"/>
              </a:rPr>
              <a:t>providing </a:t>
            </a:r>
            <a:r>
              <a:rPr lang="en-US" sz="1150" dirty="0">
                <a:solidFill>
                  <a:srgbClr val="D6E5EF"/>
                </a:solidFill>
                <a:latin typeface="Arial Nova" panose="020B0504020202020204" pitchFamily="34" charset="0"/>
                <a:ea typeface="Roboto" pitchFamily="34" charset="-122"/>
              </a:rPr>
              <a:t>Technicians a “headstart” at a minimum, </a:t>
            </a:r>
          </a:p>
          <a:p>
            <a:pPr>
              <a:lnSpc>
                <a:spcPts val="1500"/>
              </a:lnSpc>
            </a:pPr>
            <a:r>
              <a:rPr lang="en-US" sz="1150" dirty="0">
                <a:solidFill>
                  <a:srgbClr val="D6E5EF"/>
                </a:solidFill>
                <a:latin typeface="Arial Nova" panose="020B0504020202020204" pitchFamily="34" charset="0"/>
                <a:ea typeface="Roboto" pitchFamily="34" charset="-122"/>
              </a:rPr>
              <a:t>and leveraging a precision maintenance approach</a:t>
            </a:r>
            <a:endParaRPr lang="en-US" sz="1150" dirty="0">
              <a:solidFill>
                <a:prstClr val="black"/>
              </a:solidFill>
              <a:latin typeface="Arial Nova" panose="020B0504020202020204" pitchFamily="34" charset="0"/>
            </a:endParaRPr>
          </a:p>
        </p:txBody>
      </p:sp>
      <p:sp>
        <p:nvSpPr>
          <p:cNvPr id="59" name="Text 7">
            <a:extLst>
              <a:ext uri="{FF2B5EF4-FFF2-40B4-BE49-F238E27FC236}">
                <a16:creationId xmlns:a16="http://schemas.microsoft.com/office/drawing/2014/main" id="{41E71601-34FB-2E15-0B2B-5848F69645DF}"/>
              </a:ext>
            </a:extLst>
          </p:cNvPr>
          <p:cNvSpPr/>
          <p:nvPr/>
        </p:nvSpPr>
        <p:spPr>
          <a:xfrm>
            <a:off x="594726" y="2958194"/>
            <a:ext cx="3362037" cy="38909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/>
        </p:spPr>
        <p:txBody>
          <a:bodyPr wrap="square" lIns="0" tIns="0" rIns="0" bIns="0" rtlCol="0" anchor="t"/>
          <a:lstStyle/>
          <a:p>
            <a:pPr algn="ctr">
              <a:lnSpc>
                <a:spcPts val="1500"/>
              </a:lnSpc>
            </a:pPr>
            <a:r>
              <a:rPr lang="en-US" sz="1150" dirty="0">
                <a:solidFill>
                  <a:prstClr val="black"/>
                </a:solidFill>
                <a:latin typeface="Arial Nova" panose="020B0504020202020204" pitchFamily="34" charset="0"/>
                <a:ea typeface="Roboto" pitchFamily="34" charset="-122"/>
              </a:rPr>
              <a:t>From studies, only about 10% of planners are utilized effectively</a:t>
            </a:r>
            <a:endParaRPr lang="en-US" sz="1150" dirty="0">
              <a:solidFill>
                <a:prstClr val="black"/>
              </a:solidFill>
              <a:latin typeface="Arial Nova" panose="020B0504020202020204" pitchFamily="34" charset="0"/>
            </a:endParaRPr>
          </a:p>
        </p:txBody>
      </p:sp>
      <p:sp>
        <p:nvSpPr>
          <p:cNvPr id="60" name="Shape 8">
            <a:extLst>
              <a:ext uri="{FF2B5EF4-FFF2-40B4-BE49-F238E27FC236}">
                <a16:creationId xmlns:a16="http://schemas.microsoft.com/office/drawing/2014/main" id="{8ED270B0-D6F6-D6E5-555C-AE5458B0B30D}"/>
              </a:ext>
            </a:extLst>
          </p:cNvPr>
          <p:cNvSpPr/>
          <p:nvPr/>
        </p:nvSpPr>
        <p:spPr>
          <a:xfrm>
            <a:off x="8254453" y="1395973"/>
            <a:ext cx="3657600" cy="2011680"/>
          </a:xfrm>
          <a:prstGeom prst="roundRect">
            <a:avLst>
              <a:gd name="adj" fmla="val 1465"/>
            </a:avLst>
          </a:prstGeom>
          <a:solidFill>
            <a:schemeClr val="accent3">
              <a:lumMod val="75000"/>
            </a:schemeClr>
          </a:solidFill>
          <a:ln/>
        </p:spPr>
        <p:txBody>
          <a:bodyPr/>
          <a:lstStyle/>
          <a:p>
            <a:endParaRPr lang="en-US">
              <a:solidFill>
                <a:prstClr val="black"/>
              </a:solidFill>
              <a:latin typeface="Arial Nova" panose="020B0504020202020204" pitchFamily="34" charset="0"/>
            </a:endParaRPr>
          </a:p>
        </p:txBody>
      </p:sp>
      <p:pic>
        <p:nvPicPr>
          <p:cNvPr id="61" name="Image 4" descr="preencoded.png">
            <a:extLst>
              <a:ext uri="{FF2B5EF4-FFF2-40B4-BE49-F238E27FC236}">
                <a16:creationId xmlns:a16="http://schemas.microsoft.com/office/drawing/2014/main" id="{295F4768-A0D0-705D-1577-346727656A3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1852" y="1543373"/>
            <a:ext cx="442198" cy="442198"/>
          </a:xfrm>
          <a:prstGeom prst="rect">
            <a:avLst/>
          </a:prstGeom>
        </p:spPr>
      </p:pic>
      <p:pic>
        <p:nvPicPr>
          <p:cNvPr id="62" name="Image 5" descr="preencoded.png">
            <a:extLst>
              <a:ext uri="{FF2B5EF4-FFF2-40B4-BE49-F238E27FC236}">
                <a16:creationId xmlns:a16="http://schemas.microsoft.com/office/drawing/2014/main" id="{37CAD761-6663-C275-378B-F55626DF7C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23415" y="1664936"/>
            <a:ext cx="198953" cy="198953"/>
          </a:xfrm>
          <a:prstGeom prst="rect">
            <a:avLst/>
          </a:prstGeom>
        </p:spPr>
      </p:pic>
      <p:sp>
        <p:nvSpPr>
          <p:cNvPr id="63" name="Text 9">
            <a:extLst>
              <a:ext uri="{FF2B5EF4-FFF2-40B4-BE49-F238E27FC236}">
                <a16:creationId xmlns:a16="http://schemas.microsoft.com/office/drawing/2014/main" id="{D4FF848E-0664-8918-D005-5B722957EF03}"/>
              </a:ext>
            </a:extLst>
          </p:cNvPr>
          <p:cNvSpPr/>
          <p:nvPr/>
        </p:nvSpPr>
        <p:spPr>
          <a:xfrm>
            <a:off x="8401852" y="2081298"/>
            <a:ext cx="2058829" cy="2303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1450" dirty="0">
                <a:solidFill>
                  <a:srgbClr val="D6E5EF"/>
                </a:solidFill>
                <a:latin typeface="Arial Nova" panose="020B0504020202020204" pitchFamily="34" charset="0"/>
                <a:ea typeface="Roboto Slab" pitchFamily="34" charset="-122"/>
              </a:rPr>
              <a:t>Backlog Management</a:t>
            </a:r>
            <a:endParaRPr lang="en-US" sz="1450" dirty="0">
              <a:solidFill>
                <a:prstClr val="black"/>
              </a:solidFill>
              <a:latin typeface="Arial Nova" panose="020B0504020202020204" pitchFamily="34" charset="0"/>
            </a:endParaRPr>
          </a:p>
        </p:txBody>
      </p:sp>
      <p:sp>
        <p:nvSpPr>
          <p:cNvPr id="64" name="Text 10">
            <a:extLst>
              <a:ext uri="{FF2B5EF4-FFF2-40B4-BE49-F238E27FC236}">
                <a16:creationId xmlns:a16="http://schemas.microsoft.com/office/drawing/2014/main" id="{69472D80-4E0A-E11F-A2B9-E947E21D7170}"/>
              </a:ext>
            </a:extLst>
          </p:cNvPr>
          <p:cNvSpPr/>
          <p:nvPr/>
        </p:nvSpPr>
        <p:spPr>
          <a:xfrm>
            <a:off x="8401852" y="2369072"/>
            <a:ext cx="3989070" cy="1945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1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Clear processes, consistent reviews, and </a:t>
            </a:r>
          </a:p>
          <a:p>
            <a:pPr>
              <a:lnSpc>
                <a:spcPts val="1500"/>
              </a:lnSpc>
            </a:pPr>
            <a:r>
              <a:rPr lang="en-US" sz="11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segregated backlog trending</a:t>
            </a:r>
            <a:endParaRPr lang="en-US" sz="11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5" name="Shape 2">
            <a:extLst>
              <a:ext uri="{FF2B5EF4-FFF2-40B4-BE49-F238E27FC236}">
                <a16:creationId xmlns:a16="http://schemas.microsoft.com/office/drawing/2014/main" id="{46EC9364-5CC3-F93A-E228-2E449DDC848D}"/>
              </a:ext>
            </a:extLst>
          </p:cNvPr>
          <p:cNvSpPr/>
          <p:nvPr/>
        </p:nvSpPr>
        <p:spPr>
          <a:xfrm>
            <a:off x="447208" y="3570532"/>
            <a:ext cx="3657600" cy="2011680"/>
          </a:xfrm>
          <a:prstGeom prst="roundRect">
            <a:avLst>
              <a:gd name="adj" fmla="val 1465"/>
            </a:avLst>
          </a:prstGeom>
          <a:solidFill>
            <a:schemeClr val="accent3">
              <a:lumMod val="75000"/>
            </a:schemeClr>
          </a:solidFill>
          <a:ln/>
        </p:spPr>
        <p:txBody>
          <a:bodyPr/>
          <a:lstStyle/>
          <a:p>
            <a:endParaRPr lang="en-US">
              <a:solidFill>
                <a:prstClr val="black"/>
              </a:solidFill>
              <a:latin typeface="Arial Nova" panose="020B0504020202020204" pitchFamily="34" charset="0"/>
            </a:endParaRPr>
          </a:p>
        </p:txBody>
      </p:sp>
      <p:pic>
        <p:nvPicPr>
          <p:cNvPr id="66" name="Image 0" descr="preencoded.png">
            <a:extLst>
              <a:ext uri="{FF2B5EF4-FFF2-40B4-BE49-F238E27FC236}">
                <a16:creationId xmlns:a16="http://schemas.microsoft.com/office/drawing/2014/main" id="{945220CF-E523-DD93-1E98-90213830E8E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607" y="3717932"/>
            <a:ext cx="442198" cy="442198"/>
          </a:xfrm>
          <a:prstGeom prst="rect">
            <a:avLst/>
          </a:prstGeom>
        </p:spPr>
      </p:pic>
      <p:pic>
        <p:nvPicPr>
          <p:cNvPr id="67" name="Image 1" descr="preencoded.png">
            <a:extLst>
              <a:ext uri="{FF2B5EF4-FFF2-40B4-BE49-F238E27FC236}">
                <a16:creationId xmlns:a16="http://schemas.microsoft.com/office/drawing/2014/main" id="{52401A67-24DB-A443-9800-5509111B71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16170" y="3839495"/>
            <a:ext cx="198953" cy="198953"/>
          </a:xfrm>
          <a:prstGeom prst="rect">
            <a:avLst/>
          </a:prstGeom>
        </p:spPr>
      </p:pic>
      <p:sp>
        <p:nvSpPr>
          <p:cNvPr id="68" name="Text 3">
            <a:extLst>
              <a:ext uri="{FF2B5EF4-FFF2-40B4-BE49-F238E27FC236}">
                <a16:creationId xmlns:a16="http://schemas.microsoft.com/office/drawing/2014/main" id="{64632EEE-593E-8A09-F153-6D4C5EC88A0E}"/>
              </a:ext>
            </a:extLst>
          </p:cNvPr>
          <p:cNvSpPr/>
          <p:nvPr/>
        </p:nvSpPr>
        <p:spPr>
          <a:xfrm>
            <a:off x="594607" y="4255857"/>
            <a:ext cx="2074783" cy="2303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1450" dirty="0">
                <a:solidFill>
                  <a:srgbClr val="D6E5EF"/>
                </a:solidFill>
                <a:latin typeface="Arial Nova" panose="020B0504020202020204" pitchFamily="34" charset="0"/>
                <a:ea typeface="Roboto Slab" pitchFamily="34" charset="-122"/>
                <a:cs typeface="Roboto Slab" pitchFamily="34" charset="-120"/>
              </a:rPr>
              <a:t>Stable Weekly Schedule</a:t>
            </a:r>
            <a:endParaRPr lang="en-US" sz="1450" dirty="0">
              <a:solidFill>
                <a:prstClr val="black"/>
              </a:solidFill>
              <a:latin typeface="Arial Nova" panose="020B0504020202020204" pitchFamily="34" charset="0"/>
            </a:endParaRPr>
          </a:p>
        </p:txBody>
      </p:sp>
      <p:sp>
        <p:nvSpPr>
          <p:cNvPr id="69" name="Text 4">
            <a:extLst>
              <a:ext uri="{FF2B5EF4-FFF2-40B4-BE49-F238E27FC236}">
                <a16:creationId xmlns:a16="http://schemas.microsoft.com/office/drawing/2014/main" id="{622C69C2-327A-5C59-BADA-C5530B0F0825}"/>
              </a:ext>
            </a:extLst>
          </p:cNvPr>
          <p:cNvSpPr/>
          <p:nvPr/>
        </p:nvSpPr>
        <p:spPr>
          <a:xfrm>
            <a:off x="594607" y="4543631"/>
            <a:ext cx="3988951" cy="1945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150" dirty="0">
                <a:solidFill>
                  <a:srgbClr val="D6E5EF"/>
                </a:solidFill>
                <a:latin typeface="Arial Nova" panose="020B0504020202020204" pitchFamily="34" charset="0"/>
                <a:ea typeface="Roboto" pitchFamily="34" charset="-122"/>
                <a:cs typeface="Roboto" pitchFamily="34" charset="-120"/>
              </a:rPr>
              <a:t>Minimal break-ins, strong PM compliance, credible backlog</a:t>
            </a:r>
          </a:p>
          <a:p>
            <a:pPr>
              <a:lnSpc>
                <a:spcPts val="1500"/>
              </a:lnSpc>
            </a:pPr>
            <a:r>
              <a:rPr lang="en-US" sz="1150" dirty="0">
                <a:solidFill>
                  <a:srgbClr val="D6E5EF"/>
                </a:solidFill>
                <a:latin typeface="Arial Nova" panose="020B0504020202020204" pitchFamily="34" charset="0"/>
                <a:ea typeface="Roboto" pitchFamily="34" charset="-122"/>
                <a:cs typeface="Roboto" pitchFamily="34" charset="-120"/>
              </a:rPr>
              <a:t>Feedback loop for continuous improvement to Planning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5240D48A-1A5B-F1FF-32DE-9C91D3570D70}"/>
              </a:ext>
            </a:extLst>
          </p:cNvPr>
          <p:cNvSpPr/>
          <p:nvPr/>
        </p:nvSpPr>
        <p:spPr>
          <a:xfrm>
            <a:off x="4585114" y="1579293"/>
            <a:ext cx="437911" cy="453940"/>
          </a:xfrm>
          <a:prstGeom prst="ellipse">
            <a:avLst/>
          </a:prstGeom>
          <a:solidFill>
            <a:srgbClr val="6FB2F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</a:endParaRPr>
          </a:p>
        </p:txBody>
      </p:sp>
      <p:pic>
        <p:nvPicPr>
          <p:cNvPr id="71" name="Image 4" descr="Clipboard Checked with solid fill">
            <a:extLst>
              <a:ext uri="{FF2B5EF4-FFF2-40B4-BE49-F238E27FC236}">
                <a16:creationId xmlns:a16="http://schemas.microsoft.com/office/drawing/2014/main" id="{C9450940-20FD-7AB8-438E-234E5074AF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4626743" y="1621736"/>
            <a:ext cx="362486" cy="362486"/>
          </a:xfrm>
          <a:prstGeom prst="rect">
            <a:avLst/>
          </a:prstGeom>
        </p:spPr>
      </p:pic>
      <p:pic>
        <p:nvPicPr>
          <p:cNvPr id="72" name="Image 5" descr="preencoded.png">
            <a:extLst>
              <a:ext uri="{FF2B5EF4-FFF2-40B4-BE49-F238E27FC236}">
                <a16:creationId xmlns:a16="http://schemas.microsoft.com/office/drawing/2014/main" id="{EBECF90F-62AD-9907-FCF1-696BF0D688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04594" y="3836620"/>
            <a:ext cx="198953" cy="198953"/>
          </a:xfrm>
          <a:prstGeom prst="rect">
            <a:avLst/>
          </a:prstGeom>
        </p:spPr>
      </p:pic>
      <p:sp>
        <p:nvSpPr>
          <p:cNvPr id="73" name="Oval 72">
            <a:extLst>
              <a:ext uri="{FF2B5EF4-FFF2-40B4-BE49-F238E27FC236}">
                <a16:creationId xmlns:a16="http://schemas.microsoft.com/office/drawing/2014/main" id="{2299283A-7843-B807-C934-B512C802B0A1}"/>
              </a:ext>
            </a:extLst>
          </p:cNvPr>
          <p:cNvSpPr/>
          <p:nvPr/>
        </p:nvSpPr>
        <p:spPr>
          <a:xfrm>
            <a:off x="4585114" y="3709126"/>
            <a:ext cx="437911" cy="453940"/>
          </a:xfrm>
          <a:prstGeom prst="ellipse">
            <a:avLst/>
          </a:prstGeom>
          <a:solidFill>
            <a:srgbClr val="6FB2F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</a:endParaRPr>
          </a:p>
        </p:txBody>
      </p:sp>
      <p:pic>
        <p:nvPicPr>
          <p:cNvPr id="74" name="Graphic 73" descr="Magnifying glass with solid fill">
            <a:extLst>
              <a:ext uri="{FF2B5EF4-FFF2-40B4-BE49-F238E27FC236}">
                <a16:creationId xmlns:a16="http://schemas.microsoft.com/office/drawing/2014/main" id="{7E8FEE79-2B13-6111-D949-57D5F64182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633432" y="3777251"/>
            <a:ext cx="320516" cy="320516"/>
          </a:xfrm>
          <a:prstGeom prst="rect">
            <a:avLst/>
          </a:prstGeom>
        </p:spPr>
      </p:pic>
      <p:pic>
        <p:nvPicPr>
          <p:cNvPr id="75" name="Image 5" descr="preencoded.png">
            <a:extLst>
              <a:ext uri="{FF2B5EF4-FFF2-40B4-BE49-F238E27FC236}">
                <a16:creationId xmlns:a16="http://schemas.microsoft.com/office/drawing/2014/main" id="{6527241E-5B27-03DB-9F9F-7E1F6317AD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18632" y="3799692"/>
            <a:ext cx="198953" cy="198953"/>
          </a:xfrm>
          <a:prstGeom prst="rect">
            <a:avLst/>
          </a:prstGeom>
        </p:spPr>
      </p:pic>
      <p:sp>
        <p:nvSpPr>
          <p:cNvPr id="76" name="Oval 75">
            <a:extLst>
              <a:ext uri="{FF2B5EF4-FFF2-40B4-BE49-F238E27FC236}">
                <a16:creationId xmlns:a16="http://schemas.microsoft.com/office/drawing/2014/main" id="{07EB2FF8-A42A-2CF6-E747-C7EB589F186A}"/>
              </a:ext>
            </a:extLst>
          </p:cNvPr>
          <p:cNvSpPr/>
          <p:nvPr/>
        </p:nvSpPr>
        <p:spPr>
          <a:xfrm>
            <a:off x="8399152" y="3672198"/>
            <a:ext cx="437911" cy="453940"/>
          </a:xfrm>
          <a:prstGeom prst="ellipse">
            <a:avLst/>
          </a:prstGeom>
          <a:solidFill>
            <a:srgbClr val="6FB2F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</a:endParaRPr>
          </a:p>
        </p:txBody>
      </p:sp>
      <p:pic>
        <p:nvPicPr>
          <p:cNvPr id="77" name="Graphic 76" descr="Dollar with solid fill">
            <a:extLst>
              <a:ext uri="{FF2B5EF4-FFF2-40B4-BE49-F238E27FC236}">
                <a16:creationId xmlns:a16="http://schemas.microsoft.com/office/drawing/2014/main" id="{8436EBD3-EDDE-767B-B4DC-1B28957A0FB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8447470" y="3740323"/>
            <a:ext cx="320516" cy="3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797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AFACEF-596E-372E-5CED-5E5758303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 10">
            <a:extLst>
              <a:ext uri="{FF2B5EF4-FFF2-40B4-BE49-F238E27FC236}">
                <a16:creationId xmlns:a16="http://schemas.microsoft.com/office/drawing/2014/main" id="{571CBB77-42C9-0980-224B-05C2D3ADB34F}"/>
              </a:ext>
            </a:extLst>
          </p:cNvPr>
          <p:cNvSpPr/>
          <p:nvPr/>
        </p:nvSpPr>
        <p:spPr>
          <a:xfrm>
            <a:off x="8409831" y="4543631"/>
            <a:ext cx="3989070" cy="1945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1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Better uptime, lower overtime, reduced costs, and </a:t>
            </a:r>
          </a:p>
          <a:p>
            <a:pPr>
              <a:lnSpc>
                <a:spcPts val="1500"/>
              </a:lnSpc>
            </a:pPr>
            <a:r>
              <a:rPr lang="en-US" sz="11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optimized MRO inventory</a:t>
            </a:r>
            <a:endParaRPr lang="en-US" sz="11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4" name="Text 10">
            <a:extLst>
              <a:ext uri="{FF2B5EF4-FFF2-40B4-BE49-F238E27FC236}">
                <a16:creationId xmlns:a16="http://schemas.microsoft.com/office/drawing/2014/main" id="{09233449-BD32-ECBB-4A2A-9ABAD7A6A717}"/>
              </a:ext>
            </a:extLst>
          </p:cNvPr>
          <p:cNvSpPr/>
          <p:nvPr/>
        </p:nvSpPr>
        <p:spPr>
          <a:xfrm>
            <a:off x="8401852" y="2369072"/>
            <a:ext cx="3989070" cy="1945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1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Clear processes, consistent reviews, and </a:t>
            </a:r>
          </a:p>
          <a:p>
            <a:pPr>
              <a:lnSpc>
                <a:spcPts val="1500"/>
              </a:lnSpc>
            </a:pPr>
            <a:r>
              <a:rPr lang="en-US" sz="11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segregated backlog trending</a:t>
            </a:r>
            <a:endParaRPr lang="en-US" sz="11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Text 1">
            <a:extLst>
              <a:ext uri="{FF2B5EF4-FFF2-40B4-BE49-F238E27FC236}">
                <a16:creationId xmlns:a16="http://schemas.microsoft.com/office/drawing/2014/main" id="{2DCE06DD-C390-0497-F54C-022BCB7CA3FE}"/>
              </a:ext>
            </a:extLst>
          </p:cNvPr>
          <p:cNvSpPr/>
          <p:nvPr/>
        </p:nvSpPr>
        <p:spPr>
          <a:xfrm>
            <a:off x="793790" y="1602581"/>
            <a:ext cx="4151948" cy="4607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600"/>
              </a:lnSpc>
            </a:pPr>
            <a:r>
              <a:rPr lang="en-US" sz="2900" dirty="0">
                <a:latin typeface="Arial Nova" panose="020B0504020202020204" pitchFamily="34" charset="0"/>
                <a:ea typeface="Roboto Slab" pitchFamily="34" charset="-122"/>
                <a:cs typeface="Roboto Slab" pitchFamily="34" charset="-120"/>
              </a:rPr>
              <a:t>Common Failures</a:t>
            </a:r>
            <a:endParaRPr lang="en-US" sz="2900" dirty="0">
              <a:latin typeface="Arial Nova" panose="020B0504020202020204" pitchFamily="34" charset="0"/>
            </a:endParaRPr>
          </a:p>
        </p:txBody>
      </p:sp>
      <p:sp>
        <p:nvSpPr>
          <p:cNvPr id="8" name="Text 2">
            <a:extLst>
              <a:ext uri="{FF2B5EF4-FFF2-40B4-BE49-F238E27FC236}">
                <a16:creationId xmlns:a16="http://schemas.microsoft.com/office/drawing/2014/main" id="{17B469A5-2695-34FE-ACB4-36A7256E7B22}"/>
              </a:ext>
            </a:extLst>
          </p:cNvPr>
          <p:cNvSpPr/>
          <p:nvPr/>
        </p:nvSpPr>
        <p:spPr>
          <a:xfrm>
            <a:off x="793790" y="2302788"/>
            <a:ext cx="2211467" cy="2763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50"/>
              </a:lnSpc>
            </a:pPr>
            <a:r>
              <a:rPr lang="en-US" sz="1700" dirty="0">
                <a:latin typeface="Arial Nova" panose="020B0504020202020204" pitchFamily="34" charset="0"/>
                <a:ea typeface="Roboto Slab" pitchFamily="34" charset="-122"/>
                <a:cs typeface="Roboto Slab" pitchFamily="34" charset="-120"/>
              </a:rPr>
              <a:t>Typical problems:</a:t>
            </a:r>
            <a:endParaRPr lang="en-US" sz="1700" dirty="0">
              <a:latin typeface="Arial Nova" panose="020B0504020202020204" pitchFamily="34" charset="0"/>
            </a:endParaRPr>
          </a:p>
        </p:txBody>
      </p:sp>
      <p:sp>
        <p:nvSpPr>
          <p:cNvPr id="9" name="Text 3">
            <a:extLst>
              <a:ext uri="{FF2B5EF4-FFF2-40B4-BE49-F238E27FC236}">
                <a16:creationId xmlns:a16="http://schemas.microsoft.com/office/drawing/2014/main" id="{D03395E5-CD67-5D2B-B0ED-7320A3081688}"/>
              </a:ext>
            </a:extLst>
          </p:cNvPr>
          <p:cNvSpPr/>
          <p:nvPr/>
        </p:nvSpPr>
        <p:spPr>
          <a:xfrm>
            <a:off x="793790" y="2732458"/>
            <a:ext cx="5585410" cy="389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FontTx/>
              <a:buChar char="•"/>
            </a:pPr>
            <a:r>
              <a:rPr lang="en-US" sz="1600" dirty="0">
                <a:latin typeface="Arial Nova" panose="020B0504020202020204" pitchFamily="34" charset="0"/>
                <a:ea typeface="Roboto" pitchFamily="34" charset="-122"/>
                <a:cs typeface="Roboto" pitchFamily="34" charset="-120"/>
              </a:rPr>
              <a:t>No clear roles, planners doing everything except planning, reactive culture, schedule constantly blown up, Operations not providing equipment access..</a:t>
            </a:r>
            <a:endParaRPr lang="en-US" sz="1600" dirty="0">
              <a:latin typeface="Arial Nova" panose="020B0504020202020204" pitchFamily="34" charset="0"/>
            </a:endParaRPr>
          </a:p>
        </p:txBody>
      </p:sp>
      <p:sp>
        <p:nvSpPr>
          <p:cNvPr id="10" name="Text 4">
            <a:extLst>
              <a:ext uri="{FF2B5EF4-FFF2-40B4-BE49-F238E27FC236}">
                <a16:creationId xmlns:a16="http://schemas.microsoft.com/office/drawing/2014/main" id="{2A0988F3-0656-0266-2315-EB1F176F21C7}"/>
              </a:ext>
            </a:extLst>
          </p:cNvPr>
          <p:cNvSpPr/>
          <p:nvPr/>
        </p:nvSpPr>
        <p:spPr>
          <a:xfrm>
            <a:off x="793790" y="3709410"/>
            <a:ext cx="5585410" cy="6177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buSzPct val="100000"/>
              <a:buFontTx/>
              <a:buChar char="•"/>
            </a:pPr>
            <a:r>
              <a:rPr lang="en-US" sz="1600" dirty="0">
                <a:latin typeface="Arial Nova" panose="020B0504020202020204" pitchFamily="34" charset="0"/>
                <a:ea typeface="Roboto" pitchFamily="34" charset="-122"/>
                <a:cs typeface="Roboto" pitchFamily="34" charset="-120"/>
              </a:rPr>
              <a:t>Siloed Maintenance–Operations–MRO–Engineering </a:t>
            </a:r>
          </a:p>
          <a:p>
            <a:pPr>
              <a:buSzPct val="100000"/>
            </a:pPr>
            <a:r>
              <a:rPr lang="en-US" sz="1600" dirty="0">
                <a:latin typeface="Arial Nova" panose="020B0504020202020204" pitchFamily="34" charset="0"/>
                <a:ea typeface="Roboto" pitchFamily="34" charset="-122"/>
                <a:cs typeface="Roboto" pitchFamily="34" charset="-120"/>
              </a:rPr>
              <a:t>       with poor communications.</a:t>
            </a:r>
            <a:endParaRPr lang="en-US" sz="1600" dirty="0">
              <a:latin typeface="Arial Nova" panose="020B0504020202020204" pitchFamily="34" charset="0"/>
            </a:endParaRPr>
          </a:p>
        </p:txBody>
      </p:sp>
      <p:pic>
        <p:nvPicPr>
          <p:cNvPr id="11" name="Image 0" descr="preencoded.png">
            <a:extLst>
              <a:ext uri="{FF2B5EF4-FFF2-40B4-BE49-F238E27FC236}">
                <a16:creationId xmlns:a16="http://schemas.microsoft.com/office/drawing/2014/main" id="{F665D5A0-C3BB-3C3F-D62A-8C9F00EC01A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2166" y="898302"/>
            <a:ext cx="5061396" cy="506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63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456852-6BDA-3616-235A-857E48495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>
            <a:extLst>
              <a:ext uri="{FF2B5EF4-FFF2-40B4-BE49-F238E27FC236}">
                <a16:creationId xmlns:a16="http://schemas.microsoft.com/office/drawing/2014/main" id="{3CA24520-CF74-8B3F-0513-EB9F93C8C303}"/>
              </a:ext>
            </a:extLst>
          </p:cNvPr>
          <p:cNvSpPr/>
          <p:nvPr/>
        </p:nvSpPr>
        <p:spPr>
          <a:xfrm>
            <a:off x="793790" y="1758983"/>
            <a:ext cx="9317236" cy="602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700"/>
              </a:lnSpc>
              <a:buNone/>
            </a:pPr>
            <a:r>
              <a:rPr lang="en-US" sz="3750" dirty="0">
                <a:latin typeface="Arial Nova" panose="020B0504020202020204" pitchFamily="34" charset="0"/>
                <a:ea typeface="Roboto Slab" pitchFamily="34" charset="-122"/>
                <a:cs typeface="Roboto Slab" pitchFamily="34" charset="-120"/>
              </a:rPr>
              <a:t>Core Principles of Planning &amp; Scheduling</a:t>
            </a:r>
            <a:endParaRPr lang="en-US" sz="3750" dirty="0">
              <a:latin typeface="Arial Nova" panose="020B0504020202020204" pitchFamily="34" charset="0"/>
            </a:endParaRPr>
          </a:p>
        </p:txBody>
      </p:sp>
      <p:sp>
        <p:nvSpPr>
          <p:cNvPr id="3" name="Text 2">
            <a:extLst>
              <a:ext uri="{FF2B5EF4-FFF2-40B4-BE49-F238E27FC236}">
                <a16:creationId xmlns:a16="http://schemas.microsoft.com/office/drawing/2014/main" id="{76E3CE6E-FCB5-DDB2-AFFB-8C037B1109C3}"/>
              </a:ext>
            </a:extLst>
          </p:cNvPr>
          <p:cNvSpPr/>
          <p:nvPr/>
        </p:nvSpPr>
        <p:spPr>
          <a:xfrm>
            <a:off x="793790" y="2607184"/>
            <a:ext cx="192762" cy="2409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500" dirty="0">
                <a:latin typeface="Arial Nova" panose="020B0504020202020204" pitchFamily="34" charset="0"/>
                <a:ea typeface="Roboto Slab Light" pitchFamily="34" charset="-122"/>
                <a:cs typeface="Roboto Slab Light" pitchFamily="34" charset="-120"/>
              </a:rPr>
              <a:t>01</a:t>
            </a:r>
            <a:endParaRPr lang="en-US" sz="1500" dirty="0">
              <a:latin typeface="Arial Nova" panose="020B0504020202020204" pitchFamily="34" charset="0"/>
            </a:endParaRPr>
          </a:p>
        </p:txBody>
      </p:sp>
      <p:pic>
        <p:nvPicPr>
          <p:cNvPr id="4" name="Image 0" descr="preencoded.png">
            <a:extLst>
              <a:ext uri="{FF2B5EF4-FFF2-40B4-BE49-F238E27FC236}">
                <a16:creationId xmlns:a16="http://schemas.microsoft.com/office/drawing/2014/main" id="{62589683-4770-D9E3-24D0-A8EA701764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790" y="2911871"/>
            <a:ext cx="3200400" cy="1726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</p:pic>
      <p:sp>
        <p:nvSpPr>
          <p:cNvPr id="5" name="Text 3">
            <a:extLst>
              <a:ext uri="{FF2B5EF4-FFF2-40B4-BE49-F238E27FC236}">
                <a16:creationId xmlns:a16="http://schemas.microsoft.com/office/drawing/2014/main" id="{2026F770-1D21-D312-0147-5DD3F5D95735}"/>
              </a:ext>
            </a:extLst>
          </p:cNvPr>
          <p:cNvSpPr/>
          <p:nvPr/>
        </p:nvSpPr>
        <p:spPr>
          <a:xfrm>
            <a:off x="793790" y="3053907"/>
            <a:ext cx="4238387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dirty="0">
                <a:latin typeface="Arial Nova" panose="020B0504020202020204" pitchFamily="34" charset="0"/>
                <a:ea typeface="Roboto Slab" pitchFamily="34" charset="-122"/>
                <a:cs typeface="Roboto Slab" pitchFamily="34" charset="-120"/>
              </a:rPr>
              <a:t>Separate planning from execution</a:t>
            </a:r>
            <a:endParaRPr lang="en-US" dirty="0">
              <a:latin typeface="Arial Nova" panose="020B0504020202020204" pitchFamily="34" charset="0"/>
            </a:endParaRPr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82A40BC5-172F-71D8-6A4B-AD720FF7590D}"/>
              </a:ext>
            </a:extLst>
          </p:cNvPr>
          <p:cNvSpPr/>
          <p:nvPr/>
        </p:nvSpPr>
        <p:spPr>
          <a:xfrm>
            <a:off x="4731434" y="2607184"/>
            <a:ext cx="192762" cy="2409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500" dirty="0">
                <a:latin typeface="Arial Nova" panose="020B0504020202020204" pitchFamily="34" charset="0"/>
                <a:ea typeface="Roboto Slab Light" pitchFamily="34" charset="-122"/>
                <a:cs typeface="Roboto Slab Light" pitchFamily="34" charset="-120"/>
              </a:rPr>
              <a:t>02</a:t>
            </a:r>
            <a:endParaRPr lang="en-US" sz="1500" dirty="0">
              <a:latin typeface="Arial Nova" panose="020B0504020202020204" pitchFamily="34" charset="0"/>
            </a:endParaRPr>
          </a:p>
        </p:txBody>
      </p:sp>
      <p:pic>
        <p:nvPicPr>
          <p:cNvPr id="12" name="Image 1" descr="preencoded.png">
            <a:extLst>
              <a:ext uri="{FF2B5EF4-FFF2-40B4-BE49-F238E27FC236}">
                <a16:creationId xmlns:a16="http://schemas.microsoft.com/office/drawing/2014/main" id="{1B59BA02-881F-7BD8-2EEC-2B83DB7862A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1434" y="2911871"/>
            <a:ext cx="3200400" cy="1726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</p:pic>
      <p:sp>
        <p:nvSpPr>
          <p:cNvPr id="13" name="Text 5">
            <a:extLst>
              <a:ext uri="{FF2B5EF4-FFF2-40B4-BE49-F238E27FC236}">
                <a16:creationId xmlns:a16="http://schemas.microsoft.com/office/drawing/2014/main" id="{373AAB1E-0941-AF3E-B2F2-09FA4917653F}"/>
              </a:ext>
            </a:extLst>
          </p:cNvPr>
          <p:cNvSpPr/>
          <p:nvPr/>
        </p:nvSpPr>
        <p:spPr>
          <a:xfrm>
            <a:off x="4731434" y="3053907"/>
            <a:ext cx="4238387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dirty="0">
                <a:latin typeface="Arial Nova" panose="020B0504020202020204" pitchFamily="34" charset="0"/>
                <a:ea typeface="Roboto Slab" pitchFamily="34" charset="-122"/>
                <a:cs typeface="Roboto Slab" pitchFamily="34" charset="-120"/>
              </a:rPr>
              <a:t>Planning before scheduling</a:t>
            </a:r>
            <a:endParaRPr lang="en-US" dirty="0">
              <a:latin typeface="Arial Nova" panose="020B0504020202020204" pitchFamily="34" charset="0"/>
            </a:endParaRPr>
          </a:p>
        </p:txBody>
      </p:sp>
      <p:sp>
        <p:nvSpPr>
          <p:cNvPr id="14" name="Text 6">
            <a:extLst>
              <a:ext uri="{FF2B5EF4-FFF2-40B4-BE49-F238E27FC236}">
                <a16:creationId xmlns:a16="http://schemas.microsoft.com/office/drawing/2014/main" id="{8EA372B9-67C1-A9F7-CE54-A8DDCEDDB294}"/>
              </a:ext>
            </a:extLst>
          </p:cNvPr>
          <p:cNvSpPr/>
          <p:nvPr/>
        </p:nvSpPr>
        <p:spPr>
          <a:xfrm>
            <a:off x="8433102" y="2607184"/>
            <a:ext cx="192762" cy="2409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500" dirty="0">
                <a:latin typeface="Arial Nova" panose="020B0504020202020204" pitchFamily="34" charset="0"/>
                <a:ea typeface="Roboto Slab Light" pitchFamily="34" charset="-122"/>
                <a:cs typeface="Roboto Slab Light" pitchFamily="34" charset="-120"/>
              </a:rPr>
              <a:t>03</a:t>
            </a:r>
            <a:endParaRPr lang="en-US" sz="1500" dirty="0">
              <a:latin typeface="Arial Nova" panose="020B0504020202020204" pitchFamily="34" charset="0"/>
            </a:endParaRPr>
          </a:p>
        </p:txBody>
      </p:sp>
      <p:pic>
        <p:nvPicPr>
          <p:cNvPr id="15" name="Image 2" descr="preencoded.png">
            <a:extLst>
              <a:ext uri="{FF2B5EF4-FFF2-40B4-BE49-F238E27FC236}">
                <a16:creationId xmlns:a16="http://schemas.microsoft.com/office/drawing/2014/main" id="{E5E9325E-18F1-99EA-8B30-C1008ECA438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3102" y="2911871"/>
            <a:ext cx="3200400" cy="1726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</p:pic>
      <p:sp>
        <p:nvSpPr>
          <p:cNvPr id="16" name="Text 7">
            <a:extLst>
              <a:ext uri="{FF2B5EF4-FFF2-40B4-BE49-F238E27FC236}">
                <a16:creationId xmlns:a16="http://schemas.microsoft.com/office/drawing/2014/main" id="{4992D2AB-647E-C859-33ED-C809C24519D3}"/>
              </a:ext>
            </a:extLst>
          </p:cNvPr>
          <p:cNvSpPr/>
          <p:nvPr/>
        </p:nvSpPr>
        <p:spPr>
          <a:xfrm>
            <a:off x="8433102" y="3053907"/>
            <a:ext cx="3638453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dirty="0">
                <a:latin typeface="Arial Nova" panose="020B0504020202020204" pitchFamily="34" charset="0"/>
                <a:ea typeface="Roboto Slab" pitchFamily="34" charset="-122"/>
                <a:cs typeface="Roboto Slab" pitchFamily="34" charset="-120"/>
              </a:rPr>
              <a:t>Protect the frozen weekly schedule</a:t>
            </a:r>
            <a:endParaRPr lang="en-US" dirty="0">
              <a:latin typeface="Arial Nova" panose="020B0504020202020204" pitchFamily="34" charset="0"/>
            </a:endParaRPr>
          </a:p>
        </p:txBody>
      </p:sp>
      <p:sp>
        <p:nvSpPr>
          <p:cNvPr id="17" name="Text 8">
            <a:extLst>
              <a:ext uri="{FF2B5EF4-FFF2-40B4-BE49-F238E27FC236}">
                <a16:creationId xmlns:a16="http://schemas.microsoft.com/office/drawing/2014/main" id="{C24F1666-163C-729B-8D40-3CF237F36226}"/>
              </a:ext>
            </a:extLst>
          </p:cNvPr>
          <p:cNvSpPr/>
          <p:nvPr/>
        </p:nvSpPr>
        <p:spPr>
          <a:xfrm>
            <a:off x="793790" y="3663507"/>
            <a:ext cx="192762" cy="2409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500" dirty="0">
                <a:latin typeface="Arial Nova" panose="020B0504020202020204" pitchFamily="34" charset="0"/>
                <a:ea typeface="Roboto Slab Light" pitchFamily="34" charset="-122"/>
                <a:cs typeface="Roboto Slab Light" pitchFamily="34" charset="-120"/>
              </a:rPr>
              <a:t>04</a:t>
            </a:r>
            <a:endParaRPr lang="en-US" sz="1500" dirty="0">
              <a:latin typeface="Arial Nova" panose="020B0504020202020204" pitchFamily="34" charset="0"/>
            </a:endParaRPr>
          </a:p>
        </p:txBody>
      </p:sp>
      <p:pic>
        <p:nvPicPr>
          <p:cNvPr id="18" name="Image 3" descr="preencoded.png">
            <a:extLst>
              <a:ext uri="{FF2B5EF4-FFF2-40B4-BE49-F238E27FC236}">
                <a16:creationId xmlns:a16="http://schemas.microsoft.com/office/drawing/2014/main" id="{FCB4EFFE-27E6-B920-2E97-C58B861717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790" y="3949027"/>
            <a:ext cx="5029200" cy="1784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</p:pic>
      <p:sp>
        <p:nvSpPr>
          <p:cNvPr id="19" name="Text 9">
            <a:extLst>
              <a:ext uri="{FF2B5EF4-FFF2-40B4-BE49-F238E27FC236}">
                <a16:creationId xmlns:a16="http://schemas.microsoft.com/office/drawing/2014/main" id="{BC2A7D0A-1158-82D7-A264-267574803FDF}"/>
              </a:ext>
            </a:extLst>
          </p:cNvPr>
          <p:cNvSpPr/>
          <p:nvPr/>
        </p:nvSpPr>
        <p:spPr>
          <a:xfrm>
            <a:off x="793790" y="4110229"/>
            <a:ext cx="6439495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latin typeface="Arial Nova" panose="020B0504020202020204" pitchFamily="34" charset="0"/>
                <a:ea typeface="Roboto Slab" pitchFamily="34" charset="-122"/>
                <a:cs typeface="Roboto Slab" pitchFamily="34" charset="-120"/>
              </a:rPr>
              <a:t>Prioritize based on risk and business impact</a:t>
            </a:r>
            <a:endParaRPr lang="en-US" sz="1850" dirty="0">
              <a:latin typeface="Arial Nova" panose="020B0504020202020204" pitchFamily="34" charset="0"/>
            </a:endParaRPr>
          </a:p>
        </p:txBody>
      </p:sp>
      <p:sp>
        <p:nvSpPr>
          <p:cNvPr id="20" name="Text 10">
            <a:extLst>
              <a:ext uri="{FF2B5EF4-FFF2-40B4-BE49-F238E27FC236}">
                <a16:creationId xmlns:a16="http://schemas.microsoft.com/office/drawing/2014/main" id="{FF288DCC-D631-9F5D-09B2-F5FB5616FB07}"/>
              </a:ext>
            </a:extLst>
          </p:cNvPr>
          <p:cNvSpPr/>
          <p:nvPr/>
        </p:nvSpPr>
        <p:spPr>
          <a:xfrm>
            <a:off x="6630202" y="3663507"/>
            <a:ext cx="192762" cy="2409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500" dirty="0">
                <a:latin typeface="Arial Nova" panose="020B0504020202020204" pitchFamily="34" charset="0"/>
                <a:ea typeface="Roboto Slab Light" pitchFamily="34" charset="-122"/>
                <a:cs typeface="Roboto Slab Light" pitchFamily="34" charset="-120"/>
              </a:rPr>
              <a:t>05</a:t>
            </a:r>
            <a:endParaRPr lang="en-US" sz="1500" dirty="0">
              <a:latin typeface="Arial Nova" panose="020B0504020202020204" pitchFamily="34" charset="0"/>
            </a:endParaRPr>
          </a:p>
        </p:txBody>
      </p:sp>
      <p:pic>
        <p:nvPicPr>
          <p:cNvPr id="21" name="Image 4" descr="preencoded.png">
            <a:extLst>
              <a:ext uri="{FF2B5EF4-FFF2-40B4-BE49-F238E27FC236}">
                <a16:creationId xmlns:a16="http://schemas.microsoft.com/office/drawing/2014/main" id="{87FF4057-DD51-EE8E-FC1B-4B6AC68EBC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0202" y="3949027"/>
            <a:ext cx="5029200" cy="1784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</p:pic>
      <p:sp>
        <p:nvSpPr>
          <p:cNvPr id="22" name="Text 11">
            <a:extLst>
              <a:ext uri="{FF2B5EF4-FFF2-40B4-BE49-F238E27FC236}">
                <a16:creationId xmlns:a16="http://schemas.microsoft.com/office/drawing/2014/main" id="{41491D9E-2BA8-4B7B-A9B3-43888BE34D45}"/>
              </a:ext>
            </a:extLst>
          </p:cNvPr>
          <p:cNvSpPr/>
          <p:nvPr/>
        </p:nvSpPr>
        <p:spPr>
          <a:xfrm>
            <a:off x="6630202" y="4110229"/>
            <a:ext cx="5662374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latin typeface="Arial Nova" panose="020B0504020202020204" pitchFamily="34" charset="0"/>
                <a:ea typeface="Roboto Slab" pitchFamily="34" charset="-122"/>
                <a:cs typeface="Roboto Slab" pitchFamily="34" charset="-120"/>
              </a:rPr>
              <a:t>Continuously improve using feedback loop</a:t>
            </a:r>
            <a:endParaRPr lang="en-US" sz="1850" dirty="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731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DBF284-BD14-9BD7-DE73-0A16A9C43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1">
            <a:extLst>
              <a:ext uri="{FF2B5EF4-FFF2-40B4-BE49-F238E27FC236}">
                <a16:creationId xmlns:a16="http://schemas.microsoft.com/office/drawing/2014/main" id="{FB150320-9CFA-F8B7-7C38-24C2D5E7088C}"/>
              </a:ext>
            </a:extLst>
          </p:cNvPr>
          <p:cNvSpPr/>
          <p:nvPr/>
        </p:nvSpPr>
        <p:spPr>
          <a:xfrm>
            <a:off x="461951" y="1507654"/>
            <a:ext cx="6146363" cy="496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100" dirty="0">
                <a:latin typeface="Arial Nova" panose="020B0504020202020204" pitchFamily="34" charset="0"/>
                <a:ea typeface="Roboto Slab" pitchFamily="34" charset="-122"/>
                <a:cs typeface="Roboto Slab" pitchFamily="34" charset="-120"/>
              </a:rPr>
              <a:t>Defining Roles &amp; Responsibilities</a:t>
            </a:r>
            <a:endParaRPr lang="en-US" sz="3100" dirty="0">
              <a:latin typeface="Arial Nova" panose="020B0504020202020204" pitchFamily="34" charset="0"/>
            </a:endParaRPr>
          </a:p>
        </p:txBody>
      </p:sp>
      <p:sp>
        <p:nvSpPr>
          <p:cNvPr id="8" name="Text 2">
            <a:extLst>
              <a:ext uri="{FF2B5EF4-FFF2-40B4-BE49-F238E27FC236}">
                <a16:creationId xmlns:a16="http://schemas.microsoft.com/office/drawing/2014/main" id="{4C3CBF9C-7F31-7CBB-A479-C810AC349E23}"/>
              </a:ext>
            </a:extLst>
          </p:cNvPr>
          <p:cNvSpPr/>
          <p:nvPr/>
        </p:nvSpPr>
        <p:spPr>
          <a:xfrm>
            <a:off x="476702" y="2170474"/>
            <a:ext cx="11064826" cy="2699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b="1" dirty="0">
                <a:latin typeface="Arial Nova" panose="020B0504020202020204" pitchFamily="34" charset="0"/>
                <a:ea typeface="Roboto" pitchFamily="34" charset="-122"/>
                <a:cs typeface="Roboto" pitchFamily="34" charset="-120"/>
              </a:rPr>
              <a:t>Clarify key roles:</a:t>
            </a:r>
            <a:endParaRPr lang="en-US" dirty="0">
              <a:latin typeface="Arial Nova" panose="020B0504020202020204" pitchFamily="34" charset="0"/>
            </a:endParaRPr>
          </a:p>
        </p:txBody>
      </p:sp>
      <p:sp>
        <p:nvSpPr>
          <p:cNvPr id="9" name="Text 3">
            <a:extLst>
              <a:ext uri="{FF2B5EF4-FFF2-40B4-BE49-F238E27FC236}">
                <a16:creationId xmlns:a16="http://schemas.microsoft.com/office/drawing/2014/main" id="{7B3F3D3F-DDFA-DB3F-6FE4-91C1D2D762DF}"/>
              </a:ext>
            </a:extLst>
          </p:cNvPr>
          <p:cNvSpPr/>
          <p:nvPr/>
        </p:nvSpPr>
        <p:spPr>
          <a:xfrm>
            <a:off x="476702" y="2565405"/>
            <a:ext cx="11064826" cy="2159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700"/>
              </a:lnSpc>
              <a:buSzPct val="100000"/>
              <a:buChar char="•"/>
            </a:pPr>
            <a:r>
              <a:rPr lang="en-US" sz="1600" dirty="0">
                <a:latin typeface="Arial Nova" panose="020B0504020202020204" pitchFamily="34" charset="0"/>
                <a:ea typeface="Roboto" pitchFamily="34" charset="-122"/>
                <a:cs typeface="Roboto" pitchFamily="34" charset="-120"/>
              </a:rPr>
              <a:t>Planner, Scheduler (can be same person in small sites), Supervisor, Craft, Operations coordinator, MRO.</a:t>
            </a:r>
            <a:endParaRPr lang="en-US" sz="1600" dirty="0">
              <a:latin typeface="Arial Nova" panose="020B0504020202020204" pitchFamily="34" charset="0"/>
            </a:endParaRPr>
          </a:p>
        </p:txBody>
      </p:sp>
      <p:sp>
        <p:nvSpPr>
          <p:cNvPr id="10" name="Text 4">
            <a:extLst>
              <a:ext uri="{FF2B5EF4-FFF2-40B4-BE49-F238E27FC236}">
                <a16:creationId xmlns:a16="http://schemas.microsoft.com/office/drawing/2014/main" id="{75EE2C72-4518-42FC-9E73-3C6B9CC8177E}"/>
              </a:ext>
            </a:extLst>
          </p:cNvPr>
          <p:cNvSpPr/>
          <p:nvPr/>
        </p:nvSpPr>
        <p:spPr>
          <a:xfrm>
            <a:off x="476702" y="3036000"/>
            <a:ext cx="11064826" cy="2699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b="1" dirty="0">
                <a:latin typeface="Arial Nova" panose="020B0504020202020204" pitchFamily="34" charset="0"/>
                <a:ea typeface="Roboto" pitchFamily="34" charset="-122"/>
                <a:cs typeface="Roboto" pitchFamily="34" charset="-120"/>
              </a:rPr>
              <a:t>Show a simple RACI or bullets:</a:t>
            </a:r>
            <a:endParaRPr lang="en-US" dirty="0">
              <a:latin typeface="Arial Nova" panose="020B0504020202020204" pitchFamily="34" charset="0"/>
            </a:endParaRPr>
          </a:p>
        </p:txBody>
      </p:sp>
      <p:sp>
        <p:nvSpPr>
          <p:cNvPr id="11" name="Shape 5">
            <a:extLst>
              <a:ext uri="{FF2B5EF4-FFF2-40B4-BE49-F238E27FC236}">
                <a16:creationId xmlns:a16="http://schemas.microsoft.com/office/drawing/2014/main" id="{A86CBF52-DA95-28FC-B06D-E4D92F2C5E00}"/>
              </a:ext>
            </a:extLst>
          </p:cNvPr>
          <p:cNvSpPr/>
          <p:nvPr/>
        </p:nvSpPr>
        <p:spPr>
          <a:xfrm>
            <a:off x="461951" y="3430930"/>
            <a:ext cx="5394960" cy="611148"/>
          </a:xfrm>
          <a:prstGeom prst="roundRect">
            <a:avLst>
              <a:gd name="adj" fmla="val 3897"/>
            </a:avLst>
          </a:prstGeom>
          <a:solidFill>
            <a:schemeClr val="accent3">
              <a:lumMod val="75000"/>
            </a:schemeClr>
          </a:solidFill>
          <a:ln w="22860">
            <a:solidFill>
              <a:srgbClr val="585F6B"/>
            </a:solidFill>
            <a:prstDash val="solid"/>
          </a:ln>
        </p:spPr>
        <p:txBody>
          <a:bodyPr/>
          <a:lstStyle/>
          <a:p>
            <a:endParaRPr lang="en-US">
              <a:solidFill>
                <a:schemeClr val="bg1"/>
              </a:solidFill>
              <a:latin typeface="Arial Nova" panose="020B0504020202020204" pitchFamily="34" charset="0"/>
              <a:ea typeface="Roboto" panose="02000000000000000000" pitchFamily="2" charset="0"/>
            </a:endParaRPr>
          </a:p>
        </p:txBody>
      </p:sp>
      <p:sp>
        <p:nvSpPr>
          <p:cNvPr id="23" name="Text 6">
            <a:extLst>
              <a:ext uri="{FF2B5EF4-FFF2-40B4-BE49-F238E27FC236}">
                <a16:creationId xmlns:a16="http://schemas.microsoft.com/office/drawing/2014/main" id="{F02A043D-7D53-CDAD-B2A8-E27A4EEF5C06}"/>
              </a:ext>
            </a:extLst>
          </p:cNvPr>
          <p:cNvSpPr/>
          <p:nvPr/>
        </p:nvSpPr>
        <p:spPr>
          <a:xfrm>
            <a:off x="643521" y="3612500"/>
            <a:ext cx="1984653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dirty="0">
                <a:solidFill>
                  <a:schemeClr val="bg1"/>
                </a:solidFill>
                <a:latin typeface="Arial Nova" panose="020B0504020202020204" pitchFamily="34" charset="0"/>
                <a:ea typeface="Roboto" panose="02000000000000000000" pitchFamily="2" charset="0"/>
                <a:cs typeface="Roboto Slab" pitchFamily="34" charset="-120"/>
              </a:rPr>
              <a:t>Who owns planning and the creation of reusable job plans</a:t>
            </a:r>
            <a:endParaRPr lang="en-US" sz="1550" dirty="0">
              <a:solidFill>
                <a:schemeClr val="bg1"/>
              </a:solidFill>
              <a:latin typeface="Arial Nova" panose="020B0504020202020204" pitchFamily="34" charset="0"/>
              <a:ea typeface="Roboto" panose="02000000000000000000" pitchFamily="2" charset="0"/>
            </a:endParaRPr>
          </a:p>
        </p:txBody>
      </p:sp>
      <p:sp>
        <p:nvSpPr>
          <p:cNvPr id="24" name="Shape 7">
            <a:extLst>
              <a:ext uri="{FF2B5EF4-FFF2-40B4-BE49-F238E27FC236}">
                <a16:creationId xmlns:a16="http://schemas.microsoft.com/office/drawing/2014/main" id="{FC421BA5-C3BB-2C26-19D6-2646E9A92568}"/>
              </a:ext>
            </a:extLst>
          </p:cNvPr>
          <p:cNvSpPr/>
          <p:nvPr/>
        </p:nvSpPr>
        <p:spPr>
          <a:xfrm>
            <a:off x="6146567" y="3430930"/>
            <a:ext cx="5394960" cy="611148"/>
          </a:xfrm>
          <a:prstGeom prst="roundRect">
            <a:avLst>
              <a:gd name="adj" fmla="val 3897"/>
            </a:avLst>
          </a:prstGeom>
          <a:solidFill>
            <a:schemeClr val="accent3">
              <a:lumMod val="75000"/>
            </a:schemeClr>
          </a:solidFill>
          <a:ln w="22860">
            <a:solidFill>
              <a:srgbClr val="585F6B"/>
            </a:solidFill>
            <a:prstDash val="solid"/>
          </a:ln>
        </p:spPr>
        <p:txBody>
          <a:bodyPr/>
          <a:lstStyle/>
          <a:p>
            <a:endParaRPr lang="en-US">
              <a:solidFill>
                <a:schemeClr val="bg1"/>
              </a:solidFill>
              <a:latin typeface="Arial Nova" panose="020B0504020202020204" pitchFamily="34" charset="0"/>
              <a:ea typeface="Roboto" panose="02000000000000000000" pitchFamily="2" charset="0"/>
            </a:endParaRPr>
          </a:p>
        </p:txBody>
      </p:sp>
      <p:sp>
        <p:nvSpPr>
          <p:cNvPr id="25" name="Text 8">
            <a:extLst>
              <a:ext uri="{FF2B5EF4-FFF2-40B4-BE49-F238E27FC236}">
                <a16:creationId xmlns:a16="http://schemas.microsoft.com/office/drawing/2014/main" id="{088800F7-4292-2EE6-9782-A93CA7AA8125}"/>
              </a:ext>
            </a:extLst>
          </p:cNvPr>
          <p:cNvSpPr/>
          <p:nvPr/>
        </p:nvSpPr>
        <p:spPr>
          <a:xfrm>
            <a:off x="6328137" y="3612500"/>
            <a:ext cx="2970252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dirty="0">
                <a:solidFill>
                  <a:schemeClr val="bg1"/>
                </a:solidFill>
                <a:latin typeface="Arial Nova" panose="020B0504020202020204" pitchFamily="34" charset="0"/>
                <a:ea typeface="Roboto" panose="02000000000000000000" pitchFamily="2" charset="0"/>
                <a:cs typeface="Roboto Slab" pitchFamily="34" charset="-120"/>
              </a:rPr>
              <a:t>Who owns the weekly schedule</a:t>
            </a:r>
            <a:endParaRPr lang="en-US" sz="1550" dirty="0">
              <a:solidFill>
                <a:schemeClr val="bg1"/>
              </a:solidFill>
              <a:latin typeface="Arial Nova" panose="020B0504020202020204" pitchFamily="34" charset="0"/>
              <a:ea typeface="Roboto" panose="02000000000000000000" pitchFamily="2" charset="0"/>
            </a:endParaRPr>
          </a:p>
        </p:txBody>
      </p:sp>
      <p:sp>
        <p:nvSpPr>
          <p:cNvPr id="26" name="Shape 9">
            <a:extLst>
              <a:ext uri="{FF2B5EF4-FFF2-40B4-BE49-F238E27FC236}">
                <a16:creationId xmlns:a16="http://schemas.microsoft.com/office/drawing/2014/main" id="{48C99202-C4D4-34EC-7162-48908F4561C0}"/>
              </a:ext>
            </a:extLst>
          </p:cNvPr>
          <p:cNvSpPr/>
          <p:nvPr/>
        </p:nvSpPr>
        <p:spPr>
          <a:xfrm>
            <a:off x="461951" y="4153163"/>
            <a:ext cx="5394960" cy="611148"/>
          </a:xfrm>
          <a:prstGeom prst="roundRect">
            <a:avLst>
              <a:gd name="adj" fmla="val 3897"/>
            </a:avLst>
          </a:prstGeom>
          <a:solidFill>
            <a:schemeClr val="accent3">
              <a:lumMod val="75000"/>
            </a:schemeClr>
          </a:solidFill>
          <a:ln w="22860">
            <a:solidFill>
              <a:srgbClr val="585F6B"/>
            </a:solidFill>
            <a:prstDash val="solid"/>
          </a:ln>
        </p:spPr>
        <p:txBody>
          <a:bodyPr/>
          <a:lstStyle/>
          <a:p>
            <a:endParaRPr lang="en-US">
              <a:solidFill>
                <a:schemeClr val="bg1"/>
              </a:solidFill>
              <a:latin typeface="Arial Nova" panose="020B0504020202020204" pitchFamily="34" charset="0"/>
              <a:ea typeface="Roboto" panose="02000000000000000000" pitchFamily="2" charset="0"/>
            </a:endParaRPr>
          </a:p>
        </p:txBody>
      </p:sp>
      <p:sp>
        <p:nvSpPr>
          <p:cNvPr id="27" name="Text 10">
            <a:extLst>
              <a:ext uri="{FF2B5EF4-FFF2-40B4-BE49-F238E27FC236}">
                <a16:creationId xmlns:a16="http://schemas.microsoft.com/office/drawing/2014/main" id="{269E5B6A-1E49-DF25-3CA9-F598F4C52E87}"/>
              </a:ext>
            </a:extLst>
          </p:cNvPr>
          <p:cNvSpPr/>
          <p:nvPr/>
        </p:nvSpPr>
        <p:spPr>
          <a:xfrm>
            <a:off x="643521" y="4334734"/>
            <a:ext cx="2283262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dirty="0">
                <a:solidFill>
                  <a:schemeClr val="bg1"/>
                </a:solidFill>
                <a:latin typeface="Arial Nova" panose="020B0504020202020204" pitchFamily="34" charset="0"/>
                <a:ea typeface="Roboto" panose="02000000000000000000" pitchFamily="2" charset="0"/>
                <a:cs typeface="Roboto Slab" pitchFamily="34" charset="-120"/>
              </a:rPr>
              <a:t>Who approves break-ins</a:t>
            </a:r>
            <a:endParaRPr lang="en-US" sz="1550" dirty="0">
              <a:solidFill>
                <a:schemeClr val="bg1"/>
              </a:solidFill>
              <a:latin typeface="Arial Nova" panose="020B0504020202020204" pitchFamily="34" charset="0"/>
              <a:ea typeface="Roboto" panose="02000000000000000000" pitchFamily="2" charset="0"/>
            </a:endParaRPr>
          </a:p>
        </p:txBody>
      </p:sp>
      <p:sp>
        <p:nvSpPr>
          <p:cNvPr id="28" name="Shape 11">
            <a:extLst>
              <a:ext uri="{FF2B5EF4-FFF2-40B4-BE49-F238E27FC236}">
                <a16:creationId xmlns:a16="http://schemas.microsoft.com/office/drawing/2014/main" id="{9B098491-A97A-7287-B8D3-32CFB1DD0577}"/>
              </a:ext>
            </a:extLst>
          </p:cNvPr>
          <p:cNvSpPr/>
          <p:nvPr/>
        </p:nvSpPr>
        <p:spPr>
          <a:xfrm>
            <a:off x="6146567" y="4153163"/>
            <a:ext cx="5394960" cy="611148"/>
          </a:xfrm>
          <a:prstGeom prst="roundRect">
            <a:avLst>
              <a:gd name="adj" fmla="val 3897"/>
            </a:avLst>
          </a:prstGeom>
          <a:solidFill>
            <a:schemeClr val="accent3">
              <a:lumMod val="75000"/>
            </a:schemeClr>
          </a:solidFill>
          <a:ln w="22860">
            <a:solidFill>
              <a:srgbClr val="585F6B"/>
            </a:solidFill>
            <a:prstDash val="solid"/>
          </a:ln>
        </p:spPr>
        <p:txBody>
          <a:bodyPr/>
          <a:lstStyle/>
          <a:p>
            <a:endParaRPr lang="en-US">
              <a:solidFill>
                <a:schemeClr val="bg1"/>
              </a:solidFill>
              <a:latin typeface="Arial Nova" panose="020B0504020202020204" pitchFamily="34" charset="0"/>
              <a:ea typeface="Roboto" panose="02000000000000000000" pitchFamily="2" charset="0"/>
            </a:endParaRPr>
          </a:p>
        </p:txBody>
      </p:sp>
      <p:sp>
        <p:nvSpPr>
          <p:cNvPr id="29" name="Text 12">
            <a:extLst>
              <a:ext uri="{FF2B5EF4-FFF2-40B4-BE49-F238E27FC236}">
                <a16:creationId xmlns:a16="http://schemas.microsoft.com/office/drawing/2014/main" id="{D6CC5787-46DF-54E7-ED06-C15CFCA3607F}"/>
              </a:ext>
            </a:extLst>
          </p:cNvPr>
          <p:cNvSpPr/>
          <p:nvPr/>
        </p:nvSpPr>
        <p:spPr>
          <a:xfrm>
            <a:off x="6328137" y="4334734"/>
            <a:ext cx="2486739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dirty="0">
                <a:solidFill>
                  <a:schemeClr val="bg1"/>
                </a:solidFill>
                <a:latin typeface="Arial Nova" panose="020B0504020202020204" pitchFamily="34" charset="0"/>
                <a:ea typeface="Roboto" panose="02000000000000000000" pitchFamily="2" charset="0"/>
                <a:cs typeface="Roboto Slab" pitchFamily="34" charset="-120"/>
              </a:rPr>
              <a:t>Who owns backlog quality</a:t>
            </a:r>
            <a:endParaRPr lang="en-US" sz="1550" dirty="0">
              <a:solidFill>
                <a:schemeClr val="bg1"/>
              </a:solidFill>
              <a:latin typeface="Arial Nova" panose="020B0504020202020204" pitchFamily="34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543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2BC7AD-76CA-DAA3-409A-66A0B6741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>
            <a:extLst>
              <a:ext uri="{FF2B5EF4-FFF2-40B4-BE49-F238E27FC236}">
                <a16:creationId xmlns:a16="http://schemas.microsoft.com/office/drawing/2014/main" id="{798203FF-7D54-8F4B-56FD-D54124915C41}"/>
              </a:ext>
            </a:extLst>
          </p:cNvPr>
          <p:cNvSpPr/>
          <p:nvPr/>
        </p:nvSpPr>
        <p:spPr>
          <a:xfrm>
            <a:off x="705089" y="217341"/>
            <a:ext cx="8291428" cy="4440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550" dirty="0">
                <a:latin typeface="Arial Nova" panose="020B0504020202020204" pitchFamily="34" charset="0"/>
                <a:ea typeface="Roboto Slab" pitchFamily="34" charset="-122"/>
                <a:cs typeface="Roboto Slab" pitchFamily="34" charset="-120"/>
              </a:rPr>
              <a:t>The Planning Process (Work Identification to Ready Backlog)</a:t>
            </a:r>
            <a:endParaRPr lang="en-US" sz="2550" dirty="0">
              <a:latin typeface="Arial Nova" panose="020B0504020202020204" pitchFamily="34" charset="0"/>
            </a:endParaRPr>
          </a:p>
        </p:txBody>
      </p:sp>
      <p:pic>
        <p:nvPicPr>
          <p:cNvPr id="3" name="Image 0" descr="preencoded.png">
            <a:extLst>
              <a:ext uri="{FF2B5EF4-FFF2-40B4-BE49-F238E27FC236}">
                <a16:creationId xmlns:a16="http://schemas.microsoft.com/office/drawing/2014/main" id="{2E141174-5F07-9B2A-1FC9-5E2EEFE4401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089" y="996416"/>
            <a:ext cx="575726" cy="690787"/>
          </a:xfrm>
          <a:prstGeom prst="rect">
            <a:avLst/>
          </a:prstGeom>
        </p:spPr>
      </p:pic>
      <p:sp>
        <p:nvSpPr>
          <p:cNvPr id="4" name="Text 2">
            <a:extLst>
              <a:ext uri="{FF2B5EF4-FFF2-40B4-BE49-F238E27FC236}">
                <a16:creationId xmlns:a16="http://schemas.microsoft.com/office/drawing/2014/main" id="{ABDAF389-9D9F-24C4-C2C1-B9EC1AB42B99}"/>
              </a:ext>
            </a:extLst>
          </p:cNvPr>
          <p:cNvSpPr/>
          <p:nvPr/>
        </p:nvSpPr>
        <p:spPr>
          <a:xfrm>
            <a:off x="1444823" y="1378510"/>
            <a:ext cx="1439261" cy="457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2400" dirty="0">
                <a:latin typeface="Arial Nova" panose="020B0504020202020204" pitchFamily="34" charset="0"/>
                <a:ea typeface="Roboto Slab" pitchFamily="34" charset="-122"/>
                <a:cs typeface="Roboto Slab" pitchFamily="34" charset="-120"/>
              </a:rPr>
              <a:t>Work identification</a:t>
            </a:r>
            <a:endParaRPr lang="en-US" sz="2400" dirty="0">
              <a:latin typeface="Arial Nova" panose="020B0504020202020204" pitchFamily="34" charset="0"/>
            </a:endParaRPr>
          </a:p>
        </p:txBody>
      </p:sp>
      <p:pic>
        <p:nvPicPr>
          <p:cNvPr id="5" name="Image 1" descr="preencoded.png">
            <a:extLst>
              <a:ext uri="{FF2B5EF4-FFF2-40B4-BE49-F238E27FC236}">
                <a16:creationId xmlns:a16="http://schemas.microsoft.com/office/drawing/2014/main" id="{C3460BA1-AF96-44D8-245B-7BF68A05C9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089" y="1781990"/>
            <a:ext cx="575726" cy="690787"/>
          </a:xfrm>
          <a:prstGeom prst="rect">
            <a:avLst/>
          </a:prstGeom>
        </p:spPr>
      </p:pic>
      <p:sp>
        <p:nvSpPr>
          <p:cNvPr id="6" name="Text 3">
            <a:extLst>
              <a:ext uri="{FF2B5EF4-FFF2-40B4-BE49-F238E27FC236}">
                <a16:creationId xmlns:a16="http://schemas.microsoft.com/office/drawing/2014/main" id="{5578098A-C3A3-FCEA-EE05-2F8E7DE23408}"/>
              </a:ext>
            </a:extLst>
          </p:cNvPr>
          <p:cNvSpPr/>
          <p:nvPr/>
        </p:nvSpPr>
        <p:spPr>
          <a:xfrm>
            <a:off x="1444823" y="2164084"/>
            <a:ext cx="1439261" cy="457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2400" dirty="0">
                <a:latin typeface="Arial Nova" panose="020B0504020202020204" pitchFamily="34" charset="0"/>
                <a:ea typeface="Roboto Slab" pitchFamily="34" charset="-122"/>
                <a:cs typeface="Roboto Slab" pitchFamily="34" charset="-120"/>
              </a:rPr>
              <a:t>Screening</a:t>
            </a:r>
            <a:endParaRPr lang="en-US" sz="2400" dirty="0">
              <a:latin typeface="Arial Nova" panose="020B0504020202020204" pitchFamily="34" charset="0"/>
            </a:endParaRPr>
          </a:p>
        </p:txBody>
      </p:sp>
      <p:pic>
        <p:nvPicPr>
          <p:cNvPr id="12" name="Image 2" descr="preencoded.png">
            <a:extLst>
              <a:ext uri="{FF2B5EF4-FFF2-40B4-BE49-F238E27FC236}">
                <a16:creationId xmlns:a16="http://schemas.microsoft.com/office/drawing/2014/main" id="{5DCB2AD6-6B14-84CF-A432-3CF4DDD02AD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089" y="2567565"/>
            <a:ext cx="575726" cy="690787"/>
          </a:xfrm>
          <a:prstGeom prst="rect">
            <a:avLst/>
          </a:prstGeom>
        </p:spPr>
      </p:pic>
      <p:sp>
        <p:nvSpPr>
          <p:cNvPr id="13" name="Text 4">
            <a:extLst>
              <a:ext uri="{FF2B5EF4-FFF2-40B4-BE49-F238E27FC236}">
                <a16:creationId xmlns:a16="http://schemas.microsoft.com/office/drawing/2014/main" id="{21AEDD52-0E66-A60D-8B0E-BE2B0033F097}"/>
              </a:ext>
            </a:extLst>
          </p:cNvPr>
          <p:cNvSpPr/>
          <p:nvPr/>
        </p:nvSpPr>
        <p:spPr>
          <a:xfrm>
            <a:off x="1444823" y="2949658"/>
            <a:ext cx="1781932" cy="457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2400" dirty="0">
                <a:latin typeface="Arial Nova" panose="020B0504020202020204" pitchFamily="34" charset="0"/>
                <a:ea typeface="Roboto Slab" pitchFamily="34" charset="-122"/>
                <a:cs typeface="Roboto Slab" pitchFamily="34" charset="-120"/>
              </a:rPr>
              <a:t>Priority &amp; risk assignment</a:t>
            </a:r>
            <a:endParaRPr lang="en-US" sz="2400" dirty="0">
              <a:latin typeface="Arial Nova" panose="020B0504020202020204" pitchFamily="34" charset="0"/>
            </a:endParaRPr>
          </a:p>
        </p:txBody>
      </p:sp>
      <p:pic>
        <p:nvPicPr>
          <p:cNvPr id="14" name="Image 3" descr="preencoded.png">
            <a:extLst>
              <a:ext uri="{FF2B5EF4-FFF2-40B4-BE49-F238E27FC236}">
                <a16:creationId xmlns:a16="http://schemas.microsoft.com/office/drawing/2014/main" id="{8B7EE8BD-B02E-920E-0784-A72DF3187FE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089" y="3353139"/>
            <a:ext cx="575726" cy="690787"/>
          </a:xfrm>
          <a:prstGeom prst="rect">
            <a:avLst/>
          </a:prstGeom>
        </p:spPr>
      </p:pic>
      <p:sp>
        <p:nvSpPr>
          <p:cNvPr id="15" name="Text 5">
            <a:extLst>
              <a:ext uri="{FF2B5EF4-FFF2-40B4-BE49-F238E27FC236}">
                <a16:creationId xmlns:a16="http://schemas.microsoft.com/office/drawing/2014/main" id="{F9E463E3-1091-CB1C-CF13-BFD6887E51FC}"/>
              </a:ext>
            </a:extLst>
          </p:cNvPr>
          <p:cNvSpPr/>
          <p:nvPr/>
        </p:nvSpPr>
        <p:spPr>
          <a:xfrm>
            <a:off x="1444823" y="3735233"/>
            <a:ext cx="1439261" cy="457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2400" dirty="0">
                <a:latin typeface="Arial Nova" panose="020B0504020202020204" pitchFamily="34" charset="0"/>
                <a:ea typeface="Roboto Slab" pitchFamily="34" charset="-122"/>
                <a:cs typeface="Roboto Slab" pitchFamily="34" charset="-120"/>
              </a:rPr>
              <a:t>Job scoping</a:t>
            </a:r>
            <a:endParaRPr lang="en-US" sz="2400" dirty="0">
              <a:latin typeface="Arial Nova" panose="020B0504020202020204" pitchFamily="34" charset="0"/>
            </a:endParaRPr>
          </a:p>
        </p:txBody>
      </p:sp>
      <p:pic>
        <p:nvPicPr>
          <p:cNvPr id="16" name="Image 4" descr="preencoded.png">
            <a:extLst>
              <a:ext uri="{FF2B5EF4-FFF2-40B4-BE49-F238E27FC236}">
                <a16:creationId xmlns:a16="http://schemas.microsoft.com/office/drawing/2014/main" id="{5850C142-DA16-F7F1-1A5A-89E8BDDC81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089" y="4138713"/>
            <a:ext cx="575726" cy="690787"/>
          </a:xfrm>
          <a:prstGeom prst="rect">
            <a:avLst/>
          </a:prstGeom>
        </p:spPr>
      </p:pic>
      <p:sp>
        <p:nvSpPr>
          <p:cNvPr id="17" name="Text 6">
            <a:extLst>
              <a:ext uri="{FF2B5EF4-FFF2-40B4-BE49-F238E27FC236}">
                <a16:creationId xmlns:a16="http://schemas.microsoft.com/office/drawing/2014/main" id="{73628F35-4033-68ED-357F-F72F81422B77}"/>
              </a:ext>
            </a:extLst>
          </p:cNvPr>
          <p:cNvSpPr/>
          <p:nvPr/>
        </p:nvSpPr>
        <p:spPr>
          <a:xfrm>
            <a:off x="1444823" y="4520807"/>
            <a:ext cx="1439261" cy="457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2400" dirty="0">
                <a:latin typeface="Arial Nova" panose="020B0504020202020204" pitchFamily="34" charset="0"/>
                <a:ea typeface="Roboto Slab" pitchFamily="34" charset="-122"/>
                <a:cs typeface="Roboto Slab" pitchFamily="34" charset="-120"/>
              </a:rPr>
              <a:t>Estimating</a:t>
            </a:r>
            <a:endParaRPr lang="en-US" sz="2400" dirty="0">
              <a:latin typeface="Arial Nova" panose="020B0504020202020204" pitchFamily="34" charset="0"/>
            </a:endParaRPr>
          </a:p>
        </p:txBody>
      </p:sp>
      <p:pic>
        <p:nvPicPr>
          <p:cNvPr id="18" name="Image 5" descr="preencoded.png">
            <a:extLst>
              <a:ext uri="{FF2B5EF4-FFF2-40B4-BE49-F238E27FC236}">
                <a16:creationId xmlns:a16="http://schemas.microsoft.com/office/drawing/2014/main" id="{BD3B3B32-D990-1B4A-8378-F7F7688C837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089" y="4924288"/>
            <a:ext cx="575726" cy="690787"/>
          </a:xfrm>
          <a:prstGeom prst="rect">
            <a:avLst/>
          </a:prstGeom>
        </p:spPr>
      </p:pic>
      <p:sp>
        <p:nvSpPr>
          <p:cNvPr id="19" name="Text 7">
            <a:extLst>
              <a:ext uri="{FF2B5EF4-FFF2-40B4-BE49-F238E27FC236}">
                <a16:creationId xmlns:a16="http://schemas.microsoft.com/office/drawing/2014/main" id="{79ADD91F-22AF-EFA9-1E3D-21C1C3B127B0}"/>
              </a:ext>
            </a:extLst>
          </p:cNvPr>
          <p:cNvSpPr/>
          <p:nvPr/>
        </p:nvSpPr>
        <p:spPr>
          <a:xfrm>
            <a:off x="1444823" y="5306381"/>
            <a:ext cx="2295467" cy="457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2400" dirty="0">
                <a:latin typeface="Arial Nova" panose="020B0504020202020204" pitchFamily="34" charset="0"/>
                <a:ea typeface="Roboto Slab" pitchFamily="34" charset="-122"/>
                <a:cs typeface="Roboto Slab" pitchFamily="34" charset="-120"/>
              </a:rPr>
              <a:t>Materials/tools/LOTO</a:t>
            </a:r>
            <a:endParaRPr lang="en-US" sz="2400" dirty="0">
              <a:latin typeface="Arial Nova" panose="020B0504020202020204" pitchFamily="34" charset="0"/>
            </a:endParaRPr>
          </a:p>
        </p:txBody>
      </p:sp>
      <p:pic>
        <p:nvPicPr>
          <p:cNvPr id="20" name="Image 6" descr="preencoded.png">
            <a:extLst>
              <a:ext uri="{FF2B5EF4-FFF2-40B4-BE49-F238E27FC236}">
                <a16:creationId xmlns:a16="http://schemas.microsoft.com/office/drawing/2014/main" id="{F298AC4E-E4BF-47EC-8C96-1A8AFFB04A3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089" y="5709862"/>
            <a:ext cx="575726" cy="690787"/>
          </a:xfrm>
          <a:prstGeom prst="rect">
            <a:avLst/>
          </a:prstGeom>
        </p:spPr>
      </p:pic>
      <p:sp>
        <p:nvSpPr>
          <p:cNvPr id="21" name="Text 8">
            <a:extLst>
              <a:ext uri="{FF2B5EF4-FFF2-40B4-BE49-F238E27FC236}">
                <a16:creationId xmlns:a16="http://schemas.microsoft.com/office/drawing/2014/main" id="{6B8B18DA-B102-28A3-4FB2-90329557F834}"/>
              </a:ext>
            </a:extLst>
          </p:cNvPr>
          <p:cNvSpPr/>
          <p:nvPr/>
        </p:nvSpPr>
        <p:spPr>
          <a:xfrm>
            <a:off x="1444823" y="6091956"/>
            <a:ext cx="1439261" cy="457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2400" dirty="0">
                <a:latin typeface="Arial Nova" panose="020B0504020202020204" pitchFamily="34" charset="0"/>
                <a:ea typeface="Roboto Slab" pitchFamily="34" charset="-122"/>
                <a:cs typeface="Roboto Slab" pitchFamily="34" charset="-120"/>
              </a:rPr>
              <a:t>"Ready to schedule"</a:t>
            </a:r>
            <a:endParaRPr lang="en-US" sz="2400" dirty="0">
              <a:latin typeface="Arial Nova" panose="020B05040202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8A619DC-C613-39C4-F8D5-24909AD7E5E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452" y="804445"/>
            <a:ext cx="4404568" cy="528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679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D3D08A-4217-C4F7-D5C8-DD98A6D902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0" descr="preencoded.png">
            <a:extLst>
              <a:ext uri="{FF2B5EF4-FFF2-40B4-BE49-F238E27FC236}">
                <a16:creationId xmlns:a16="http://schemas.microsoft.com/office/drawing/2014/main" id="{34F5B872-ABE8-45D5-7478-CBB3DCAD11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8" name="Text 1">
            <a:extLst>
              <a:ext uri="{FF2B5EF4-FFF2-40B4-BE49-F238E27FC236}">
                <a16:creationId xmlns:a16="http://schemas.microsoft.com/office/drawing/2014/main" id="{90AE2054-C3E2-66B2-C3DF-6A3A977C73D3}"/>
              </a:ext>
            </a:extLst>
          </p:cNvPr>
          <p:cNvSpPr/>
          <p:nvPr/>
        </p:nvSpPr>
        <p:spPr>
          <a:xfrm>
            <a:off x="4886468" y="2287786"/>
            <a:ext cx="5432716" cy="5906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latin typeface="Arial Nova" panose="020B0504020202020204" pitchFamily="34" charset="0"/>
                <a:ea typeface="Roboto Slab" pitchFamily="34" charset="-122"/>
                <a:cs typeface="Roboto Slab" pitchFamily="34" charset="-120"/>
              </a:rPr>
              <a:t>Building Quality Job Plans</a:t>
            </a:r>
            <a:endParaRPr lang="en-US" sz="4450" dirty="0">
              <a:latin typeface="Arial Nova" panose="020B0504020202020204" pitchFamily="34" charset="0"/>
            </a:endParaRPr>
          </a:p>
        </p:txBody>
      </p:sp>
      <p:sp>
        <p:nvSpPr>
          <p:cNvPr id="9" name="Text 2">
            <a:extLst>
              <a:ext uri="{FF2B5EF4-FFF2-40B4-BE49-F238E27FC236}">
                <a16:creationId xmlns:a16="http://schemas.microsoft.com/office/drawing/2014/main" id="{09F1C778-997C-5FA6-51A6-B19F585AFD8B}"/>
              </a:ext>
            </a:extLst>
          </p:cNvPr>
          <p:cNvSpPr/>
          <p:nvPr/>
        </p:nvSpPr>
        <p:spPr>
          <a:xfrm>
            <a:off x="4886468" y="3336728"/>
            <a:ext cx="5789193" cy="3779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550"/>
              </a:lnSpc>
              <a:buNone/>
            </a:pPr>
            <a:r>
              <a:rPr lang="en-US" sz="2200" b="1" dirty="0">
                <a:latin typeface="Arial Nova" panose="020B0504020202020204" pitchFamily="34" charset="0"/>
                <a:ea typeface="Roboto" pitchFamily="34" charset="-122"/>
                <a:cs typeface="Roboto" pitchFamily="34" charset="-120"/>
              </a:rPr>
              <a:t>Elements of a high-quality job plan:</a:t>
            </a:r>
            <a:endParaRPr lang="en-US" sz="2200" dirty="0">
              <a:latin typeface="Arial Nova" panose="020B0504020202020204" pitchFamily="34" charset="0"/>
            </a:endParaRPr>
          </a:p>
        </p:txBody>
      </p:sp>
      <p:sp>
        <p:nvSpPr>
          <p:cNvPr id="10" name="Text 3">
            <a:extLst>
              <a:ext uri="{FF2B5EF4-FFF2-40B4-BE49-F238E27FC236}">
                <a16:creationId xmlns:a16="http://schemas.microsoft.com/office/drawing/2014/main" id="{1D5C9823-C5FE-25D3-A89A-3E08F2C46FDE}"/>
              </a:ext>
            </a:extLst>
          </p:cNvPr>
          <p:cNvSpPr/>
          <p:nvPr/>
        </p:nvSpPr>
        <p:spPr>
          <a:xfrm>
            <a:off x="4886468" y="4045388"/>
            <a:ext cx="5789193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latin typeface="Arial Nova" panose="020B0504020202020204" pitchFamily="34" charset="0"/>
                <a:ea typeface="Roboto" pitchFamily="34" charset="-122"/>
                <a:cs typeface="Roboto" pitchFamily="34" charset="-120"/>
              </a:rPr>
              <a:t>Clear scope, task steps, safety/LOTO, duration and crew estimate, skills, materials, special tools, QA checks, history, feedback.</a:t>
            </a:r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latin typeface="Arial Nova" panose="020B0504020202020204" pitchFamily="34" charset="0"/>
                <a:ea typeface="Roboto" pitchFamily="34" charset="-122"/>
              </a:rPr>
              <a:t>Precision specifications to prevent new defects.</a:t>
            </a:r>
            <a:endParaRPr lang="en-US" sz="1750" dirty="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979521"/>
      </p:ext>
    </p:extLst>
  </p:cSld>
  <p:clrMapOvr>
    <a:masterClrMapping/>
  </p:clrMapOvr>
</p:sld>
</file>

<file path=ppt/theme/theme1.xml><?xml version="1.0" encoding="utf-8"?>
<a:theme xmlns:a="http://schemas.openxmlformats.org/drawingml/2006/main" name="Streamline 2024">
  <a:themeElements>
    <a:clrScheme name="Custom 7">
      <a:dk1>
        <a:srgbClr val="000000"/>
      </a:dk1>
      <a:lt1>
        <a:srgbClr val="FFFFFF"/>
      </a:lt1>
      <a:dk2>
        <a:srgbClr val="153C15"/>
      </a:dk2>
      <a:lt2>
        <a:srgbClr val="FCFFFF"/>
      </a:lt2>
      <a:accent1>
        <a:srgbClr val="153C15"/>
      </a:accent1>
      <a:accent2>
        <a:srgbClr val="1F600B"/>
      </a:accent2>
      <a:accent3>
        <a:srgbClr val="3BA30F"/>
      </a:accent3>
      <a:accent4>
        <a:srgbClr val="69CE40"/>
      </a:accent4>
      <a:accent5>
        <a:srgbClr val="D0E9CD"/>
      </a:accent5>
      <a:accent6>
        <a:srgbClr val="70AD47"/>
      </a:accent6>
      <a:hlink>
        <a:srgbClr val="3BA30F"/>
      </a:hlink>
      <a:folHlink>
        <a:srgbClr val="1F600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E0E1ED57D8F148A26DF3A7F6AEE78C" ma:contentTypeVersion="10" ma:contentTypeDescription="Create a new document." ma:contentTypeScope="" ma:versionID="2ef5fc3a1da57743eb2bd8fcfe730df2">
  <xsd:schema xmlns:xsd="http://www.w3.org/2001/XMLSchema" xmlns:xs="http://www.w3.org/2001/XMLSchema" xmlns:p="http://schemas.microsoft.com/office/2006/metadata/properties" xmlns:ns2="31ec0c9e-a015-4fad-bb0b-963cf99085d4" xmlns:ns3="86b2adf6-b113-41ce-b5e0-e93258f09f20" targetNamespace="http://schemas.microsoft.com/office/2006/metadata/properties" ma:root="true" ma:fieldsID="6ad91d15df031dc2d01627f5812596b1" ns2:_="" ns3:_="">
    <xsd:import namespace="31ec0c9e-a015-4fad-bb0b-963cf99085d4"/>
    <xsd:import namespace="86b2adf6-b113-41ce-b5e0-e93258f09f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ec0c9e-a015-4fad-bb0b-963cf99085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bde6242-716d-41e5-8e76-ae7804763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b2adf6-b113-41ce-b5e0-e93258f09f2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65f57ca-1d91-4c93-97c8-5560add0728c}" ma:internalName="TaxCatchAll" ma:showField="CatchAllData" ma:web="86b2adf6-b113-41ce-b5e0-e93258f09f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6b2adf6-b113-41ce-b5e0-e93258f09f20" xsi:nil="true"/>
    <lcf76f155ced4ddcb4097134ff3c332f xmlns="31ec0c9e-a015-4fad-bb0b-963cf99085d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A9271BB-DC71-4C3E-B145-9E548E46737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760C8E0-D9C1-4D5D-A5F2-7AE2450513C4}"/>
</file>

<file path=customXml/itemProps3.xml><?xml version="1.0" encoding="utf-8"?>
<ds:datastoreItem xmlns:ds="http://schemas.openxmlformats.org/officeDocument/2006/customXml" ds:itemID="{53A8B816-AD11-479E-8E71-ED08DF024093}">
  <ds:schemaRefs>
    <ds:schemaRef ds:uri="http://schemas.microsoft.com/office/2006/metadata/properties"/>
    <ds:schemaRef ds:uri="http://schemas.microsoft.com/office/infopath/2007/PartnerControls"/>
    <ds:schemaRef ds:uri="c5311e81-96e1-4ec3-b070-67c9cac7b5da"/>
    <ds:schemaRef ds:uri="c82dabe8-4934-4051-8f9f-7f122b23e21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1613</TotalTime>
  <Words>904</Words>
  <Application>Microsoft Office PowerPoint</Application>
  <PresentationFormat>Widescreen</PresentationFormat>
  <Paragraphs>126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 Nova</vt:lpstr>
      <vt:lpstr>Arial Nova Light</vt:lpstr>
      <vt:lpstr>Calibri</vt:lpstr>
      <vt:lpstr>Roboto</vt:lpstr>
      <vt:lpstr>Streamline 2024</vt:lpstr>
      <vt:lpstr>Overcome Reactive Chaos by Upping Your Planning and Scheduling Game</vt:lpstr>
      <vt:lpstr>PowerPoint Presentation</vt:lpstr>
      <vt:lpstr>Why Planning &amp; Scheduling Matter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Ashlynn Fowler</dc:creator>
  <cp:lastModifiedBy>People and Processes, Inc.</cp:lastModifiedBy>
  <cp:revision>47</cp:revision>
  <dcterms:created xsi:type="dcterms:W3CDTF">2023-03-14T15:41:55Z</dcterms:created>
  <dcterms:modified xsi:type="dcterms:W3CDTF">2026-01-22T20:13:47Z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0x01010009E0E1ED57D8F148A26DF3A7F6AEE78C</vt:lpwstr>
  </property>
  <property fmtid="{D5CDD505-2E9C-101B-9397-08002B2CF9AE}" pid="3" name="MediaServiceImageTags">
    <vt:lpwstr/>
  </property>
</Properties>
</file>