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71" r:id="rId5"/>
    <p:sldId id="277" r:id="rId6"/>
    <p:sldId id="281" r:id="rId7"/>
    <p:sldId id="279" r:id="rId8"/>
    <p:sldId id="280" r:id="rId9"/>
    <p:sldId id="278" r:id="rId10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40F"/>
    <a:srgbClr val="1F600A"/>
    <a:srgbClr val="153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8" autoAdjust="0"/>
    <p:restoredTop sz="94694"/>
  </p:normalViewPr>
  <p:slideViewPr>
    <p:cSldViewPr snapToGrid="0">
      <p:cViewPr varScale="1">
        <p:scale>
          <a:sx n="90" d="100"/>
          <a:sy n="90" d="100"/>
        </p:scale>
        <p:origin x="2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176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ED5EB-8AC0-4E81-52A5-0B9835D5D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86" tIns="47094" rIns="94186" bIns="470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86C61-A49A-B74E-536D-D24A4DE026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86" tIns="47094" rIns="94186" bIns="47094" rtlCol="0"/>
          <a:lstStyle>
            <a:lvl1pPr algn="r">
              <a:defRPr sz="1300"/>
            </a:lvl1pPr>
          </a:lstStyle>
          <a:p>
            <a:fld id="{851C7DE0-9006-BC48-B1C9-F842553CB5DD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F803A-620C-25EA-717D-8954B07B69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76363" cy="470894"/>
          </a:xfrm>
          <a:prstGeom prst="rect">
            <a:avLst/>
          </a:prstGeom>
        </p:spPr>
        <p:txBody>
          <a:bodyPr vert="horz" lIns="94186" tIns="47094" rIns="94186" bIns="470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82040-2078-8C3E-DFF3-FB95B8BF62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8914406"/>
            <a:ext cx="3076363" cy="470894"/>
          </a:xfrm>
          <a:prstGeom prst="rect">
            <a:avLst/>
          </a:prstGeom>
        </p:spPr>
        <p:txBody>
          <a:bodyPr vert="horz" lIns="94186" tIns="47094" rIns="94186" bIns="47094" rtlCol="0" anchor="b"/>
          <a:lstStyle>
            <a:lvl1pPr algn="r">
              <a:defRPr sz="1300"/>
            </a:lvl1pPr>
          </a:lstStyle>
          <a:p>
            <a:fld id="{BD00AB84-DC3C-4545-A455-0FCC962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1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86" tIns="47094" rIns="94186" bIns="470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86" tIns="47094" rIns="94186" bIns="47094" rtlCol="0"/>
          <a:lstStyle>
            <a:lvl1pPr algn="r">
              <a:defRPr sz="1300"/>
            </a:lvl1pPr>
          </a:lstStyle>
          <a:p>
            <a:fld id="{5A94EE3A-C750-5044-A5FB-6440F894EC8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6" tIns="47094" rIns="94186" bIns="470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86" tIns="47094" rIns="94186" bIns="470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76363" cy="470894"/>
          </a:xfrm>
          <a:prstGeom prst="rect">
            <a:avLst/>
          </a:prstGeom>
        </p:spPr>
        <p:txBody>
          <a:bodyPr vert="horz" lIns="94186" tIns="47094" rIns="94186" bIns="470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6"/>
            <a:ext cx="3076363" cy="470894"/>
          </a:xfrm>
          <a:prstGeom prst="rect">
            <a:avLst/>
          </a:prstGeom>
        </p:spPr>
        <p:txBody>
          <a:bodyPr vert="horz" lIns="94186" tIns="47094" rIns="94186" bIns="47094" rtlCol="0" anchor="b"/>
          <a:lstStyle>
            <a:lvl1pPr algn="r">
              <a:defRPr sz="1300"/>
            </a:lvl1pPr>
          </a:lstStyle>
          <a:p>
            <a:fld id="{403DB4F8-2C13-7345-8E95-4DC681F1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1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56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80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0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22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B69D-B886-EFA5-6C77-8A1C969DE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700" y="1341438"/>
            <a:ext cx="10642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93084-E1CB-1664-E8F3-F4B6ED86C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068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Name(s)</a:t>
            </a:r>
          </a:p>
          <a:p>
            <a:r>
              <a:rPr lang="en-US" dirty="0"/>
              <a:t>Speaker Title(s)</a:t>
            </a:r>
          </a:p>
          <a:p>
            <a:r>
              <a:rPr lang="en-US" dirty="0"/>
              <a:t>Speaker Company</a:t>
            </a:r>
          </a:p>
        </p:txBody>
      </p:sp>
    </p:spTree>
    <p:extLst>
      <p:ext uri="{BB962C8B-B14F-4D97-AF65-F5344CB8AC3E}">
        <p14:creationId xmlns:p14="http://schemas.microsoft.com/office/powerpoint/2010/main" val="331661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6FA2-E487-7A09-F8BD-42D20CDD4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4E7F1-AEBB-61BD-2DB7-099E2A519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43B66-FF68-7B4F-C328-5BFA3FAFF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7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5D48-7FFF-18DD-0965-E14A2DA2D4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084" y="197746"/>
            <a:ext cx="938348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1B8B-6AFF-ED6D-638E-1E6EB09F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3" y="1665505"/>
            <a:ext cx="9383487" cy="4572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22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45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AD65-F97D-0096-6A60-3D19CAA86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65088"/>
            <a:ext cx="10890806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0B58-6F33-3882-58A3-FED32373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12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964" y="1690989"/>
            <a:ext cx="10004611" cy="4572009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1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4B6E-93B9-6B11-CE53-6530FED49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8288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C390-E3B9-6005-5A66-859792C26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12B3B-8002-9A7A-61E1-DDA85B505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5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077174"/>
            <a:ext cx="4097758" cy="2351826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880540-6CB4-174C-909B-34AFEE0315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24498" y="321205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B928B4-D47D-5255-C730-C10770C7CA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24498" y="159091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3EEA61-9290-0891-8867-52CC438AEF9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24493" y="485869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9AC5DF3-6498-FABC-629F-DED6A30852A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524495" y="113775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3FA54C8-06B2-64AE-44FD-52184F5680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24494" y="277048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9BB8CBE-0775-D94C-D743-4C9CBDB70CC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24493" y="440321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27543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BA8D-6767-27C8-F4F7-FB7B5C299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8CD01-1551-1120-F476-3B8939830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7EDA3-6916-DED8-9390-74583B93F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E3D18-D1FA-38C8-6F4F-FC3F4B877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F8D30-EEB3-A951-A7C7-8C15367C2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91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77A6-5EA0-5C54-15AF-C1EB8E691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172" y="457200"/>
            <a:ext cx="42168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F83BD-45E1-6B30-D5F0-A296F5D7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937" y="457201"/>
            <a:ext cx="617220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CA35E-8665-9618-C785-C2A50C5D0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172" y="2057400"/>
            <a:ext cx="4216854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95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95082-BD06-9352-CB76-A0F3E7B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50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E41F7-183F-19E2-6F33-6FC415ED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81834"/>
            <a:ext cx="10515600" cy="398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33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8" r:id="rId5"/>
    <p:sldLayoutId id="2147483652" r:id="rId6"/>
    <p:sldLayoutId id="2147483659" r:id="rId7"/>
    <p:sldLayoutId id="2147483653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18288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E65A-F18D-1EBA-7243-1A868ED29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700" y="1189286"/>
            <a:ext cx="10642600" cy="2387600"/>
          </a:xfrm>
        </p:spPr>
        <p:txBody>
          <a:bodyPr>
            <a:normAutofit/>
          </a:bodyPr>
          <a:lstStyle/>
          <a:p>
            <a:r>
              <a:rPr lang="en-US" dirty="0"/>
              <a:t>The Adaptive Advantage</a:t>
            </a:r>
            <a:br>
              <a:rPr lang="en-US" dirty="0"/>
            </a:br>
            <a:r>
              <a:rPr lang="en-US" sz="3200" b="0" dirty="0"/>
              <a:t>People Are Your Greatest Asset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6ED03-4AB4-9B8C-BEE8-F78E09700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0822"/>
            <a:ext cx="9144000" cy="1655762"/>
          </a:xfrm>
        </p:spPr>
        <p:txBody>
          <a:bodyPr/>
          <a:lstStyle/>
          <a:p>
            <a:r>
              <a:rPr lang="en-US" dirty="0"/>
              <a:t>Rebekah Prather</a:t>
            </a:r>
          </a:p>
          <a:p>
            <a:r>
              <a:rPr lang="en-US" dirty="0"/>
              <a:t>Lead Facilitator</a:t>
            </a:r>
          </a:p>
          <a:p>
            <a:r>
              <a:rPr lang="en-US" dirty="0"/>
              <a:t>Circle Squared Solutions, LLC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DA44FD-0FBB-C832-81A6-A7F309803B5F}"/>
              </a:ext>
            </a:extLst>
          </p:cNvPr>
          <p:cNvSpPr/>
          <p:nvPr/>
        </p:nvSpPr>
        <p:spPr>
          <a:xfrm>
            <a:off x="2917743" y="273538"/>
            <a:ext cx="6245795" cy="1550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rectangular sign with green text&#10;&#10;AI-generated content may be incorrect.">
            <a:extLst>
              <a:ext uri="{FF2B5EF4-FFF2-40B4-BE49-F238E27FC236}">
                <a16:creationId xmlns:a16="http://schemas.microsoft.com/office/drawing/2014/main" id="{F840F1F1-01DD-1E07-C93D-B6D14AEDF0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6" t="4" r="-1230" b="-180"/>
          <a:stretch>
            <a:fillRect/>
          </a:stretch>
        </p:blipFill>
        <p:spPr>
          <a:xfrm>
            <a:off x="2730844" y="-2337622"/>
            <a:ext cx="6730312" cy="67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8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BFEBA-8080-B1D9-FBB2-FB58C295D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954D336-B058-BCAD-5864-03F6ACD7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174" y="568341"/>
            <a:ext cx="4097758" cy="2351826"/>
          </a:xfrm>
        </p:spPr>
        <p:txBody>
          <a:bodyPr>
            <a:normAutofit fontScale="90000"/>
          </a:bodyPr>
          <a:lstStyle/>
          <a:p>
            <a:r>
              <a:rPr lang="en-US" sz="5000" dirty="0">
                <a:solidFill>
                  <a:srgbClr val="3BA40F"/>
                </a:solidFill>
              </a:rPr>
              <a:t>Maintenance Matters</a:t>
            </a:r>
            <a:br>
              <a:rPr lang="en-US" sz="5000" dirty="0"/>
            </a:br>
            <a:br>
              <a:rPr lang="en-US" sz="1100" dirty="0"/>
            </a:br>
            <a:r>
              <a:rPr lang="en-US" sz="3300" dirty="0"/>
              <a:t>Too Much Damages. </a:t>
            </a:r>
            <a:br>
              <a:rPr lang="en-US" sz="3300" dirty="0"/>
            </a:br>
            <a:r>
              <a:rPr lang="en-US" sz="3300" dirty="0"/>
              <a:t>Too Little Dulls.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7BE1236-ADA3-578B-B5CA-19B1FEBE8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362" y="0"/>
            <a:ext cx="6178568" cy="6858000"/>
          </a:xfrm>
          <a:prstGeom prst="rect">
            <a:avLst/>
          </a:prstGeom>
        </p:spPr>
      </p:pic>
      <p:sp>
        <p:nvSpPr>
          <p:cNvPr id="40" name="Title 5">
            <a:extLst>
              <a:ext uri="{FF2B5EF4-FFF2-40B4-BE49-F238E27FC236}">
                <a16:creationId xmlns:a16="http://schemas.microsoft.com/office/drawing/2014/main" id="{C7BEF133-7CB0-AFE3-F004-C891686CF4B5}"/>
              </a:ext>
            </a:extLst>
          </p:cNvPr>
          <p:cNvSpPr txBox="1">
            <a:spLocks/>
          </p:cNvSpPr>
          <p:nvPr/>
        </p:nvSpPr>
        <p:spPr>
          <a:xfrm>
            <a:off x="2160571" y="5286372"/>
            <a:ext cx="2476500" cy="640822"/>
          </a:xfrm>
          <a:prstGeom prst="rect">
            <a:avLst/>
          </a:prstGeom>
          <a:solidFill>
            <a:srgbClr val="3BA40F">
              <a:alpha val="80404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Scan for </a:t>
            </a:r>
            <a:b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Free Workbook!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0CE59D-CA41-0BA0-D426-C4BC36B6C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434" y="3070110"/>
            <a:ext cx="2074964" cy="208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2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76B31-5B05-6DFE-B14F-42253348C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BA7C17-41F3-41C7-CFC0-64AA0DC8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6401" y="268694"/>
            <a:ext cx="10488610" cy="1325563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3BA40F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Every Breakdown</a:t>
            </a:r>
            <a:br>
              <a:rPr lang="en-US" sz="4800" b="1" dirty="0">
                <a:solidFill>
                  <a:srgbClr val="3BA40F"/>
                </a:solidFill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en-US" sz="900" b="1" dirty="0">
                <a:solidFill>
                  <a:srgbClr val="3BA40F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b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 Nova" panose="020B0504020202020204" pitchFamily="34" charset="0"/>
                <a:cs typeface="Arial" panose="020B0604020202020204" pitchFamily="34" charset="0"/>
              </a:rPr>
              <a:t>Holds The Blueprint For Breakthrough.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4A954869-471F-1084-E6A5-A0F4A7B1D868}"/>
              </a:ext>
            </a:extLst>
          </p:cNvPr>
          <p:cNvSpPr txBox="1">
            <a:spLocks/>
          </p:cNvSpPr>
          <p:nvPr/>
        </p:nvSpPr>
        <p:spPr>
          <a:xfrm>
            <a:off x="6544613" y="4492117"/>
            <a:ext cx="2476500" cy="640822"/>
          </a:xfrm>
          <a:prstGeom prst="rect">
            <a:avLst/>
          </a:prstGeom>
          <a:solidFill>
            <a:srgbClr val="3BA40F">
              <a:alpha val="80404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Scan for 90-Day Planner Discount!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1761C9-EBEC-54A1-8301-9F434D2A4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07" y="1750415"/>
            <a:ext cx="5407025" cy="51075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403237-BEEE-58ED-8B5F-68635AD40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856" y="2244794"/>
            <a:ext cx="2195211" cy="220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0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D737F-3853-9637-285B-2E2996024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0B2042-84D6-5672-88B1-45B6B462E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0" y="-1"/>
            <a:ext cx="7937770" cy="6832599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E5435C7-94A1-7C49-A8FE-0E32B77F5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081" y="1268202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800" dirty="0">
                <a:solidFill>
                  <a:srgbClr val="3BA40F"/>
                </a:solidFill>
                <a:cs typeface="Arial" panose="020B0604020202020204" pitchFamily="34" charset="0"/>
              </a:rPr>
              <a:t>Principles of Humanity</a:t>
            </a:r>
            <a:br>
              <a:rPr lang="en-US" sz="4800" dirty="0">
                <a:solidFill>
                  <a:srgbClr val="3BA40F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3BA40F"/>
                </a:solidFill>
                <a:cs typeface="Arial" panose="020B0604020202020204" pitchFamily="34" charset="0"/>
              </a:rPr>
              <a:t> </a:t>
            </a:r>
            <a:br>
              <a:rPr lang="en-US" sz="4800" dirty="0">
                <a:solidFill>
                  <a:srgbClr val="1F600A"/>
                </a:solidFill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Turn Connection Into Alignment.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E31FCEF5-72F8-5F1D-B631-96F86949FB79}"/>
              </a:ext>
            </a:extLst>
          </p:cNvPr>
          <p:cNvSpPr txBox="1">
            <a:spLocks/>
          </p:cNvSpPr>
          <p:nvPr/>
        </p:nvSpPr>
        <p:spPr>
          <a:xfrm>
            <a:off x="7997950" y="5283675"/>
            <a:ext cx="2476500" cy="640822"/>
          </a:xfrm>
          <a:prstGeom prst="rect">
            <a:avLst/>
          </a:prstGeom>
          <a:solidFill>
            <a:srgbClr val="3BA40F">
              <a:alpha val="80404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Scan for  </a:t>
            </a:r>
            <a:b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Printable Values!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F5ECCF-A388-3982-26EF-0A4CB6F7E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374" y="3026688"/>
            <a:ext cx="2149738" cy="21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7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3CB77-679E-42F9-937E-071EFEE65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FC05-B612-42DC-7705-4DD951C2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64" y="571440"/>
            <a:ext cx="10515600" cy="1325563"/>
          </a:xfrm>
        </p:spPr>
        <p:txBody>
          <a:bodyPr/>
          <a:lstStyle/>
          <a:p>
            <a:r>
              <a:rPr lang="en-US" dirty="0"/>
              <a:t>Alignment Streamlines Growth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D96F8-1AA6-1B8F-4B73-FCBFC6F57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29" y="1903228"/>
            <a:ext cx="11770742" cy="484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1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43B56-38CB-CCDA-4FF0-2E49B43D0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C4402C-EA65-7BF0-154F-411A1B27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4A04FA-0478-32B7-D359-66C743AFF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or image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8A02E-77C7-15E0-E21F-C2C9F0F37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15" y="284151"/>
            <a:ext cx="8398920" cy="6246433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2075C664-63AF-80AF-8DE9-F09DA10FEACF}"/>
              </a:ext>
            </a:extLst>
          </p:cNvPr>
          <p:cNvSpPr txBox="1">
            <a:spLocks/>
          </p:cNvSpPr>
          <p:nvPr/>
        </p:nvSpPr>
        <p:spPr>
          <a:xfrm>
            <a:off x="8776938" y="2158967"/>
            <a:ext cx="2476500" cy="640822"/>
          </a:xfrm>
          <a:prstGeom prst="rect">
            <a:avLst/>
          </a:prstGeom>
          <a:solidFill>
            <a:srgbClr val="3BA40F">
              <a:alpha val="80404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Scan for Contact </a:t>
            </a:r>
            <a:b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&amp; Resource Links!</a:t>
            </a: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D590BD53-2086-BD41-2D34-44F111EA18B3}"/>
              </a:ext>
            </a:extLst>
          </p:cNvPr>
          <p:cNvSpPr txBox="1">
            <a:spLocks/>
          </p:cNvSpPr>
          <p:nvPr/>
        </p:nvSpPr>
        <p:spPr>
          <a:xfrm>
            <a:off x="8776938" y="4875558"/>
            <a:ext cx="2476500" cy="640822"/>
          </a:xfrm>
          <a:prstGeom prst="rect">
            <a:avLst/>
          </a:prstGeom>
          <a:solidFill>
            <a:srgbClr val="3BA40F">
              <a:alpha val="80404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Help Improve Today’s Session!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F6B5FF-01F9-8969-6808-CC78C11C1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820" y="2934628"/>
            <a:ext cx="1874736" cy="18316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55D061-1168-5A21-7803-776630A52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7089" y="250118"/>
            <a:ext cx="1757777" cy="17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25685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 2024">
  <a:themeElements>
    <a:clrScheme name="Custom 7">
      <a:dk1>
        <a:srgbClr val="000000"/>
      </a:dk1>
      <a:lt1>
        <a:srgbClr val="FFFFFF"/>
      </a:lt1>
      <a:dk2>
        <a:srgbClr val="153C15"/>
      </a:dk2>
      <a:lt2>
        <a:srgbClr val="FCFFFF"/>
      </a:lt2>
      <a:accent1>
        <a:srgbClr val="153C15"/>
      </a:accent1>
      <a:accent2>
        <a:srgbClr val="1F600B"/>
      </a:accent2>
      <a:accent3>
        <a:srgbClr val="3BA30F"/>
      </a:accent3>
      <a:accent4>
        <a:srgbClr val="69CE40"/>
      </a:accent4>
      <a:accent5>
        <a:srgbClr val="D0E9CD"/>
      </a:accent5>
      <a:accent6>
        <a:srgbClr val="70AD47"/>
      </a:accent6>
      <a:hlink>
        <a:srgbClr val="3BA30F"/>
      </a:hlink>
      <a:folHlink>
        <a:srgbClr val="1F600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b2adf6-b113-41ce-b5e0-e93258f09f20" xsi:nil="true"/>
    <lcf76f155ced4ddcb4097134ff3c332f xmlns="31ec0c9e-a015-4fad-bb0b-963cf99085d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0E1ED57D8F148A26DF3A7F6AEE78C" ma:contentTypeVersion="10" ma:contentTypeDescription="Create a new document." ma:contentTypeScope="" ma:versionID="2ef5fc3a1da57743eb2bd8fcfe730df2">
  <xsd:schema xmlns:xsd="http://www.w3.org/2001/XMLSchema" xmlns:xs="http://www.w3.org/2001/XMLSchema" xmlns:p="http://schemas.microsoft.com/office/2006/metadata/properties" xmlns:ns2="31ec0c9e-a015-4fad-bb0b-963cf99085d4" xmlns:ns3="86b2adf6-b113-41ce-b5e0-e93258f09f20" targetNamespace="http://schemas.microsoft.com/office/2006/metadata/properties" ma:root="true" ma:fieldsID="6ad91d15df031dc2d01627f5812596b1" ns2:_="" ns3:_="">
    <xsd:import namespace="31ec0c9e-a015-4fad-bb0b-963cf99085d4"/>
    <xsd:import namespace="86b2adf6-b113-41ce-b5e0-e93258f0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c0c9e-a015-4fad-bb0b-963cf99085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de6242-716d-41e5-8e76-ae7804763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2adf6-b113-41ce-b5e0-e93258f09f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65f57ca-1d91-4c93-97c8-5560add0728c}" ma:internalName="TaxCatchAll" ma:showField="CatchAllData" ma:web="86b2adf6-b113-41ce-b5e0-e93258f0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9271BB-DC71-4C3E-B145-9E548E4673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A8B816-AD11-479E-8E71-ED08DF024093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c5311e81-96e1-4ec3-b070-67c9cac7b5da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82dabe8-4934-4051-8f9f-7f122b23e215"/>
  </ds:schemaRefs>
</ds:datastoreItem>
</file>

<file path=customXml/itemProps3.xml><?xml version="1.0" encoding="utf-8"?>
<ds:datastoreItem xmlns:ds="http://schemas.openxmlformats.org/officeDocument/2006/customXml" ds:itemID="{1B64C6BD-80B2-41D0-8452-6CF1AFC742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9532</TotalTime>
  <Words>99</Words>
  <Application>Microsoft Office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Nova</vt:lpstr>
      <vt:lpstr>Arial Nova Light</vt:lpstr>
      <vt:lpstr>Calibri</vt:lpstr>
      <vt:lpstr>Streamline 2024</vt:lpstr>
      <vt:lpstr>The Adaptive Advantage People Are Your Greatest Asset</vt:lpstr>
      <vt:lpstr>Maintenance Matters  Too Much Damages.  Too Little Dulls. </vt:lpstr>
      <vt:lpstr>Every Breakdown   Holds The Blueprint For Breakthrough.</vt:lpstr>
      <vt:lpstr>Principles of Humanity   Turn Connection Into Alignment.</vt:lpstr>
      <vt:lpstr>Alignment Streamlines Growth</vt:lpstr>
      <vt:lpstr>Enter Header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Ashlynn Fowler</dc:creator>
  <cp:lastModifiedBy>Rebekah Prather</cp:lastModifiedBy>
  <cp:revision>45</cp:revision>
  <cp:lastPrinted>2026-01-30T20:46:21Z</cp:lastPrinted>
  <dcterms:created xsi:type="dcterms:W3CDTF">2023-03-14T15:41:55Z</dcterms:created>
  <dcterms:modified xsi:type="dcterms:W3CDTF">2026-02-11T14:49:06Z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0x01010009E0E1ED57D8F148A26DF3A7F6AEE78C</vt:lpwstr>
  </property>
  <property fmtid="{D5CDD505-2E9C-101B-9397-08002B2CF9AE}" pid="3" name="MediaServiceImageTags">
    <vt:lpwstr/>
  </property>
</Properties>
</file>