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Arial Nova Bold" charset="1" panose="020B0804020202020204"/>
      <p:regular r:id="rId23"/>
    </p:embeddedFont>
    <p:embeddedFont>
      <p:font typeface="Arial" charset="1" panose="020B0604020202020204"/>
      <p:regular r:id="rId24"/>
    </p:embeddedFont>
    <p:embeddedFont>
      <p:font typeface="Arial Nova" charset="1" panose="020B0504020202020204"/>
      <p:regular r:id="rId29"/>
    </p:embeddedFont>
    <p:embeddedFont>
      <p:font typeface="Arial Bold" charset="1" panose="020B0704020202020204"/>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2.xml"/><Relationship Id="rId39" Type="http://schemas.openxmlformats.org/officeDocument/2006/relationships/notesSlide" Target="notesSlides/notesSlide11.xml"/><Relationship Id="rId21" Type="http://schemas.openxmlformats.org/officeDocument/2006/relationships/slide" Target="slides/slide16.xml"/><Relationship Id="rId34" Type="http://schemas.openxmlformats.org/officeDocument/2006/relationships/notesSlide" Target="notesSlides/notesSlide6.xml"/><Relationship Id="rId42" Type="http://schemas.openxmlformats.org/officeDocument/2006/relationships/notesSlide" Target="notesSlides/notesSlide14.xml"/><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9" Type="http://schemas.openxmlformats.org/officeDocument/2006/relationships/font" Target="fonts/font29.fntdata"/><Relationship Id="rId1" Type="http://schemas.openxmlformats.org/officeDocument/2006/relationships/slideMaster" Target="slideMasters/slideMaster1.xml"/><Relationship Id="rId11" Type="http://schemas.openxmlformats.org/officeDocument/2006/relationships/slide" Target="slides/slide6.xml"/><Relationship Id="rId24" Type="http://schemas.openxmlformats.org/officeDocument/2006/relationships/font" Target="fonts/font24.fntdata"/><Relationship Id="rId32" Type="http://schemas.openxmlformats.org/officeDocument/2006/relationships/font" Target="fonts/font32.fntdata"/><Relationship Id="rId37" Type="http://schemas.openxmlformats.org/officeDocument/2006/relationships/notesSlide" Target="notesSlides/notesSlide9.xml"/><Relationship Id="rId40" Type="http://schemas.openxmlformats.org/officeDocument/2006/relationships/notesSlide" Target="notesSlides/notesSlide12.xml"/><Relationship Id="rId6" Type="http://schemas.openxmlformats.org/officeDocument/2006/relationships/slide" Target="slides/slide1.xml"/><Relationship Id="rId45" Type="http://schemas.openxmlformats.org/officeDocument/2006/relationships/customXml" Target="../customXml/item2.xml"/><Relationship Id="rId15" Type="http://schemas.openxmlformats.org/officeDocument/2006/relationships/slide" Target="slides/slide10.xml"/><Relationship Id="rId23" Type="http://schemas.openxmlformats.org/officeDocument/2006/relationships/font" Target="fonts/font23.fntdata"/><Relationship Id="rId28" Type="http://schemas.openxmlformats.org/officeDocument/2006/relationships/notesSlide" Target="notesSlides/notesSlide2.xml"/><Relationship Id="rId36" Type="http://schemas.openxmlformats.org/officeDocument/2006/relationships/notesSlide" Target="notesSlides/notesSlide8.xml"/><Relationship Id="rId5"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Slide" Target="notesSlides/notesSlide4.xml"/><Relationship Id="rId44" Type="http://schemas.openxmlformats.org/officeDocument/2006/relationships/customXml" Target="../customXml/item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Slide" Target="notesSlides/notesSlide1.xml"/><Relationship Id="rId30" Type="http://schemas.openxmlformats.org/officeDocument/2006/relationships/notesSlide" Target="notesSlides/notesSlide3.xml"/><Relationship Id="rId35" Type="http://schemas.openxmlformats.org/officeDocument/2006/relationships/notesSlide" Target="notesSlides/notesSlide7.xml"/><Relationship Id="rId4" Type="http://schemas.openxmlformats.org/officeDocument/2006/relationships/theme" Target="theme/theme1.xml"/><Relationship Id="rId43" Type="http://schemas.openxmlformats.org/officeDocument/2006/relationships/notesSlide" Target="notesSlides/notesSlide15.xml"/><Relationship Id="rId9" Type="http://schemas.openxmlformats.org/officeDocument/2006/relationships/slide" Target="slides/slide4.xml"/><Relationship Id="rId8" Type="http://schemas.openxmlformats.org/officeDocument/2006/relationships/slide" Target="slides/slide3.xml"/><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notesSlide" Target="notesSlides/notesSlide5.xml"/><Relationship Id="rId38" Type="http://schemas.openxmlformats.org/officeDocument/2006/relationships/notesSlide" Target="notesSlides/notesSlide10.xml"/><Relationship Id="rId46" Type="http://schemas.openxmlformats.org/officeDocument/2006/relationships/customXml" Target="../customXml/item3.xml"/><Relationship Id="rId20" Type="http://schemas.openxmlformats.org/officeDocument/2006/relationships/slide" Target="slides/slide15.xml"/><Relationship Id="rId41" Type="http://schemas.openxmlformats.org/officeDocument/2006/relationships/notesSlide" Target="notesSlides/notesSlide13.xml"/></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We've seen a lot over the years- from punch cards,  pen and paper- to typewriter carbon copies, to electronic dot matrix printed- to spreadsheets, and now digital form inputs... </a:t>
            </a:r>
          </a:p>
          <a:p>
            <a:r>
              <a:rPr lang="en-US"/>
              <a:t/>
            </a:r>
          </a:p>
          <a:p>
            <a:r>
              <a:rPr lang="en-US"/>
              <a:t>But these all had one thing in common-  the manual capture of Asset Data.  Someone had to go out and right down the asset data / take a picture of it, and then copy it over into another system.  And there were always mistakes.  Missed assets, and never once was there an accurate description of the condition and functional readiness of the asset.  </a:t>
            </a:r>
          </a:p>
          <a:p>
            <a:r>
              <a:rPr lang="en-US"/>
              <a:t/>
            </a:r>
          </a:p>
          <a:p>
            <a:r>
              <a:rPr lang="en-US"/>
              <a:t>Ive lived this pain along side you all for nearly 30 years- As a builder, a maintainer, manager and operator-  </a:t>
            </a:r>
          </a:p>
          <a:p>
            <a:r>
              <a:rPr lang="en-US"/>
              <a:t/>
            </a:r>
          </a:p>
          <a:p>
            <a:r>
              <a:rPr lang="en-US"/>
              <a:t>Im Billy Holder I help teams save time using technology. —At Project Aidra we empower the  the human in the loop with super speed and intelligence. </a:t>
            </a:r>
          </a:p>
          <a:p>
            <a:r>
              <a:rPr lang="en-US"/>
              <a:t/>
            </a:r>
          </a:p>
          <a:p>
            <a:r>
              <a:rPr lang="en-US"/>
              <a:t>We believe the human is the most important part of the built environment.  And we should do what we can to empower them with technology to be better, faster,  and smarter. </a:t>
            </a:r>
          </a:p>
          <a:p>
            <a:r>
              <a:rPr lang="en-US"/>
              <a:t/>
            </a:r>
          </a:p>
          <a:p>
            <a:r>
              <a:rPr lang="en-US"/>
              <a:t>But I wasn't always interested in technology.</a:t>
            </a:r>
          </a:p>
          <a:p>
            <a:r>
              <a:rPr lang="en-US"/>
              <a:t/>
            </a:r>
          </a:p>
          <a:p>
            <a:r>
              <a:rPr lang="en-US"/>
              <a:t>Before I was a founder, before I was a CFM, before I understood that Facilities Management was even a profession—I was a carpenter building houses in south Louisiana. </a:t>
            </a:r>
          </a:p>
          <a:p>
            <a:r>
              <a:rPr lang="en-US"/>
              <a:t> </a:t>
            </a:r>
          </a:p>
          <a:p>
            <a:r>
              <a:rPr lang="en-US"/>
              <a:t/>
            </a:r>
          </a:p>
          <a:p>
            <a:r>
              <a:rPr lang="en-US"/>
              <a:t/>
            </a:r>
          </a:p>
          <a:p>
            <a:r>
              <a:rPr lang="en-US"/>
              <a:t>Today - I want to share what's possible today and tomorrow  with the Next evolution in Asset management.  </a:t>
            </a:r>
          </a:p>
          <a:p>
            <a:r>
              <a:rPr lang="en-US"/>
              <a:t/>
            </a:r>
          </a:p>
          <a:p>
            <a:r>
              <a:rPr lang="en-US"/>
              <a:t>And how you can be AI-volution ready.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By now you are probably asking - ok  well what does that look like- How can I make this work? </a:t>
            </a:r>
          </a:p>
          <a:p>
            <a:r>
              <a:rPr lang="en-US"/>
              <a:t/>
            </a:r>
          </a:p>
          <a:p>
            <a:r>
              <a:rPr lang="en-US"/>
              <a:t>AI isn't sci-fi—it's an everyday FM with  superpowers. </a:t>
            </a:r>
          </a:p>
          <a:p>
            <a:r>
              <a:rPr lang="en-US"/>
              <a:t/>
            </a:r>
          </a:p>
          <a:p>
            <a:r>
              <a:rPr lang="en-US"/>
              <a:t>Meet Andrew-  Andre is a Facility Manager at a university .  He manages 13 buildings and about 130K sq feet.  its housing and ther are about 1200 Beds he is responsibile for - he has a team of 4. </a:t>
            </a:r>
          </a:p>
          <a:p>
            <a:r>
              <a:rPr lang="en-US"/>
              <a:t/>
            </a:r>
          </a:p>
          <a:p>
            <a:r>
              <a:rPr lang="en-US"/>
              <a:t>ANdrew is using AI tool to capture and reprt on </a:t>
            </a:r>
          </a:p>
          <a:p>
            <a:r>
              <a:rPr lang="en-US"/>
              <a:t/>
            </a:r>
          </a:p>
          <a:p>
            <a:r>
              <a:rPr lang="en-US"/>
              <a:t>01: **Asset Inventory **—Video + voice turns walks into complete inventories.  AI reads nameplates,  identifies locations, pulls serials/models Date of Manufacture.  </a:t>
            </a:r>
          </a:p>
          <a:p>
            <a:r>
              <a:rPr lang="en-US"/>
              <a:t>Tech adds condition and functional readiness- </a:t>
            </a:r>
          </a:p>
          <a:p>
            <a:r>
              <a:rPr lang="en-US"/>
              <a:t>Its done when the inspection is - the report is finished.  No re writing form your notes log-  no more referencing photos from your phone 3 days after the site walk--- its done when you are. </a:t>
            </a:r>
          </a:p>
          <a:p>
            <a:r>
              <a:rPr lang="en-US"/>
              <a:t/>
            </a:r>
          </a:p>
          <a:p>
            <a:r>
              <a:rPr lang="en-US"/>
              <a:t/>
            </a:r>
          </a:p>
          <a:p>
            <a:r>
              <a:rPr lang="en-US"/>
              <a:t>Asset Health - Those Motors, and pumps- Chillers Switchgears-</a:t>
            </a:r>
          </a:p>
          <a:p>
            <a:r>
              <a:rPr lang="en-US"/>
              <a:t/>
            </a:r>
          </a:p>
          <a:p>
            <a:r>
              <a:rPr lang="en-US"/>
              <a:t>02: **Thermal Image Analysis** —FLIR cams spot invisible issues: hotspots, insulation fails, loose connections. </a:t>
            </a:r>
          </a:p>
          <a:p>
            <a:r>
              <a:rPr lang="en-US"/>
              <a:t>Get the data in nearly real time - Cover the NFPA 70B inspection documentation requirements, and Have a cost ready for that repair ask before you walk into the VP of Business and ask for the fix. </a:t>
            </a:r>
          </a:p>
          <a:p>
            <a:r>
              <a:rPr lang="en-US"/>
              <a:t/>
            </a:r>
          </a:p>
          <a:p>
            <a:r>
              <a:rPr lang="en-US"/>
              <a:t/>
            </a:r>
          </a:p>
          <a:p>
            <a:r>
              <a:rPr lang="en-US"/>
              <a:t>Capital Planning- All the information above acan be used in building better capital plans. </a:t>
            </a:r>
          </a:p>
          <a:p>
            <a:r>
              <a:rPr lang="en-US"/>
              <a:t>Keeping up to date with your inventory- its age, its condition, and plan better- fail less, and More complete Data leads to longer planning cycles. </a:t>
            </a:r>
          </a:p>
          <a:p>
            <a:r>
              <a:rPr lang="en-US"/>
              <a:t> Combined with accurate maintenance logs from your CMMS- the information can be combined and lead to better decisions, Predictable budgets, fewer breakdowns, and longer life cycles.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Brent Ward - From Left Coast Facility Consulting reached out as he had a 70K Sq Foot facility in San Diego Calif.  He was going to have 3 days to complete an Acquisition inspection of the facility.  A Multi Building religous campus. </a:t>
            </a:r>
          </a:p>
          <a:p>
            <a:r>
              <a:rPr lang="en-US"/>
              <a:t/>
            </a:r>
          </a:p>
          <a:p>
            <a:r>
              <a:rPr lang="en-US"/>
              <a:t>He was mostly alone except for the security team. Brent has been in the FM world a long time and has been doing this for a while.  His process was solid and easy to replicate.  He estimated 2 days of data capture and planned an extra just incase- and for time to meet with the owner- etc. </a:t>
            </a:r>
          </a:p>
          <a:p>
            <a:r>
              <a:rPr lang="en-US"/>
              <a:t/>
            </a:r>
          </a:p>
          <a:p>
            <a:r>
              <a:rPr lang="en-US"/>
              <a:t>Now his data capture went so quickly he was able to provide other insights -  to the owner - electrical load issues, structural and more that were not in his scope but became value add for the client- helping show  his value</a:t>
            </a:r>
          </a:p>
          <a:p>
            <a:r>
              <a:rPr lang="en-US"/>
              <a:t/>
            </a:r>
          </a:p>
          <a:p>
            <a:r>
              <a:rPr lang="en-US"/>
              <a:t>It took him all of ~ 4 hours to capture over 100 Data plates - and when finished- the report was also done- a full narrative PDF and a CSV with the asset inventory - a task that would have taken </a:t>
            </a:r>
          </a:p>
          <a:p>
            <a:r>
              <a:rPr lang="en-US"/>
              <a:t>"If I did that manually it would have taken me weeks to track down every unit and then research all the information I needed" </a:t>
            </a:r>
          </a:p>
          <a:p>
            <a:r>
              <a:rPr lang="en-US"/>
              <a:t> </a:t>
            </a:r>
          </a:p>
          <a:p>
            <a:r>
              <a:rPr lang="en-US"/>
              <a:t>He found operational units over 40 Years old. In good working condition because of the care and maintenance that had been preformed. </a:t>
            </a:r>
          </a:p>
          <a:p>
            <a:r>
              <a:rPr lang="en-US"/>
              <a:t>Still the recommendation to replace was made for energy efficiency and refrigerant compliance. </a:t>
            </a:r>
          </a:p>
          <a:p>
            <a:r>
              <a:rPr lang="en-US"/>
              <a:t/>
            </a:r>
          </a:p>
          <a:p>
            <a:r>
              <a:rPr lang="en-US"/>
              <a:t>This is just one example of many we have  from how AI can augment the human, provide value, and return the labor - so you can do what matters.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want to move from theory to reality. Let’s look at a high-volume, high-stakes example: Student Housing.</a:t>
            </a:r>
          </a:p>
          <a:p>
            <a:r>
              <a:rPr lang="en-US"/>
              <a:t/>
            </a:r>
          </a:p>
          <a:p>
            <a:r>
              <a:rPr lang="en-US"/>
              <a:t>I was working with a client managing a 9,000-bed portfolio across 5 campuses. In this world, we live and die by 'The Turn.' You have a massive influx of students moving out, and a massive influx moving in, with a tiny window of time in between.</a:t>
            </a:r>
          </a:p>
          <a:p>
            <a:r>
              <a:rPr lang="en-US"/>
              <a:t/>
            </a:r>
          </a:p>
          <a:p>
            <a:r>
              <a:rPr lang="en-US"/>
              <a:t>The Old Way (The Grind):</a:t>
            </a:r>
          </a:p>
          <a:p>
            <a:r>
              <a:rPr lang="en-US"/>
              <a:t>Before we implemented this, their process was a textbook '99%' nightmare. To inspect a single apartment, the work was routed through three different people.</a:t>
            </a:r>
          </a:p>
          <a:p>
            <a:r>
              <a:rPr lang="en-US"/>
              <a:t/>
            </a:r>
          </a:p>
          <a:p>
            <a:r>
              <a:rPr lang="en-US"/>
              <a:t>The inspector in the field.</a:t>
            </a:r>
          </a:p>
          <a:p>
            <a:r>
              <a:rPr lang="en-US"/>
              <a:t>The coordinator in the office.</a:t>
            </a:r>
          </a:p>
          <a:p>
            <a:r>
              <a:rPr lang="en-US"/>
              <a:t>The manager for final approval.</a:t>
            </a:r>
          </a:p>
          <a:p>
            <a:r>
              <a:rPr lang="en-US"/>
              <a:t>Total cost? 6 to 8 labor hours per room.</a:t>
            </a:r>
          </a:p>
          <a:p>
            <a:r>
              <a:rPr lang="en-US"/>
              <a:t>Think about that math on a 9,000-bed portfolio. That isn't just a 'process'—that is a logistical wall that stops growth and burns out every employee it touches. It was manual, it was slow, and because it was so tedious, the data was often thin.</a:t>
            </a:r>
          </a:p>
          <a:p>
            <a:r>
              <a:rPr lang="en-US"/>
              <a:t/>
            </a:r>
          </a:p>
          <a:p>
            <a:r>
              <a:rPr lang="en-US"/>
              <a:t>The New Way (Peripheral Intelligence):</a:t>
            </a:r>
          </a:p>
          <a:p>
            <a:r>
              <a:rPr lang="en-US"/>
              <a:t>We changed the 'HOW.' We told the team: 'Don’t worry about the paperwork. Just walk the room and record a 2-minute video on your cell phone.'</a:t>
            </a:r>
          </a:p>
          <a:p>
            <a:r>
              <a:rPr lang="en-US"/>
              <a:t/>
            </a:r>
          </a:p>
          <a:p>
            <a:r>
              <a:rPr lang="en-US"/>
              <a:t>We used the phone they already had in their pocket—no specialized hardware required.</a:t>
            </a:r>
          </a:p>
          <a:p>
            <a:r>
              <a:rPr lang="en-US"/>
              <a:t/>
            </a:r>
          </a:p>
          <a:p>
            <a:r>
              <a:rPr lang="en-US"/>
              <a:t>2 Minutes of video capture in the field.</a:t>
            </a:r>
          </a:p>
          <a:p>
            <a:r>
              <a:rPr lang="en-US"/>
              <a:t>5 Minutes of processing time.</a:t>
            </a:r>
          </a:p>
          <a:p>
            <a:r>
              <a:rPr lang="en-US"/>
              <a:t>1 Person instead of three.</a:t>
            </a:r>
          </a:p>
          <a:p>
            <a:r>
              <a:rPr lang="en-US"/>
              <a:t>The Output (The 'Junior Employee' at Work):</a:t>
            </a:r>
          </a:p>
          <a:p>
            <a:r>
              <a:rPr lang="en-US"/>
              <a:t>Look at the right side of the screen. This is what the AI—that 'Junior Employee'—produced from a 2-minute video.</a:t>
            </a:r>
          </a:p>
          <a:p>
            <a:r>
              <a:rPr lang="en-US"/>
              <a:t>It isn't just a list; it’s contextual reporting.</a:t>
            </a:r>
          </a:p>
          <a:p>
            <a:r>
              <a:rPr lang="en-US"/>
              <a:t>It identified the stained linoleum and the specifically 'visibly dirty' brown carpet. It spotted the minor scuffs on the walls and the significant hole in the baseboard.</a:t>
            </a:r>
          </a:p>
          <a:p>
            <a:r>
              <a:rPr lang="en-US"/>
              <a:t/>
            </a:r>
          </a:p>
          <a:p>
            <a:r>
              <a:rPr lang="en-US"/>
              <a:t>But look at the 'Ceiling' section. It found a water stain near the kitchen cabinets and flagged it as a 'potential leak.'</a:t>
            </a:r>
          </a:p>
          <a:p>
            <a:r>
              <a:rPr lang="en-US"/>
              <a:t>In the old manual process, a tired tech probably misses that stain. They’re looking at the trash on the floor. But the AI doesn't get tired. It caught a 'Capex Risk' (a leak) that could have cost thousands in mold remediation or subfloor damage if it hadn't been flagged during that 2-minute walk.</a:t>
            </a:r>
          </a:p>
          <a:p>
            <a:r>
              <a:rPr lang="en-US"/>
              <a:t/>
            </a:r>
          </a:p>
          <a:p>
            <a:r>
              <a:rPr lang="en-US"/>
              <a:t>The Result: Units Turned Faster.</a:t>
            </a:r>
          </a:p>
          <a:p>
            <a:r>
              <a:rPr lang="en-US"/>
              <a:t>By reclaiming those 6 to 8 labor hours per room, we didn't just 'save time.' We increased the velocity of the entire operation. Units were turned faster, which means revenue was protected and the team wasn't crushed under a mountain of paperwork.</a:t>
            </a:r>
          </a:p>
          <a:p>
            <a:r>
              <a:rPr lang="en-US"/>
              <a:t/>
            </a:r>
          </a:p>
          <a:p>
            <a:r>
              <a:rPr lang="en-US"/>
              <a:t>This is what happens when you move from 'The Grind' to 'The 1%.' You stop being a data-entry company and you start being a high-performance Asset Management team."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We’ve looked at the high-volume 'Turn' in student housing. Now, let’s look at high-complexity mechanical health.</a:t>
            </a:r>
          </a:p>
          <a:p>
            <a:r>
              <a:rPr lang="en-US"/>
              <a:t/>
            </a:r>
          </a:p>
          <a:p>
            <a:r>
              <a:rPr lang="en-US"/>
              <a:t>This is a case study in Thermal Image Analysis. Now, for years, we’ve used thermal cameras to find hotspots in panels or motors. But usually, that data is trapped in the camera, or it requires a specialized thermographer to spend hours writing a report.</a:t>
            </a:r>
          </a:p>
          <a:p>
            <a:r>
              <a:rPr lang="en-US"/>
              <a:t/>
            </a:r>
          </a:p>
          <a:p>
            <a:r>
              <a:rPr lang="en-US"/>
              <a:t>Point 1: Part Asset Data, Part Asset Health.</a:t>
            </a:r>
          </a:p>
          <a:p>
            <a:r>
              <a:rPr lang="en-US"/>
              <a:t>How many in the room are aware of the new NEC adoption of the NFPA 70 B&amp;E requirement. </a:t>
            </a:r>
          </a:p>
          <a:p>
            <a:r>
              <a:rPr lang="en-US"/>
              <a:t/>
            </a:r>
          </a:p>
          <a:p>
            <a:r>
              <a:rPr lang="en-US"/>
              <a:t>Look at the image on the bottom right. A technician snaps a regular photo for identification, and a thermal image for health. At this stage, it’s just data. But when that data is processed through Peripheral Intelligence, it becomes an Executive Summary.</a:t>
            </a:r>
          </a:p>
          <a:p>
            <a:r>
              <a:rPr lang="en-US"/>
              <a:t/>
            </a:r>
          </a:p>
          <a:p>
            <a:r>
              <a:rPr lang="en-US"/>
              <a:t/>
            </a:r>
          </a:p>
          <a:p>
            <a:r>
              <a:rPr lang="en-US"/>
              <a:t>Point 2: Deficiency Reports with Data.</a:t>
            </a:r>
          </a:p>
          <a:p>
            <a:r>
              <a:rPr lang="en-US"/>
              <a:t>The AI—our 'Junior Employee'—reads the thermal image and does the 'heavy lifting' that used to take hours of manual research.</a:t>
            </a:r>
          </a:p>
          <a:p>
            <a:r>
              <a:rPr lang="en-US"/>
              <a:t>Look at the 'Critical Issues' in that report excerpt. The AI didn't just see a 'hot' image. It returned a specific temperature reading: 134.9 degrees Fahrenheit.</a:t>
            </a:r>
          </a:p>
          <a:p>
            <a:r>
              <a:rPr lang="en-US"/>
              <a:t/>
            </a:r>
          </a:p>
          <a:p>
            <a:r>
              <a:rPr lang="en-US"/>
              <a:t>But here is the 'Intelligence' part: It doesn't just give you a number; it gives you Context.</a:t>
            </a:r>
          </a:p>
          <a:p>
            <a:r>
              <a:rPr lang="en-US"/>
              <a:t>The AI cross-references that temperature against manufacturer specifications. It identifies that the coating on the pump housing is 'severely degraded' and identifies surface corrosion on the motor and mounting base. It tells you why 134.9 degrees is a problem for this specific aged electric motor.</a:t>
            </a:r>
          </a:p>
          <a:p>
            <a:r>
              <a:rPr lang="en-US"/>
              <a:t/>
            </a:r>
          </a:p>
          <a:p>
            <a:r>
              <a:rPr lang="en-US"/>
              <a:t>Point 3: Service Recommendations &amp; The 'Action' Phase.</a:t>
            </a:r>
          </a:p>
          <a:p>
            <a:r>
              <a:rPr lang="en-US"/>
              <a:t>This is where we move closer to the EAM/EAP Readiness.</a:t>
            </a:r>
          </a:p>
          <a:p>
            <a:r>
              <a:rPr lang="en-US"/>
              <a:t/>
            </a:r>
          </a:p>
          <a:p>
            <a:r>
              <a:rPr lang="en-US"/>
              <a:t>In the 99%, a tech might see a hot motor and say, 'We should keep an eye on that.' In the 1%, the system provides a Diagnosis and a Recommendation.</a:t>
            </a:r>
          </a:p>
          <a:p>
            <a:r>
              <a:rPr lang="en-US"/>
              <a:t/>
            </a:r>
          </a:p>
          <a:p>
            <a:r>
              <a:rPr lang="en-US"/>
              <a:t>It identifies the trade required (likely an electrician or a pump specialist) and provides the estimated cost for repair before the failure occurs. This is the 'Goldilocks' Window of maintenance. We aren't replacing a dead pump for $50,000; we are servicing a hot pump for $2,500.</a:t>
            </a:r>
          </a:p>
          <a:p>
            <a:r>
              <a:rPr lang="en-US"/>
              <a:t/>
            </a:r>
          </a:p>
          <a:p>
            <a:r>
              <a:rPr lang="en-US"/>
              <a:t>The Takeaway:</a:t>
            </a:r>
          </a:p>
          <a:p>
            <a:r>
              <a:rPr lang="en-US"/>
              <a:t>When you combine thermal data with Computer Vision, you aren't just 'looking' at equipment anymore. You are performing a Health Scan of your entire portfolio. You are identifying the 'silent killers'—the corroded housings and the overheating motors—before they become an emergency work order in your system.</a:t>
            </a:r>
          </a:p>
          <a:p>
            <a:r>
              <a:rPr lang="en-US"/>
              <a:t/>
            </a:r>
          </a:p>
          <a:p>
            <a:r>
              <a:rPr lang="en-US"/>
              <a:t>This is the transition from 'Subjective Opinion' to 'Objective Asset Stewardship.' It’s how you protect the budget and ensure the facility is operating at peak efficiency.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wrap up, I want to leave you with something bigger than technology, bigger than facilities management, bigger than any of us individually.</a:t>
            </a:r>
          </a:p>
          <a:p>
            <a:r>
              <a:rPr lang="en-US"/>
              <a:t/>
            </a:r>
          </a:p>
          <a:p>
            <a:r>
              <a:rPr lang="en-US"/>
              <a:t>(Gesture to timeline)</a:t>
            </a:r>
          </a:p>
          <a:p>
            <a:r>
              <a:rPr lang="en-US"/>
              <a:t/>
            </a:r>
          </a:p>
          <a:p>
            <a:r>
              <a:rPr lang="en-US"/>
              <a:t>What you're looking at isn't just a timeline of tools - it's the story of human civilization itself.</a:t>
            </a:r>
          </a:p>
          <a:p>
            <a:r>
              <a:rPr lang="en-US"/>
              <a:t/>
            </a:r>
          </a:p>
          <a:p>
            <a:r>
              <a:rPr lang="en-US"/>
              <a:t>3,400 years ago, Greek architects carved inspection notes into stone. They were the first humans to systematically document the condition of what they built.</a:t>
            </a:r>
          </a:p>
          <a:p>
            <a:r>
              <a:rPr lang="en-US"/>
              <a:t/>
            </a:r>
          </a:p>
          <a:p>
            <a:r>
              <a:rPr lang="en-US"/>
              <a:t>2,000 years ago, Roman engineers filled ledgers with narrative descriptions. That's why the Pantheon still stands.</a:t>
            </a:r>
          </a:p>
          <a:p>
            <a:r>
              <a:rPr lang="en-US"/>
              <a:t/>
            </a:r>
          </a:p>
          <a:p>
            <a:r>
              <a:rPr lang="en-US"/>
              <a:t>500 years ago, Medieval guild masters created the first 'punch lists' - documenting defects and repairs.</a:t>
            </a:r>
          </a:p>
          <a:p>
            <a:r>
              <a:rPr lang="en-US"/>
              <a:t/>
            </a:r>
          </a:p>
          <a:p>
            <a:r>
              <a:rPr lang="en-US"/>
              <a:t>250 years ago, James Watt's workshops kept 'defect books' for steam engines - the birth of mechanical asset management.</a:t>
            </a:r>
          </a:p>
          <a:p>
            <a:r>
              <a:rPr lang="en-US"/>
              <a:t/>
            </a:r>
          </a:p>
          <a:p>
            <a:r>
              <a:rPr lang="en-US"/>
              <a:t>(Pause, look around the room)</a:t>
            </a:r>
          </a:p>
          <a:p>
            <a:r>
              <a:rPr lang="en-US"/>
              <a:t/>
            </a:r>
          </a:p>
          <a:p>
            <a:r>
              <a:rPr lang="en-US"/>
              <a:t>For 100 years, we've had better tools - photography, typewriters, computers, smartphones. But notice what never changed?</a:t>
            </a:r>
          </a:p>
          <a:p>
            <a:r>
              <a:rPr lang="en-US"/>
              <a:t/>
            </a:r>
          </a:p>
          <a:p>
            <a:r>
              <a:rPr lang="en-US"/>
              <a:t>(Point to each era)</a:t>
            </a:r>
          </a:p>
          <a:p>
            <a:r>
              <a:rPr lang="en-US"/>
              <a:t/>
            </a:r>
          </a:p>
          <a:p>
            <a:r>
              <a:rPr lang="en-US"/>
              <a:t>The mechanism. A human seeing something, processing it, and manually recording it. From papyrus scrolls to iPads, the fundamental process remained identical.</a:t>
            </a:r>
          </a:p>
          <a:p>
            <a:r>
              <a:rPr lang="en-US"/>
              <a:t/>
            </a:r>
          </a:p>
          <a:p>
            <a:r>
              <a:rPr lang="en-US"/>
              <a:t>(Pause for effect)</a:t>
            </a:r>
          </a:p>
          <a:p>
            <a:r>
              <a:rPr lang="en-US"/>
              <a:t/>
            </a:r>
          </a:p>
          <a:p>
            <a:r>
              <a:rPr lang="en-US"/>
              <a:t>Until now.</a:t>
            </a:r>
          </a:p>
          <a:p>
            <a:r>
              <a:rPr lang="en-US"/>
              <a:t/>
            </a:r>
          </a:p>
          <a:p>
            <a:r>
              <a:rPr lang="en-US"/>
              <a:t>Today, for the first time in 3,400 years, we can change the mechanism itself. AI sees the defect. AI processes the condition. AI records the data. No human transcription required.</a:t>
            </a:r>
          </a:p>
          <a:p>
            <a:r>
              <a:rPr lang="en-US"/>
              <a:t/>
            </a:r>
          </a:p>
          <a:p>
            <a:r>
              <a:rPr lang="en-US"/>
              <a:t>(Look directly at audience)</a:t>
            </a:r>
          </a:p>
          <a:p>
            <a:r>
              <a:rPr lang="en-US"/>
              <a:t/>
            </a:r>
          </a:p>
          <a:p>
            <a:r>
              <a:rPr lang="en-US"/>
              <a:t>You're not just deciding whether to buy new software. You're deciding whether to be part of the first fundamental breakthrough in human knowledge capture since civilization began.</a:t>
            </a:r>
          </a:p>
          <a:p>
            <a:r>
              <a:rPr lang="en-US"/>
              <a:t/>
            </a:r>
          </a:p>
          <a:p>
            <a:r>
              <a:rPr lang="en-US"/>
              <a:t>Your great-great-grandfather used the same basic process you're using today. The question is: Will your great-great-grandchildren say the same thing about you?</a:t>
            </a:r>
          </a:p>
          <a:p>
            <a:r>
              <a:rPr lang="en-US"/>
              <a:t/>
            </a:r>
          </a:p>
          <a:p>
            <a:r>
              <a:rPr lang="en-US"/>
              <a:t>(Pause)</a:t>
            </a:r>
          </a:p>
          <a:p>
            <a:r>
              <a:rPr lang="en-US"/>
              <a:t/>
            </a:r>
          </a:p>
          <a:p>
            <a:r>
              <a:rPr lang="en-US"/>
              <a:t>The Greeks started this journey 3,400 years ago. You get to finish it.</a:t>
            </a:r>
          </a:p>
          <a:p>
            <a:r>
              <a:rPr lang="en-US"/>
              <a:t/>
            </a:r>
          </a:p>
          <a:p>
            <a:r>
              <a:rPr lang="en-US"/>
              <a:t>Thank you."</a:t>
            </a:r>
          </a:p>
          <a:p>
            <a:r>
              <a:rPr lang="en-US"/>
              <a:t/>
            </a:r>
          </a:p>
          <a:p>
            <a:r>
              <a:rPr lang="en-US"/>
              <a:t>Then transition to Q&amp;A:</a:t>
            </a:r>
          </a:p>
          <a:p>
            <a:r>
              <a:rPr lang="en-US"/>
              <a:t>"Now, I'd love to hear your questions about how we make this transition together."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have spent the last hour walking through a century of history. We’ve seen the tools evolve, but we’ve also seen the burden stay the same.</a:t>
            </a:r>
          </a:p>
          <a:p>
            <a:r>
              <a:rPr lang="en-US"/>
              <a:t/>
            </a:r>
          </a:p>
          <a:p>
            <a:r>
              <a:rPr lang="en-US"/>
              <a:t>As we close, I want to bring this back to the core theme: Evolution.</a:t>
            </a:r>
          </a:p>
          <a:p>
            <a:r>
              <a:rPr lang="en-US"/>
              <a:t/>
            </a:r>
          </a:p>
          <a:p>
            <a:r>
              <a:rPr lang="en-US"/>
              <a:t>Everything we have discussed today—the 85% time reduction, the move from 'Subjective Notes' to 'Visual Evidence' </a:t>
            </a:r>
          </a:p>
          <a:p>
            <a:r>
              <a:rPr lang="en-US"/>
              <a:t>Project Aidra 2026 Sales Playbook - Official (1).pdf</a:t>
            </a:r>
          </a:p>
          <a:p>
            <a:r>
              <a:rPr lang="en-US"/>
              <a:t>, and the 4-step path to maturity—it all leads to one singular shift in our profession. We are moving from a world where we manage Paperwork to a world where we manage Intelligence.</a:t>
            </a:r>
          </a:p>
          <a:p>
            <a:r>
              <a:rPr lang="en-US"/>
              <a:t/>
            </a:r>
          </a:p>
          <a:p>
            <a:r>
              <a:rPr lang="en-US"/>
              <a:t>The CGL Evolution</a:t>
            </a:r>
          </a:p>
          <a:p>
            <a:r>
              <a:rPr lang="en-US"/>
              <a:t>When I was at CGL, we took the first step in that evolution. We had 9,000 rooms and a manual process that was hemorrhaging 8 hours of labor per room. We didn't have AI yet, so we evolved by standardizing. We used QR codes and digital forms to kill the 'Transcription Trap.' It worked. By July 2025, we had consistent operations across five campuses.</a:t>
            </a:r>
          </a:p>
          <a:p>
            <a:r>
              <a:rPr lang="en-US"/>
              <a:t/>
            </a:r>
          </a:p>
          <a:p>
            <a:r>
              <a:rPr lang="en-US"/>
              <a:t>But even then, we were still the 'Middleware.' We were still the ones doing the heavy lifting of interpreting every photo and typing every deficiency.</a:t>
            </a:r>
          </a:p>
          <a:p>
            <a:r>
              <a:rPr lang="en-US"/>
              <a:t/>
            </a:r>
          </a:p>
          <a:p>
            <a:r>
              <a:rPr lang="en-US"/>
              <a:t>The Next Step</a:t>
            </a:r>
          </a:p>
          <a:p>
            <a:r>
              <a:rPr lang="en-US"/>
              <a:t>What you’ve seen today in these case studies—the Thermal Analysis that finds a $2,500 fix before it becomes a $50,000 failure, and the '2-minute turn' video—that is the next stage of our evolution.</a:t>
            </a:r>
          </a:p>
          <a:p>
            <a:r>
              <a:rPr lang="en-US"/>
              <a:t/>
            </a:r>
          </a:p>
          <a:p>
            <a:r>
              <a:rPr lang="en-US"/>
              <a:t>In the 99%, the limit of your success is the limit of your human capacity. You are only as good as the notes your tiredest tech can write on a Friday afternoon.</a:t>
            </a:r>
          </a:p>
          <a:p>
            <a:r>
              <a:rPr lang="en-US"/>
              <a:t/>
            </a:r>
          </a:p>
          <a:p>
            <a:r>
              <a:rPr lang="en-US"/>
              <a:t>In the 1%, you have evolved beyond that limit. You have 'Peripheral Intelligence'—an extra set of eyes that doesn't get tired, doesn't miss the water stain on the ceiling, and knows exactly what temperature that motor should be running at. </a:t>
            </a:r>
          </a:p>
          <a:p>
            <a:r>
              <a:rPr lang="en-US"/>
              <a:t>Project Aidra 2026 Sales Playbook - Official (1).pdf</a:t>
            </a:r>
          </a:p>
          <a:p>
            <a:r>
              <a:rPr lang="en-US"/>
              <a:t/>
            </a:r>
          </a:p>
          <a:p>
            <a:r>
              <a:rPr lang="en-US"/>
              <a:t>Closing the Hour</a:t>
            </a:r>
          </a:p>
          <a:p>
            <a:r>
              <a:rPr lang="en-US"/>
              <a:t>The evolution of the built environment isn't about the machine taking over. It’s about the machine taking over the grind.</a:t>
            </a:r>
          </a:p>
          <a:p>
            <a:r>
              <a:rPr lang="en-US"/>
              <a:t/>
            </a:r>
          </a:p>
          <a:p>
            <a:r>
              <a:rPr lang="en-US"/>
              <a:t>When we identify the 'WHAT' before the 'HOW,' when we prioritize integration into our EAM and EAP systems, and when we keep the 'Human in the Loop' to guide the AI junior employee, we aren't just making a 'tech change.' We are making a Strategic Step Forward.</a:t>
            </a:r>
          </a:p>
          <a:p>
            <a:r>
              <a:rPr lang="en-US"/>
              <a:t>Project Aidra Sales Manual v1.1 — October 12, 2025 (1).pdf</a:t>
            </a:r>
          </a:p>
          <a:p>
            <a:r>
              <a:rPr lang="en-US"/>
              <a:t/>
            </a:r>
          </a:p>
          <a:p>
            <a:r>
              <a:rPr lang="en-US"/>
              <a:t>My goal for you today wasn't to show you a 'neat software.' It was to show you that the 'Slab to C-Suite' journey is now a data-driven path. We have the research, we have the results, and now, you have the roadmap.</a:t>
            </a:r>
          </a:p>
          <a:p>
            <a:r>
              <a:rPr lang="en-US"/>
              <a:t/>
            </a:r>
          </a:p>
          <a:p>
            <a:r>
              <a:rPr lang="en-US"/>
              <a:t>Let's stop spending our energy on the transcription. Let’s start spending it on the Stewardship of our assets.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dive in, let me give you a roadmap of where we're headed today. I want to make sure we're all speaking the same language and that you leave here with actionable insights.</a:t>
            </a:r>
          </a:p>
          <a:p>
            <a:r>
              <a:rPr lang="en-US"/>
              <a:t/>
            </a:r>
          </a:p>
          <a:p>
            <a:r>
              <a:rPr lang="en-US"/>
              <a:t/>
            </a:r>
          </a:p>
          <a:p>
            <a:r>
              <a:rPr lang="en-US"/>
              <a:t>First, we're going to get aligned on definitions.</a:t>
            </a:r>
          </a:p>
          <a:p>
            <a:r>
              <a:rPr lang="en-US"/>
              <a:t>What do I mean when I say 'Asset'? What do I mean when I say 'AI'? Because in our industry, these terms get thrown around a lot, but they mean different things to different people.</a:t>
            </a:r>
          </a:p>
          <a:p>
            <a:r>
              <a:rPr lang="en-US"/>
              <a:t/>
            </a:r>
          </a:p>
          <a:p>
            <a:r>
              <a:rPr lang="en-US"/>
              <a:t>Second, we'll look at some sobering research from McKinsey</a:t>
            </a:r>
          </a:p>
          <a:p>
            <a:r>
              <a:rPr lang="en-US"/>
              <a:t>They've done extensive work on AI readiness across industries, and the results might surprise you. We'll explore why this matters specifically to facility professionals and what it means for your competitive position.</a:t>
            </a:r>
          </a:p>
          <a:p>
            <a:r>
              <a:rPr lang="en-US"/>
              <a:t/>
            </a:r>
          </a:p>
          <a:p>
            <a:r>
              <a:rPr lang="en-US"/>
              <a:t>Third, we'll talk about the massive gap forming between organizations that are successfully implementing AI and those that are stuckin digitization purgatory. </a:t>
            </a:r>
          </a:p>
          <a:p>
            <a:r>
              <a:rPr lang="en-US"/>
              <a:t/>
            </a:r>
          </a:p>
          <a:p>
            <a:r>
              <a:rPr lang="en-US"/>
              <a:t>Fourth, we'll get practical</a:t>
            </a:r>
          </a:p>
          <a:p>
            <a:r>
              <a:rPr lang="en-US"/>
              <a:t>I'll give you a framework for how to actually get started with AI - not theoretical concepts, but a step-by-step approach based on real implementations.</a:t>
            </a:r>
          </a:p>
          <a:p>
            <a:r>
              <a:rPr lang="en-US"/>
              <a:t/>
            </a:r>
          </a:p>
          <a:p>
            <a:r>
              <a:rPr lang="en-US"/>
              <a:t>And finally, we'll look at three real-world examples</a:t>
            </a:r>
          </a:p>
          <a:p>
            <a:r>
              <a:rPr lang="en-US"/>
              <a:t>Not case studies from Silicon Valley, but actual deployments in facilities like yours, with measurable impact from the boots on the ground all the way up to the C-suite.</a:t>
            </a:r>
          </a:p>
          <a:p>
            <a:r>
              <a:rPr lang="en-US"/>
              <a:t/>
            </a:r>
          </a:p>
          <a:p>
            <a:r>
              <a:rPr lang="en-US"/>
              <a:t>Then we'll open it up for your questions.</a:t>
            </a:r>
          </a:p>
          <a:p>
            <a:r>
              <a:rPr lang="en-US"/>
              <a:t/>
            </a:r>
          </a:p>
          <a:p>
            <a:r>
              <a:rPr lang="en-US"/>
              <a:t>(Pause, look around room)</a:t>
            </a:r>
          </a:p>
          <a:p>
            <a:r>
              <a:rPr lang="en-US"/>
              <a:t/>
            </a:r>
          </a:p>
          <a:p>
            <a:r>
              <a:rPr lang="en-US"/>
              <a:t>My goal isn't to sell you on AI - it's to give you the knowledge and framework to make informed decisions about your organization's future. By the end of this session, you'll know exactly where you stand and what your next steps should be.</a:t>
            </a:r>
          </a:p>
          <a:p>
            <a:r>
              <a:rPr lang="en-US"/>
              <a:t/>
            </a:r>
          </a:p>
          <a:p>
            <a:r>
              <a:rPr lang="en-US"/>
              <a:t>Let's start with the fundamentals..."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Assets-  What are they?  Really and truly - It depends .... right. </a:t>
            </a:r>
          </a:p>
          <a:p>
            <a:r>
              <a:rPr lang="en-US"/>
              <a:t/>
            </a:r>
          </a:p>
          <a:p>
            <a:r>
              <a:rPr lang="en-US"/>
              <a:t>W have All these organizations that define an asset- </a:t>
            </a:r>
          </a:p>
          <a:p>
            <a:r>
              <a:rPr lang="en-US"/>
              <a:t> ISO ASTM NFPA&lt; and a host of others out there</a:t>
            </a:r>
          </a:p>
          <a:p>
            <a:r>
              <a:rPr lang="en-US"/>
              <a:t/>
            </a:r>
          </a:p>
          <a:p>
            <a:r>
              <a:rPr lang="en-US"/>
              <a:t>But I think we can all agree that anything an organization deploys capital toward in order to maintain and operate can be defined as an asset. </a:t>
            </a:r>
          </a:p>
          <a:p>
            <a:r>
              <a:rPr lang="en-US"/>
              <a:t/>
            </a:r>
          </a:p>
          <a:p>
            <a:r>
              <a:rPr lang="en-US"/>
              <a:t>In that - A building and its functional components are often referred to as assets.  </a:t>
            </a:r>
          </a:p>
          <a:p>
            <a:r>
              <a:rPr lang="en-US"/>
              <a:t/>
            </a:r>
          </a:p>
          <a:p>
            <a:r>
              <a:rPr lang="en-US"/>
              <a:t>When we think of assets -  we likely think more granular- Chillers, Boilers, Air Handlers, switchgears, pumps, generators, motors, and systems....</a:t>
            </a:r>
          </a:p>
          <a:p>
            <a:r>
              <a:rPr lang="en-US"/>
              <a:t/>
            </a:r>
          </a:p>
          <a:p>
            <a:r>
              <a:rPr lang="en-US"/>
              <a:t>the high dollar high impact components that ensure the organization has what it needs to operate. </a:t>
            </a:r>
          </a:p>
          <a:p>
            <a:r>
              <a:rPr lang="en-US"/>
              <a:t> </a:t>
            </a:r>
          </a:p>
          <a:p>
            <a:r>
              <a:rPr lang="en-US"/>
              <a:t>Operational definition: anything you’d miss, pay to replace, or must maintain to deliver your mission.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teh start I told you AI was the next evolution -  so quick poll... </a:t>
            </a:r>
          </a:p>
          <a:p>
            <a:r>
              <a:rPr lang="en-US"/>
              <a:t/>
            </a:r>
          </a:p>
          <a:p>
            <a:r>
              <a:rPr lang="en-US"/>
              <a:t>Who has a good handle on what AI is and how it works? </a:t>
            </a:r>
          </a:p>
          <a:p>
            <a:r>
              <a:rPr lang="en-US"/>
              <a:t/>
            </a:r>
          </a:p>
          <a:p>
            <a:r>
              <a:rPr lang="en-US"/>
              <a:t>Thats great-  For the rest of you - 2 years ago- I didnt know either- so no shame and no judgement. </a:t>
            </a:r>
          </a:p>
          <a:p>
            <a:r>
              <a:rPr lang="en-US"/>
              <a:t/>
            </a:r>
          </a:p>
          <a:p>
            <a:r>
              <a:rPr lang="en-US"/>
              <a:t/>
            </a:r>
          </a:p>
          <a:p>
            <a:r>
              <a:rPr lang="en-US"/>
              <a:t> What is AI?</a:t>
            </a:r>
          </a:p>
          <a:p>
            <a:r>
              <a:rPr lang="en-US"/>
              <a:t>Is it the Terminator? Is it magic?"</a:t>
            </a:r>
          </a:p>
          <a:p>
            <a:r>
              <a:rPr lang="en-US"/>
              <a:t>Even though is seems to do things "Automgaically" </a:t>
            </a:r>
          </a:p>
          <a:p>
            <a:r>
              <a:rPr lang="en-US"/>
              <a:t>Its not magic-  Its math  and a lot of it. </a:t>
            </a:r>
          </a:p>
          <a:p>
            <a:r>
              <a:rPr lang="en-US"/>
              <a:t/>
            </a:r>
          </a:p>
          <a:p>
            <a:r>
              <a:rPr lang="en-US"/>
              <a:t>In basic terms</a:t>
            </a:r>
          </a:p>
          <a:p>
            <a:r>
              <a:rPr lang="en-US"/>
              <a:t>It’s simply a computer doing things that used to require a human brain."</a:t>
            </a:r>
          </a:p>
          <a:p>
            <a:r>
              <a:rPr lang="en-US"/>
              <a:t/>
            </a:r>
          </a:p>
          <a:p>
            <a:r>
              <a:rPr lang="en-US"/>
              <a:t>Its not going to take your job, at least not if I have anythgin to do about it.  And its not going to take over the world.  We hope. </a:t>
            </a:r>
          </a:p>
          <a:p>
            <a:r>
              <a:rPr lang="en-US"/>
              <a:t/>
            </a:r>
          </a:p>
          <a:p>
            <a:r>
              <a:rPr lang="en-US"/>
              <a:t>What we are talking about today is a way to make our jobs simplier and put us back in the roles we were hired to do .</a:t>
            </a:r>
          </a:p>
          <a:p>
            <a:r>
              <a:rPr lang="en-US"/>
              <a:t>  to stop the Technican having to be a data entry clerk, and Admin and get them back to doing the preventative an predictive work that matters. </a:t>
            </a:r>
          </a:p>
          <a:p>
            <a:r>
              <a:rPr lang="en-US"/>
              <a:t>,Meanwhile the managment team get the insights to ask the c suite for the things they need, with the data required to answer the questions. BEFORE THE FAILURE </a:t>
            </a:r>
          </a:p>
          <a:p>
            <a:r>
              <a:rPr lang="en-US"/>
              <a:t/>
            </a:r>
          </a:p>
          <a:p>
            <a:r>
              <a:rPr lang="en-US"/>
              <a:t>It augments our ability and makes us Better, faster , Smarter than we were before.  And helps us do things we didnt think possible yesterday.  </a:t>
            </a:r>
          </a:p>
          <a:p>
            <a:r>
              <a:rPr lang="en-US"/>
              <a:t/>
            </a:r>
          </a:p>
          <a:p>
            <a:r>
              <a:rPr lang="en-US"/>
              <a:t>I am proof of that.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 types of AI that are common and prevalant today  Languange- Does anyone in the room use Chat GPT or some other LLM personally or professional? How about a AI based Note taker like Otter, or One of those built in to a meeting platform? </a:t>
            </a:r>
          </a:p>
          <a:p>
            <a:r>
              <a:rPr lang="en-US"/>
              <a:t/>
            </a:r>
          </a:p>
          <a:p>
            <a:r>
              <a:rPr lang="en-US"/>
              <a:t>I use all of them everyday.   </a:t>
            </a:r>
          </a:p>
          <a:p>
            <a:r>
              <a:rPr lang="en-US"/>
              <a:t/>
            </a:r>
          </a:p>
          <a:p>
            <a:r>
              <a:rPr lang="en-US"/>
              <a:t>Thats a Language LLM - Its Fluent in Human being - no matter you language ( for the most part) It has the ability to read, write, do math, code, and even make music. </a:t>
            </a:r>
          </a:p>
          <a:p>
            <a:r>
              <a:rPr lang="en-US"/>
              <a:t/>
            </a:r>
          </a:p>
          <a:p>
            <a:r>
              <a:rPr lang="en-US"/>
              <a:t>The next is Vision based AI -  Has anyone ever used the Google lens feature to identify a part, or leaf, or maybe a safety system that identifies hazards in the workplace. </a:t>
            </a:r>
          </a:p>
          <a:p>
            <a:r>
              <a:rPr lang="en-US"/>
              <a:t>.. Yep vision AI -  it can see and understand visual context- this was the impetus for what we are talking about today - </a:t>
            </a:r>
          </a:p>
          <a:p>
            <a:r>
              <a:rPr lang="en-US"/>
              <a:t/>
            </a:r>
          </a:p>
          <a:p>
            <a:r>
              <a:rPr lang="en-US"/>
              <a:t>Next-  I imagine many of you have some ort of ai software that monitors equipment, occupancy, or tempetures and adjusts accordingly? </a:t>
            </a:r>
          </a:p>
          <a:p>
            <a:r>
              <a:rPr lang="en-US"/>
              <a:t/>
            </a:r>
          </a:p>
          <a:p>
            <a:r>
              <a:rPr lang="en-US"/>
              <a:t>This is powered therough Predictive Machine Learning - or ML-  its also how AI gets smarter - or dumber- </a:t>
            </a:r>
          </a:p>
          <a:p>
            <a:r>
              <a:rPr lang="en-US"/>
              <a:t/>
            </a:r>
          </a:p>
          <a:p>
            <a:r>
              <a:rPr lang="en-US"/>
              <a:t>Last but not leats is the most recent adn a very powerful AI ... Agentic .  Agentic from the root Agent- meaning to have self reliance-  This is the "Scary AI " that can act autonomously, and use other tools.  It tyrpically combines the other 3 for its use and calls on what it nees to complete the tasks required.  </a:t>
            </a:r>
          </a:p>
          <a:p>
            <a:r>
              <a:rPr lang="en-US"/>
              <a:t/>
            </a:r>
          </a:p>
          <a:p>
            <a:r>
              <a:rPr lang="en-US"/>
              <a:t>Has anyone used Agents in their workflow ?  </a:t>
            </a:r>
          </a:p>
          <a:p>
            <a:r>
              <a:rPr lang="en-US"/>
              <a:t/>
            </a:r>
          </a:p>
          <a:p>
            <a:r>
              <a:rPr lang="en-US"/>
              <a:t>I have several that I use on a regular basis. </a:t>
            </a:r>
          </a:p>
          <a:p>
            <a:r>
              <a:rPr lang="en-US"/>
              <a:t/>
            </a:r>
          </a:p>
          <a:p>
            <a:r>
              <a:rPr lang="en-US"/>
              <a:t/>
            </a:r>
          </a:p>
          <a:p>
            <a:r>
              <a:rPr lang="en-US"/>
              <a:t>Well thats the  big 4 -  very high level but I want you tho keep these in mind as we go through today and think about which ones are at work in the scenerios we discuss.  how would you deploy it to solve the problem and what do you think the outcomes would be.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
            </a:r>
          </a:p>
          <a:p>
            <a:r>
              <a:rPr lang="en-US"/>
              <a:t>SO now we have a undersatnding a base line of Assests, and AI -  but why does it matter?  </a:t>
            </a:r>
          </a:p>
          <a:p>
            <a:r>
              <a:rPr lang="en-US"/>
              <a:t/>
            </a:r>
          </a:p>
          <a:p>
            <a:r>
              <a:rPr lang="en-US"/>
              <a:t>Well,  let me say something you probably didnt expect to hear for a guy like me.  The founder of an AI company-  </a:t>
            </a:r>
          </a:p>
          <a:p>
            <a:r>
              <a:rPr lang="en-US"/>
              <a:t/>
            </a:r>
          </a:p>
          <a:p>
            <a:r>
              <a:rPr lang="en-US"/>
              <a:t>Most of the AI out there - isnt ready to be deployed at scale.  Its fluff and    we have availabe for our buildings, hasnt caught up to where we are. and the ones that are - are so good at what they do - they  drive results faster and the companies that are deploying them adn tearing away from the rest of the field. </a:t>
            </a:r>
          </a:p>
          <a:p>
            <a:r>
              <a:rPr lang="en-US"/>
              <a:t/>
            </a:r>
          </a:p>
          <a:p>
            <a:r>
              <a:rPr lang="en-US"/>
              <a:t>Some of the companies sponsoring this event are deploying amazing tools in AI and robitics that do amazing things,  and other copamnies liek Project Aidra, Voxel, ELORA  are solving niche use cases to empower companies to have better data  to make better decisions today for a better tomorrow. </a:t>
            </a:r>
          </a:p>
          <a:p>
            <a:r>
              <a:rPr lang="en-US"/>
              <a:t/>
            </a:r>
          </a:p>
          <a:p>
            <a:r>
              <a:rPr lang="en-US"/>
              <a:t>But no matter how good any </a:t>
            </a:r>
          </a:p>
          <a:p>
            <a:r>
              <a:rPr lang="en-US"/>
              <a:t>AI tool out there is - Most companies aren't ready fo an AI deployment - Not on the grand scale of ' Lets it fix my business"  </a:t>
            </a:r>
          </a:p>
          <a:p>
            <a:r>
              <a:rPr lang="en-US"/>
              <a:t/>
            </a:r>
          </a:p>
          <a:p>
            <a:r>
              <a:rPr lang="en-US"/>
              <a:t/>
            </a:r>
          </a:p>
          <a:p>
            <a:r>
              <a:rPr lang="en-US"/>
              <a:t>In fact - </a:t>
            </a:r>
          </a:p>
          <a:p>
            <a:r>
              <a:rPr lang="en-US"/>
              <a:t> "McKinsey’s data shows only 1% of companies have actually reached 'AI Maturity'—where technology drives real outcomes."</a:t>
            </a:r>
          </a:p>
          <a:p>
            <a:r>
              <a:rPr lang="en-US"/>
              <a:t/>
            </a:r>
          </a:p>
          <a:p>
            <a:r>
              <a:rPr lang="en-US"/>
              <a:t>"The other 99%? We are stuck in 'Digital Purgatory' or Pilot process iteration" . </a:t>
            </a:r>
          </a:p>
          <a:p>
            <a:r>
              <a:rPr lang="en-US"/>
              <a:t>They dont evlove the process to something better- they just change the medium from which they work --- they dont fundementally change the process, or methods. </a:t>
            </a:r>
          </a:p>
          <a:p>
            <a:r>
              <a:rPr lang="en-US"/>
              <a:t/>
            </a:r>
          </a:p>
          <a:p>
            <a:r>
              <a:rPr lang="en-US"/>
              <a:t/>
            </a:r>
          </a:p>
          <a:p>
            <a:r>
              <a:rPr lang="en-US"/>
              <a:t/>
            </a:r>
          </a:p>
          <a:p>
            <a:r>
              <a:rPr lang="en-US"/>
              <a:t>The only way to improve somethign it to think abotu it differnetly. _ Horse and Buggy- to Automobile</a:t>
            </a:r>
          </a:p>
          <a:p>
            <a:r>
              <a:rPr lang="en-US"/>
              <a:t>Bicycle to Airplane - Airplane to Rocket ship.  </a:t>
            </a:r>
          </a:p>
          <a:p>
            <a:r>
              <a:rPr lang="en-US"/>
              <a:t/>
            </a:r>
          </a:p>
          <a:p>
            <a:r>
              <a:rPr lang="en-US"/>
              <a:t>Major technological advances didnt come from companies saying - what if we jsut did the same thing - but we turn the thing sideways_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let's talk about what it actually costs to stay stuck in that 99%. Its isnt a bad thing it doesnt mean your company isnt ready- it means quite the oppsite actually.  You are ready- ready to take the next step in you revolution. </a:t>
            </a:r>
          </a:p>
          <a:p>
            <a:r>
              <a:rPr lang="en-US"/>
              <a:t/>
            </a:r>
          </a:p>
          <a:p>
            <a:r>
              <a:rPr lang="en-US"/>
              <a:t>Heres what the 99% deal with on a regular basis. </a:t>
            </a:r>
          </a:p>
          <a:p>
            <a:r>
              <a:rPr lang="en-US"/>
              <a:t/>
            </a:r>
          </a:p>
          <a:p>
            <a:r>
              <a:rPr lang="en-US"/>
              <a:t>- You know this feeling. It's 6 AM Saturday morning. Your phone rings. 'The chiller's down.' Your weekend plans are gone, your team is scrambling, and you're calling contractors at emergency rates.</a:t>
            </a:r>
          </a:p>
          <a:p>
            <a:r>
              <a:rPr lang="en-US"/>
              <a:t/>
            </a:r>
          </a:p>
          <a:p>
            <a:r>
              <a:rPr lang="en-US"/>
              <a:t>Why did it happen? Because three weeks ago, your tech wrote 'Unit looks okay' on the inspection report. But 'okay' to someone who's been doing this for 20 years vs 2 years means different things. </a:t>
            </a:r>
          </a:p>
          <a:p>
            <a:r>
              <a:rPr lang="en-US"/>
              <a:t/>
            </a:r>
          </a:p>
          <a:p>
            <a:r>
              <a:rPr lang="en-US"/>
              <a:t>This needs a new bearing in about 2 weeks, Ill order one.  vs   I can hear it struggling, but it's still running.' </a:t>
            </a:r>
          </a:p>
          <a:p>
            <a:r>
              <a:rPr lang="en-US"/>
              <a:t/>
            </a:r>
          </a:p>
          <a:p>
            <a:r>
              <a:rPr lang="en-US"/>
              <a:t>To the database, 'okay' means 'perfect condition.'</a:t>
            </a:r>
          </a:p>
          <a:p>
            <a:r>
              <a:rPr lang="en-US"/>
              <a:t/>
            </a:r>
          </a:p>
          <a:p>
            <a:r>
              <a:rPr lang="en-US"/>
              <a:t>Siemens says this costs 11% in lost revenue. </a:t>
            </a:r>
          </a:p>
          <a:p>
            <a:r>
              <a:rPr lang="en-US"/>
              <a:t/>
            </a:r>
          </a:p>
          <a:p>
            <a:r>
              <a:rPr lang="en-US"/>
              <a:t>I say it costs your sanity and your family time. Your teams family time.  </a:t>
            </a:r>
          </a:p>
          <a:p>
            <a:r>
              <a:rPr lang="en-US"/>
              <a:t>It costs your budget- </a:t>
            </a:r>
          </a:p>
          <a:p>
            <a:r>
              <a:rPr lang="en-US"/>
              <a:t/>
            </a:r>
          </a:p>
          <a:p>
            <a:r>
              <a:rPr lang="en-US"/>
              <a:t>Same situation You came in you go it up and running but its a short term fix to a big problem .  That chiller now needs to have a compressor replaced- </a:t>
            </a:r>
          </a:p>
          <a:p>
            <a:r>
              <a:rPr lang="en-US"/>
              <a:t>You go to the COO - ' we need $40,000 fix the chiller Compressor has a bearing thats lockign up...  We got it going but its not going to last</a:t>
            </a:r>
          </a:p>
          <a:p>
            <a:r>
              <a:rPr lang="en-US"/>
              <a:t>..' </a:t>
            </a:r>
          </a:p>
          <a:p>
            <a:r>
              <a:rPr lang="en-US"/>
              <a:t>'Didn't we just inspect that last month?'</a:t>
            </a:r>
          </a:p>
          <a:p>
            <a:r>
              <a:rPr lang="en-US"/>
              <a:t/>
            </a:r>
          </a:p>
          <a:p>
            <a:r>
              <a:rPr lang="en-US"/>
              <a:t> 'Well, yeah, but...'</a:t>
            </a:r>
          </a:p>
          <a:p>
            <a:r>
              <a:rPr lang="en-US"/>
              <a:t/>
            </a:r>
          </a:p>
          <a:p>
            <a:r>
              <a:rPr lang="en-US"/>
              <a:t>That conversation usually ends with - Alright - but were going to have to take the money from somewhere else  in the operations budget. </a:t>
            </a:r>
          </a:p>
          <a:p>
            <a:r>
              <a:rPr lang="en-US"/>
              <a:t/>
            </a:r>
          </a:p>
          <a:p>
            <a:r>
              <a:rPr lang="en-US"/>
              <a:t> McKinsey says assets fail 20-40% early without good data. What that really means is instead of planning for a $5,000 replacement next year, you're writing a $40,000 emergency check this month.</a:t>
            </a:r>
          </a:p>
          <a:p>
            <a:r>
              <a:rPr lang="en-US"/>
              <a:t/>
            </a:r>
          </a:p>
          <a:p>
            <a:r>
              <a:rPr lang="en-US"/>
              <a:t>AI tools can tell us when these failures are going to happen-  Thermal imagin analyis isnt just for NFPA requirements anymore-  Its a diagnostic tool that any Technician can yuse t</a:t>
            </a:r>
          </a:p>
          <a:p>
            <a:r>
              <a:rPr lang="en-US"/>
              <a:t/>
            </a:r>
          </a:p>
          <a:p>
            <a:r>
              <a:rPr lang="en-US"/>
              <a:t/>
            </a:r>
          </a:p>
          <a:p>
            <a:r>
              <a:rPr lang="en-US"/>
              <a:t>And now we take it to the next step - </a:t>
            </a:r>
          </a:p>
          <a:p>
            <a:r>
              <a:rPr lang="en-US"/>
              <a:t> You go back and try to find that inspection - the PM log - only to discover that while it was scheduled- and its in the CMMS-  the notes dont shy anythign other than - Running OK at time of inspection _ </a:t>
            </a:r>
          </a:p>
          <a:p>
            <a:r>
              <a:rPr lang="en-US"/>
              <a:t/>
            </a:r>
          </a:p>
          <a:p>
            <a:r>
              <a:rPr lang="en-US"/>
              <a:t>You talk to the tech -  Come to find out - He pencil whipped the PM because he had 10 other work orders that day and he didnt actually get to it - but it was due. </a:t>
            </a:r>
          </a:p>
          <a:p>
            <a:r>
              <a:rPr lang="en-US"/>
              <a:t/>
            </a:r>
          </a:p>
          <a:p>
            <a:r>
              <a:rPr lang="en-US"/>
              <a:t/>
            </a:r>
          </a:p>
          <a:p>
            <a:r>
              <a:rPr lang="en-US"/>
              <a:t>Now you have a reactive fix that was potentially a preventable  failure. </a:t>
            </a:r>
          </a:p>
          <a:p>
            <a:r>
              <a:rPr lang="en-US"/>
              <a:t/>
            </a:r>
          </a:p>
          <a:p>
            <a:r>
              <a:rPr lang="en-US"/>
              <a:t>SMRP says 30% of work is reactive firefighting. When you're fighting fires, you're not documenting. And when the failure shows up, 'I think we checked it' wont fly. </a:t>
            </a:r>
          </a:p>
          <a:p>
            <a:r>
              <a:rPr lang="en-US"/>
              <a:t/>
            </a:r>
          </a:p>
          <a:p>
            <a:r>
              <a:rPr lang="en-US"/>
              <a:t>(Pause here)</a:t>
            </a:r>
          </a:p>
          <a:p>
            <a:r>
              <a:rPr lang="en-US"/>
              <a:t> What if</a:t>
            </a:r>
          </a:p>
          <a:p>
            <a:r>
              <a:rPr lang="en-US"/>
              <a:t>None of this happened because instead of reactive firefighting and OKay diagnostics,  You had a tool, that could  help document the issues consistently, provide deeper context regardless of the assessors knowlesdgelevel.  and  kee trachk of deficencies , cost and over time to help plan repairs and replacements before failures happen. </a:t>
            </a:r>
          </a:p>
          <a:p>
            <a:r>
              <a:rPr lang="en-US"/>
              <a:t/>
            </a:r>
          </a:p>
          <a:p>
            <a:r>
              <a:rPr lang="en-US"/>
              <a:t>Thanks where 1 % live.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what's the difference between the 99% and the 1%? It's not luck. It's not bigger budgets. It's having the right tools.</a:t>
            </a:r>
          </a:p>
          <a:p>
            <a:r>
              <a:rPr lang="en-US"/>
              <a:t/>
            </a:r>
          </a:p>
          <a:p>
            <a:r>
              <a:rPr lang="en-US"/>
              <a:t>The companies reaching this level aren't using better clipboards. They're using AI solutions that change the fundamental mechanism of how facility data gets captured.</a:t>
            </a:r>
          </a:p>
          <a:p>
            <a:r>
              <a:rPr lang="en-US"/>
              <a:t/>
            </a:r>
          </a:p>
          <a:p>
            <a:r>
              <a:rPr lang="en-US"/>
              <a:t>(Point to slide)</a:t>
            </a:r>
          </a:p>
          <a:p>
            <a:r>
              <a:rPr lang="en-US"/>
              <a:t/>
            </a:r>
          </a:p>
          <a:p>
            <a:r>
              <a:rPr lang="en-US"/>
              <a:t>The 1% have cracked the code on three things:</a:t>
            </a:r>
          </a:p>
          <a:p>
            <a:r>
              <a:rPr lang="en-US"/>
              <a:t/>
            </a:r>
          </a:p>
          <a:p>
            <a:r>
              <a:rPr lang="en-US"/>
              <a:t>First: They've eliminated the Labor Tax.</a:t>
            </a:r>
          </a:p>
          <a:p>
            <a:r>
              <a:rPr lang="en-US"/>
              <a:t>While the 99% are still paying their experts to be typists, the 1% use AI to capture data instantly. </a:t>
            </a:r>
          </a:p>
          <a:p>
            <a:r>
              <a:rPr lang="en-US"/>
              <a:t>IN this case the tool - reads the nameplate, documents the deficiency, and populates the system - no human transcription required. That's how they reclaim 85% of inspection time.</a:t>
            </a:r>
          </a:p>
          <a:p>
            <a:r>
              <a:rPr lang="en-US"/>
              <a:t/>
            </a:r>
          </a:p>
          <a:p>
            <a:r>
              <a:rPr lang="en-US"/>
              <a:t>Second: They've freed their people for real work.</a:t>
            </a:r>
          </a:p>
          <a:p>
            <a:r>
              <a:rPr lang="en-US"/>
              <a:t>When you're not burning hours on paperwork, where does that time go? To the preventive maintenance that actually prevents failures. To the strategic work that extends asset life  The 1% aren't just more efficient - they're more effective.</a:t>
            </a:r>
          </a:p>
          <a:p>
            <a:r>
              <a:rPr lang="en-US"/>
              <a:t/>
            </a:r>
          </a:p>
          <a:p>
            <a:r>
              <a:rPr lang="en-US"/>
              <a:t>Third: They have audit-ready documentation without the pain.</a:t>
            </a:r>
          </a:p>
          <a:p>
            <a:r>
              <a:rPr lang="en-US"/>
              <a:t>Here's what compliance looks like with AI: Every inspection automatically generates visual evidence with timestamps, GPS coordinates, and consistent reporting. No more scrambling during audits. No more 'I think we checked it.' Just defensible documentation that keeps you compliant and operational.</a:t>
            </a:r>
          </a:p>
          <a:p>
            <a:r>
              <a:rPr lang="en-US"/>
              <a:t/>
            </a:r>
          </a:p>
          <a:p>
            <a:r>
              <a:rPr lang="en-US"/>
              <a:t/>
            </a:r>
          </a:p>
          <a:p>
            <a:r>
              <a:rPr lang="en-US"/>
              <a:t/>
            </a:r>
          </a:p>
          <a:p>
            <a:r>
              <a:rPr lang="en-US"/>
              <a:t/>
            </a:r>
          </a:p>
          <a:p>
            <a:r>
              <a:rPr lang="en-US"/>
              <a:t>(Transition)</a:t>
            </a:r>
          </a:p>
          <a:p>
            <a:r>
              <a:rPr lang="en-US"/>
              <a:t>And that brings us to the question: What does that actually look like in practice? Let me show you..."</a:t>
            </a:r>
          </a:p>
          <a:p>
            <a:r>
              <a:rPr lang="en-US"/>
              <a:t/>
            </a:r>
          </a:p>
          <a:p>
            <a:r>
              <a:rPr lang="en-US"/>
              <a:t>This positions AI solutions as the bridge to the 1%, setting up your product demo perfectly.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we’ve looked at the risks of standing still and the results of moving forward. The question always becomes: 'Where do I start?'</a:t>
            </a:r>
          </a:p>
          <a:p>
            <a:r>
              <a:rPr lang="en-US"/>
              <a:t/>
            </a:r>
          </a:p>
          <a:p>
            <a:r>
              <a:rPr lang="en-US"/>
              <a:t>Maturity in facility management isn’t something you buy off the shelf. It’s something you build through a structured approach. Based on the same principles we used to transform portfolios </a:t>
            </a:r>
          </a:p>
          <a:p>
            <a:r>
              <a:rPr lang="en-US"/>
              <a:t/>
            </a:r>
          </a:p>
          <a:p>
            <a:r>
              <a:rPr lang="en-US"/>
              <a:t> here are the four essential steps to success. </a:t>
            </a:r>
          </a:p>
          <a:p>
            <a:r>
              <a:rPr lang="en-US"/>
              <a:t/>
            </a:r>
          </a:p>
          <a:p>
            <a:r>
              <a:rPr lang="en-US"/>
              <a:t/>
            </a:r>
          </a:p>
          <a:p>
            <a:r>
              <a:rPr lang="en-US"/>
              <a:t>Step 1: Identify the Problem.</a:t>
            </a:r>
          </a:p>
          <a:p>
            <a:r>
              <a:rPr lang="en-US"/>
              <a:t>In our industry, we have a bad habit of looking at a new piece of technology and saying, 'How can I use that?'</a:t>
            </a:r>
          </a:p>
          <a:p>
            <a:r>
              <a:rPr lang="en-US"/>
              <a:t>I’m asking you to flip that. </a:t>
            </a:r>
          </a:p>
          <a:p>
            <a:r>
              <a:rPr lang="en-US"/>
              <a:t/>
            </a:r>
          </a:p>
          <a:p>
            <a:r>
              <a:rPr lang="en-US"/>
              <a:t>Focus on the WHAT before the HOW.</a:t>
            </a:r>
          </a:p>
          <a:p>
            <a:r>
              <a:rPr lang="en-US"/>
              <a:t>Is your biggest pain point an Inventory Gap? Do you have 'Ghost Assets' you’re paying insurance on but can’t find? Or is it Asset Condition Ratings—are you guessing at your 5-year Capex plan because you don't actually know the health of your boilers?</a:t>
            </a:r>
          </a:p>
          <a:p>
            <a:r>
              <a:rPr lang="en-US"/>
              <a:t>Be specific. If you try to 'fix everything,' you’ll fix nothing. Pick one specific problem and solve it until it’s dead. The technology is just the vehicle; you have to pick the destination first. </a:t>
            </a:r>
          </a:p>
          <a:p>
            <a:r>
              <a:rPr lang="en-US"/>
              <a:t/>
            </a:r>
          </a:p>
          <a:p>
            <a:r>
              <a:rPr lang="en-US"/>
              <a:t/>
            </a:r>
          </a:p>
          <a:p>
            <a:r>
              <a:rPr lang="en-US"/>
              <a:t>Step 2: Integration as a Primary Goal.</a:t>
            </a:r>
          </a:p>
          <a:p>
            <a:r>
              <a:rPr lang="en-US"/>
              <a:t>I see this happen all the time: An organization buys a great tool, they get great data, and then that data gets trapped in a PDF filed away on a server. Data integration is critical.</a:t>
            </a:r>
          </a:p>
          <a:p>
            <a:r>
              <a:rPr lang="en-US"/>
              <a:t/>
            </a:r>
          </a:p>
          <a:p>
            <a:r>
              <a:rPr lang="en-US"/>
              <a:t>If your data can’t talk to your EAM, or your budget software, or your work order system, it is essentially useless. It becomes another 'digital silo.' The goal of the 1% is to eliminate manual data importation. When the data flows seamlessly into the systems you already use, you aren't just 'collecting information'—you’re creating Efficiency Gains that save days of manual work every week.</a:t>
            </a:r>
          </a:p>
          <a:p>
            <a:r>
              <a:rPr lang="en-US"/>
              <a:t/>
            </a:r>
          </a:p>
          <a:p>
            <a:r>
              <a:rPr lang="en-US"/>
              <a:t>Step 3: Train Your Team—The Human in the Loop.</a:t>
            </a:r>
          </a:p>
          <a:p>
            <a:r>
              <a:rPr lang="en-US"/>
              <a:t>This is the most important concept in this entire presentation. AI is not a replacement; it’s an apprentice.</a:t>
            </a:r>
          </a:p>
          <a:p>
            <a:r>
              <a:rPr lang="en-US"/>
              <a:t/>
            </a:r>
          </a:p>
          <a:p>
            <a:r>
              <a:rPr lang="en-US"/>
              <a:t>You have to treat an AI solution like a Junior Employee. It’s incredibly fast and it has a perfect memory, but it doesn't know what you know. It doesn't have 30 years of industry experience.</a:t>
            </a:r>
          </a:p>
          <a:p>
            <a:r>
              <a:rPr lang="en-US"/>
              <a:t>By keeping a 'Human in the Loop,' you are guiding the AI. You are providing the context it lacks. You are taking the 'expertise' in this room and using it to train the tool. When you empower your team to see themselves as the 'mentor' to the technology, you move from 'Fear' to 'Ownership.'</a:t>
            </a:r>
          </a:p>
          <a:p>
            <a:r>
              <a:rPr lang="en-US"/>
              <a:t/>
            </a:r>
          </a:p>
          <a:p>
            <a:r>
              <a:rPr lang="en-US"/>
              <a:t>Step 4: Build a Continuous Learning Loop.</a:t>
            </a:r>
          </a:p>
          <a:p>
            <a:r>
              <a:rPr lang="en-US"/>
              <a:t>No employee is perfect on their first day. Why do we expect technology to be?</a:t>
            </a:r>
          </a:p>
          <a:p>
            <a:r>
              <a:rPr lang="en-US"/>
              <a:t>You have to build a system where you train and retrain. When things don't go as planned—and in facilities, something always goes sideways—you have to have a feedback loop to retrain the system. </a:t>
            </a:r>
          </a:p>
          <a:p>
            <a:r>
              <a:rPr lang="en-US"/>
              <a:t/>
            </a:r>
          </a:p>
          <a:p>
            <a:r>
              <a:rPr lang="en-US"/>
              <a:t>Just like you would coach an employee who made a mistake, you refine the AI until it becomes competent. Once it’s competent, you upskill. You move it to the next task. This adaptability is what keeps your organization resilient as the technology—and your facility needs—evolve.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0.png" Type="http://schemas.openxmlformats.org/officeDocument/2006/relationships/image"/><Relationship Id="rId4" Target="../media/image40.pn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34.png" Type="http://schemas.openxmlformats.org/officeDocument/2006/relationships/image"/><Relationship Id="rId4" Target="../media/image43.png" Type="http://schemas.openxmlformats.org/officeDocument/2006/relationships/image"/><Relationship Id="rId5" Target="../media/image4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5.pn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47.png" Type="http://schemas.openxmlformats.org/officeDocument/2006/relationships/image"/><Relationship Id="rId7" Target="../media/image4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37.pn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49.jpeg" Type="http://schemas.openxmlformats.org/officeDocument/2006/relationships/image"/><Relationship Id="rId7" Target="../media/image50.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6.pn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47.png" Type="http://schemas.openxmlformats.org/officeDocument/2006/relationships/image"/><Relationship Id="rId7" Target="../media/image51.jpeg" Type="http://schemas.openxmlformats.org/officeDocument/2006/relationships/image"/><Relationship Id="rId8" Target="../media/image52.png" Type="http://schemas.openxmlformats.org/officeDocument/2006/relationships/image"/><Relationship Id="rId9" Target="../media/image53.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37.png" Type="http://schemas.openxmlformats.org/officeDocument/2006/relationships/image"/><Relationship Id="rId4" Target="../media/image54.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png" Type="http://schemas.openxmlformats.org/officeDocument/2006/relationships/image"/><Relationship Id="rId4" Target="../media/image55.png" Type="http://schemas.openxmlformats.org/officeDocument/2006/relationships/image"/><Relationship Id="rId5" Target="../media/image15.png" Type="http://schemas.openxmlformats.org/officeDocument/2006/relationships/image"/><Relationship Id="rId6" Target="../media/image56.png" Type="http://schemas.openxmlformats.org/officeDocument/2006/relationships/image"/><Relationship Id="rId7" Target="../media/image57.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5.svg" Type="http://schemas.openxmlformats.org/officeDocument/2006/relationships/image"/><Relationship Id="rId11" Target="../media/image66.png" Type="http://schemas.openxmlformats.org/officeDocument/2006/relationships/image"/><Relationship Id="rId12" Target="https://assets.new.siemens.com/siemens/assets/api/uuid:1b43afb5-2d07-47f7-9eb7-893fe7d0bc59/TCOD-2024_original.pdf" TargetMode="External" Type="http://schemas.openxmlformats.org/officeDocument/2006/relationships/hyperlink"/><Relationship Id="rId2" Target="../media/image5.png" Type="http://schemas.openxmlformats.org/officeDocument/2006/relationships/image"/><Relationship Id="rId3" Target="../media/image58.png" Type="http://schemas.openxmlformats.org/officeDocument/2006/relationships/image"/><Relationship Id="rId4" Target="../media/image59.svg" Type="http://schemas.openxmlformats.org/officeDocument/2006/relationships/image"/><Relationship Id="rId5" Target="../media/image60.png" Type="http://schemas.openxmlformats.org/officeDocument/2006/relationships/image"/><Relationship Id="rId6" Target="../media/image61.svg" Type="http://schemas.openxmlformats.org/officeDocument/2006/relationships/image"/><Relationship Id="rId7" Target="../media/image62.png" Type="http://schemas.openxmlformats.org/officeDocument/2006/relationships/image"/><Relationship Id="rId8" Target="../media/image63.svg" Type="http://schemas.openxmlformats.org/officeDocument/2006/relationships/image"/><Relationship Id="rId9" Target="../media/image6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5.pn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0.png" Type="http://schemas.openxmlformats.org/officeDocument/2006/relationships/image"/><Relationship Id="rId4" Target="../media/image11.jpeg" Type="http://schemas.openxmlformats.org/officeDocument/2006/relationships/image"/><Relationship Id="rId5" Target="../media/image12.jpe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png" Type="http://schemas.openxmlformats.org/officeDocument/2006/relationships/image"/><Relationship Id="rId2" Target="../notesSlides/notesSlide4.xml" Type="http://schemas.openxmlformats.org/officeDocument/2006/relationships/notesSlide"/><Relationship Id="rId3" Target="../media/image16.png" Type="http://schemas.openxmlformats.org/officeDocument/2006/relationships/image"/><Relationship Id="rId4" Target="../media/image17.jpeg" Type="http://schemas.openxmlformats.org/officeDocument/2006/relationships/image"/><Relationship Id="rId5" Target="../media/image18.jpe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 Id="rId8" Target="../media/image21.png" Type="http://schemas.openxmlformats.org/officeDocument/2006/relationships/image"/><Relationship Id="rId9" Target="../media/image22.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5.png" Type="http://schemas.openxmlformats.org/officeDocument/2006/relationships/image"/><Relationship Id="rId4" Target="../media/image24.jpeg" Type="http://schemas.openxmlformats.org/officeDocument/2006/relationships/image"/><Relationship Id="rId5" Target="../media/image25.jpe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6.png" Type="http://schemas.openxmlformats.org/officeDocument/2006/relationships/image"/><Relationship Id="rId4" Target="../media/image28.pn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31.png" Type="http://schemas.openxmlformats.org/officeDocument/2006/relationships/image"/><Relationship Id="rId8" Target="../media/image32.svg" Type="http://schemas.openxmlformats.org/officeDocument/2006/relationships/image"/><Relationship Id="rId9" Target="../media/image33.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34.png" Type="http://schemas.openxmlformats.org/officeDocument/2006/relationships/image"/><Relationship Id="rId4" Target="../media/image35.jpeg" Type="http://schemas.openxmlformats.org/officeDocument/2006/relationships/image"/><Relationship Id="rId5" Target="../media/image36.jpe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37.png" Type="http://schemas.openxmlformats.org/officeDocument/2006/relationships/image"/><Relationship Id="rId4" Target="../media/image38.jpe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3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162050" y="3333065"/>
            <a:ext cx="15963900" cy="3620871"/>
            <a:chOff x="0" y="0"/>
            <a:chExt cx="21285200" cy="4827827"/>
          </a:xfrm>
        </p:grpSpPr>
        <p:sp>
          <p:nvSpPr>
            <p:cNvPr name="Freeform 4" id="4"/>
            <p:cNvSpPr/>
            <p:nvPr/>
          </p:nvSpPr>
          <p:spPr>
            <a:xfrm flipH="false" flipV="false" rot="0">
              <a:off x="0" y="0"/>
              <a:ext cx="21285200" cy="4827827"/>
            </a:xfrm>
            <a:custGeom>
              <a:avLst/>
              <a:gdLst/>
              <a:ahLst/>
              <a:cxnLst/>
              <a:rect r="r" b="b" t="t" l="l"/>
              <a:pathLst>
                <a:path h="4827827" w="21285200">
                  <a:moveTo>
                    <a:pt x="0" y="0"/>
                  </a:moveTo>
                  <a:lnTo>
                    <a:pt x="21285200" y="0"/>
                  </a:lnTo>
                  <a:lnTo>
                    <a:pt x="21285200" y="4827827"/>
                  </a:lnTo>
                  <a:lnTo>
                    <a:pt x="0" y="4827827"/>
                  </a:lnTo>
                  <a:close/>
                </a:path>
              </a:pathLst>
            </a:custGeom>
            <a:solidFill>
              <a:srgbClr val="000000">
                <a:alpha val="0"/>
              </a:srgbClr>
            </a:solidFill>
            <a:ln w="12700">
              <a:solidFill>
                <a:srgbClr val="000000"/>
              </a:solidFill>
            </a:ln>
          </p:spPr>
        </p:sp>
        <p:sp>
          <p:nvSpPr>
            <p:cNvPr name="TextBox 5" id="5"/>
            <p:cNvSpPr txBox="true"/>
            <p:nvPr/>
          </p:nvSpPr>
          <p:spPr>
            <a:xfrm>
              <a:off x="0" y="95250"/>
              <a:ext cx="21285200" cy="4732577"/>
            </a:xfrm>
            <a:prstGeom prst="rect">
              <a:avLst/>
            </a:prstGeom>
          </p:spPr>
          <p:txBody>
            <a:bodyPr anchor="b" rtlCol="false" tIns="0" lIns="0" bIns="0" rIns="0"/>
            <a:lstStyle/>
            <a:p>
              <a:pPr algn="ctr">
                <a:lnSpc>
                  <a:spcPts val="8640"/>
                </a:lnSpc>
              </a:pPr>
              <a:r>
                <a:rPr lang="en-US" b="true" sz="8000">
                  <a:solidFill>
                    <a:srgbClr val="000000"/>
                  </a:solidFill>
                  <a:latin typeface="Arial Nova Bold"/>
                  <a:ea typeface="Arial Nova Bold"/>
                  <a:cs typeface="Arial Nova Bold"/>
                  <a:sym typeface="Arial Nova Bold"/>
                </a:rPr>
                <a:t>The Evolution of Asset Collection: Augmenting Human Expertise with AI</a:t>
              </a:r>
            </a:p>
          </p:txBody>
        </p:sp>
      </p:grpSp>
      <p:sp>
        <p:nvSpPr>
          <p:cNvPr name="TextBox 6" id="6"/>
          <p:cNvSpPr txBox="true"/>
          <p:nvPr/>
        </p:nvSpPr>
        <p:spPr>
          <a:xfrm rot="0">
            <a:off x="2377440" y="7679540"/>
            <a:ext cx="13533120" cy="1493338"/>
          </a:xfrm>
          <a:prstGeom prst="rect">
            <a:avLst/>
          </a:prstGeom>
        </p:spPr>
        <p:txBody>
          <a:bodyPr anchor="t" rtlCol="false" tIns="0" lIns="0" bIns="0" rIns="0">
            <a:spAutoFit/>
          </a:bodyPr>
          <a:lstStyle/>
          <a:p>
            <a:pPr algn="ctr">
              <a:lnSpc>
                <a:spcPts val="3888"/>
              </a:lnSpc>
            </a:pPr>
            <a:r>
              <a:rPr lang="en-US" sz="3600">
                <a:solidFill>
                  <a:srgbClr val="000000"/>
                </a:solidFill>
                <a:latin typeface="Arial"/>
                <a:ea typeface="Arial"/>
                <a:cs typeface="Arial"/>
                <a:sym typeface="Arial"/>
              </a:rPr>
              <a:t>Billy Holder, CFM</a:t>
            </a:r>
          </a:p>
          <a:p>
            <a:pPr algn="ctr">
              <a:lnSpc>
                <a:spcPts val="3888"/>
              </a:lnSpc>
            </a:pPr>
            <a:r>
              <a:rPr lang="en-US" sz="3600">
                <a:solidFill>
                  <a:srgbClr val="000000"/>
                </a:solidFill>
                <a:latin typeface="Arial"/>
                <a:ea typeface="Arial"/>
                <a:cs typeface="Arial"/>
                <a:sym typeface="Arial"/>
              </a:rPr>
              <a:t>Founder, CEO</a:t>
            </a:r>
          </a:p>
          <a:p>
            <a:pPr algn="ctr">
              <a:lnSpc>
                <a:spcPts val="3888"/>
              </a:lnSpc>
            </a:pPr>
            <a:r>
              <a:rPr lang="en-US" sz="3600">
                <a:solidFill>
                  <a:srgbClr val="000000"/>
                </a:solidFill>
                <a:latin typeface="Arial"/>
                <a:ea typeface="Arial"/>
                <a:cs typeface="Arial"/>
                <a:sym typeface="Arial"/>
              </a:rPr>
              <a:t>Project Aidra</a:t>
            </a:r>
          </a:p>
        </p:txBody>
      </p:sp>
      <p:grpSp>
        <p:nvGrpSpPr>
          <p:cNvPr name="Group 7" id="7"/>
          <p:cNvGrpSpPr/>
          <p:nvPr/>
        </p:nvGrpSpPr>
        <p:grpSpPr>
          <a:xfrm rot="0">
            <a:off x="4367089" y="400783"/>
            <a:ext cx="9387745" cy="2344131"/>
            <a:chOff x="0" y="0"/>
            <a:chExt cx="12516993" cy="3125508"/>
          </a:xfrm>
        </p:grpSpPr>
        <p:sp>
          <p:nvSpPr>
            <p:cNvPr name="Freeform 8" id="8"/>
            <p:cNvSpPr/>
            <p:nvPr/>
          </p:nvSpPr>
          <p:spPr>
            <a:xfrm flipH="false" flipV="false" rot="0">
              <a:off x="12700" y="12700"/>
              <a:ext cx="12491593" cy="3100070"/>
            </a:xfrm>
            <a:custGeom>
              <a:avLst/>
              <a:gdLst/>
              <a:ahLst/>
              <a:cxnLst/>
              <a:rect r="r" b="b" t="t" l="l"/>
              <a:pathLst>
                <a:path h="3100070" w="12491593">
                  <a:moveTo>
                    <a:pt x="0" y="0"/>
                  </a:moveTo>
                  <a:lnTo>
                    <a:pt x="12491593" y="0"/>
                  </a:lnTo>
                  <a:lnTo>
                    <a:pt x="12491593" y="3100070"/>
                  </a:lnTo>
                  <a:lnTo>
                    <a:pt x="0" y="3100070"/>
                  </a:lnTo>
                  <a:close/>
                </a:path>
              </a:pathLst>
            </a:custGeom>
            <a:solidFill>
              <a:srgbClr val="FFFFFF"/>
            </a:solidFill>
            <a:ln w="12700">
              <a:solidFill>
                <a:srgbClr val="000000"/>
              </a:solidFill>
            </a:ln>
          </p:spPr>
        </p:sp>
        <p:sp>
          <p:nvSpPr>
            <p:cNvPr name="Freeform 9" id="9"/>
            <p:cNvSpPr/>
            <p:nvPr/>
          </p:nvSpPr>
          <p:spPr>
            <a:xfrm flipH="false" flipV="false" rot="0">
              <a:off x="0" y="0"/>
              <a:ext cx="12516993" cy="3125470"/>
            </a:xfrm>
            <a:custGeom>
              <a:avLst/>
              <a:gdLst/>
              <a:ahLst/>
              <a:cxnLst/>
              <a:rect r="r" b="b" t="t" l="l"/>
              <a:pathLst>
                <a:path h="3125470" w="12516993">
                  <a:moveTo>
                    <a:pt x="12700" y="0"/>
                  </a:moveTo>
                  <a:lnTo>
                    <a:pt x="12504293" y="0"/>
                  </a:lnTo>
                  <a:cubicBezTo>
                    <a:pt x="12511278" y="0"/>
                    <a:pt x="12516993" y="5715"/>
                    <a:pt x="12516993" y="12700"/>
                  </a:cubicBezTo>
                  <a:lnTo>
                    <a:pt x="12516993" y="3112770"/>
                  </a:lnTo>
                  <a:cubicBezTo>
                    <a:pt x="12516993" y="3119755"/>
                    <a:pt x="12511278" y="3125470"/>
                    <a:pt x="12504293" y="3125470"/>
                  </a:cubicBezTo>
                  <a:lnTo>
                    <a:pt x="12700" y="3125470"/>
                  </a:lnTo>
                  <a:cubicBezTo>
                    <a:pt x="5715" y="3125470"/>
                    <a:pt x="0" y="3119755"/>
                    <a:pt x="0" y="3112770"/>
                  </a:cubicBezTo>
                  <a:lnTo>
                    <a:pt x="0" y="12700"/>
                  </a:lnTo>
                  <a:cubicBezTo>
                    <a:pt x="0" y="5715"/>
                    <a:pt x="5715" y="0"/>
                    <a:pt x="12700" y="0"/>
                  </a:cubicBezTo>
                  <a:moveTo>
                    <a:pt x="12700" y="25400"/>
                  </a:moveTo>
                  <a:lnTo>
                    <a:pt x="12700" y="12700"/>
                  </a:lnTo>
                  <a:lnTo>
                    <a:pt x="25400" y="12700"/>
                  </a:lnTo>
                  <a:lnTo>
                    <a:pt x="25400" y="3112770"/>
                  </a:lnTo>
                  <a:lnTo>
                    <a:pt x="12700" y="3112770"/>
                  </a:lnTo>
                  <a:lnTo>
                    <a:pt x="12700" y="3100070"/>
                  </a:lnTo>
                  <a:lnTo>
                    <a:pt x="12504293" y="3100070"/>
                  </a:lnTo>
                  <a:lnTo>
                    <a:pt x="12504293" y="3112770"/>
                  </a:lnTo>
                  <a:lnTo>
                    <a:pt x="12491593" y="3112770"/>
                  </a:lnTo>
                  <a:lnTo>
                    <a:pt x="12491593" y="12700"/>
                  </a:lnTo>
                  <a:lnTo>
                    <a:pt x="12504293" y="12700"/>
                  </a:lnTo>
                  <a:lnTo>
                    <a:pt x="12504293" y="25400"/>
                  </a:lnTo>
                  <a:lnTo>
                    <a:pt x="12700" y="25400"/>
                  </a:lnTo>
                  <a:close/>
                </a:path>
              </a:pathLst>
            </a:custGeom>
            <a:solidFill>
              <a:srgbClr val="FFFFFF"/>
            </a:solidFill>
            <a:ln w="12700">
              <a:solidFill>
                <a:srgbClr val="000000"/>
              </a:solidFill>
            </a:ln>
          </p:spPr>
        </p:sp>
      </p:grpSp>
      <p:sp>
        <p:nvSpPr>
          <p:cNvPr name="Freeform 10" id="10" descr="A white rectangular sign with green text  AI-generated content may be incorrect."/>
          <p:cNvSpPr/>
          <p:nvPr/>
        </p:nvSpPr>
        <p:spPr>
          <a:xfrm flipH="false" flipV="false" rot="0">
            <a:off x="4089997" y="-3226460"/>
            <a:ext cx="10095471" cy="10133152"/>
          </a:xfrm>
          <a:custGeom>
            <a:avLst/>
            <a:gdLst/>
            <a:ahLst/>
            <a:cxnLst/>
            <a:rect r="r" b="b" t="t" l="l"/>
            <a:pathLst>
              <a:path h="10133152" w="10095471">
                <a:moveTo>
                  <a:pt x="0" y="0"/>
                </a:moveTo>
                <a:lnTo>
                  <a:pt x="10095471" y="0"/>
                </a:lnTo>
                <a:lnTo>
                  <a:pt x="10095471" y="10133152"/>
                </a:lnTo>
                <a:lnTo>
                  <a:pt x="0" y="10133152"/>
                </a:lnTo>
                <a:lnTo>
                  <a:pt x="0" y="0"/>
                </a:lnTo>
                <a:close/>
              </a:path>
            </a:pathLst>
          </a:custGeom>
          <a:blipFill>
            <a:blip r:embed="rId3"/>
            <a:stretch>
              <a:fillRect l="-1408" t="-3" r="1211" b="179"/>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5000"/>
            </a:stretch>
          </a:blipFill>
        </p:spPr>
      </p:sp>
      <p:grpSp>
        <p:nvGrpSpPr>
          <p:cNvPr name="Group 3" id="3"/>
          <p:cNvGrpSpPr/>
          <p:nvPr/>
        </p:nvGrpSpPr>
        <p:grpSpPr>
          <a:xfrm rot="0">
            <a:off x="970159" y="247631"/>
            <a:ext cx="16336213" cy="1988344"/>
            <a:chOff x="0" y="0"/>
            <a:chExt cx="21781618" cy="2651125"/>
          </a:xfrm>
        </p:grpSpPr>
        <p:sp>
          <p:nvSpPr>
            <p:cNvPr name="Freeform 4" id="4"/>
            <p:cNvSpPr/>
            <p:nvPr/>
          </p:nvSpPr>
          <p:spPr>
            <a:xfrm flipH="false" flipV="false" rot="0">
              <a:off x="0" y="0"/>
              <a:ext cx="21781612" cy="2651126"/>
            </a:xfrm>
            <a:custGeom>
              <a:avLst/>
              <a:gdLst/>
              <a:ahLst/>
              <a:cxnLst/>
              <a:rect r="r" b="b" t="t" l="l"/>
              <a:pathLst>
                <a:path h="2651126" w="21781612">
                  <a:moveTo>
                    <a:pt x="0" y="0"/>
                  </a:moveTo>
                  <a:lnTo>
                    <a:pt x="21781612" y="0"/>
                  </a:lnTo>
                  <a:lnTo>
                    <a:pt x="21781612" y="2651126"/>
                  </a:lnTo>
                  <a:lnTo>
                    <a:pt x="0" y="2651126"/>
                  </a:lnTo>
                  <a:close/>
                </a:path>
              </a:pathLst>
            </a:custGeom>
            <a:solidFill>
              <a:srgbClr val="000000">
                <a:alpha val="0"/>
              </a:srgbClr>
            </a:solidFill>
            <a:ln w="12700">
              <a:solidFill>
                <a:srgbClr val="000000"/>
              </a:solidFill>
            </a:ln>
          </p:spPr>
        </p:sp>
        <p:sp>
          <p:nvSpPr>
            <p:cNvPr name="TextBox 5" id="5"/>
            <p:cNvSpPr txBox="true"/>
            <p:nvPr/>
          </p:nvSpPr>
          <p:spPr>
            <a:xfrm>
              <a:off x="0" y="85725"/>
              <a:ext cx="21781618" cy="2565400"/>
            </a:xfrm>
            <a:prstGeom prst="rect">
              <a:avLst/>
            </a:prstGeom>
          </p:spPr>
          <p:txBody>
            <a:bodyPr anchor="b" rtlCol="false" tIns="0" lIns="0" bIns="0" rIns="0"/>
            <a:lstStyle/>
            <a:p>
              <a:pPr algn="l">
                <a:lnSpc>
                  <a:spcPts val="7776"/>
                </a:lnSpc>
              </a:pPr>
              <a:r>
                <a:rPr lang="en-US" sz="7200" b="true">
                  <a:solidFill>
                    <a:srgbClr val="000000"/>
                  </a:solidFill>
                  <a:latin typeface="Arial Nova Bold"/>
                  <a:ea typeface="Arial Nova Bold"/>
                  <a:cs typeface="Arial Nova Bold"/>
                  <a:sym typeface="Arial Nova Bold"/>
                </a:rPr>
                <a:t>Timeline or Flow</a:t>
              </a:r>
            </a:p>
          </p:txBody>
        </p:sp>
      </p:grpSp>
      <p:grpSp>
        <p:nvGrpSpPr>
          <p:cNvPr name="Group 6" id="6"/>
          <p:cNvGrpSpPr/>
          <p:nvPr/>
        </p:nvGrpSpPr>
        <p:grpSpPr>
          <a:xfrm rot="0">
            <a:off x="1257300" y="3972180"/>
            <a:ext cx="3562350" cy="1079107"/>
            <a:chOff x="0" y="0"/>
            <a:chExt cx="4749800" cy="1438810"/>
          </a:xfrm>
        </p:grpSpPr>
        <p:sp>
          <p:nvSpPr>
            <p:cNvPr name="Freeform 7" id="7"/>
            <p:cNvSpPr/>
            <p:nvPr/>
          </p:nvSpPr>
          <p:spPr>
            <a:xfrm flipH="false" flipV="false" rot="0">
              <a:off x="0" y="0"/>
              <a:ext cx="4749800" cy="1438812"/>
            </a:xfrm>
            <a:custGeom>
              <a:avLst/>
              <a:gdLst/>
              <a:ahLst/>
              <a:cxnLst/>
              <a:rect r="r" b="b" t="t" l="l"/>
              <a:pathLst>
                <a:path h="1438812" w="4749800">
                  <a:moveTo>
                    <a:pt x="0" y="0"/>
                  </a:moveTo>
                  <a:lnTo>
                    <a:pt x="4749800" y="0"/>
                  </a:lnTo>
                  <a:lnTo>
                    <a:pt x="4749800" y="1438812"/>
                  </a:lnTo>
                  <a:lnTo>
                    <a:pt x="0" y="1438812"/>
                  </a:lnTo>
                  <a:close/>
                </a:path>
              </a:pathLst>
            </a:custGeom>
            <a:solidFill>
              <a:srgbClr val="000000">
                <a:alpha val="0"/>
              </a:srgbClr>
            </a:solidFill>
            <a:ln w="12700">
              <a:solidFill>
                <a:srgbClr val="000000"/>
              </a:solidFill>
            </a:ln>
          </p:spPr>
        </p:sp>
        <p:sp>
          <p:nvSpPr>
            <p:cNvPr name="TextBox 8" id="8"/>
            <p:cNvSpPr txBox="true"/>
            <p:nvPr/>
          </p:nvSpPr>
          <p:spPr>
            <a:xfrm>
              <a:off x="0" y="-19050"/>
              <a:ext cx="4749800" cy="1457860"/>
            </a:xfrm>
            <a:prstGeom prst="rect">
              <a:avLst/>
            </a:prstGeom>
          </p:spPr>
          <p:txBody>
            <a:bodyPr anchor="ctr" rtlCol="false" tIns="0" lIns="0" bIns="0" rIns="0"/>
            <a:lstStyle/>
            <a:p>
              <a:pPr algn="l">
                <a:lnSpc>
                  <a:spcPts val="3600"/>
                </a:lnSpc>
              </a:pPr>
              <a:r>
                <a:rPr lang="en-US" sz="3000" b="true">
                  <a:solidFill>
                    <a:srgbClr val="000000"/>
                  </a:solidFill>
                  <a:latin typeface="Arial Bold"/>
                  <a:ea typeface="Arial Bold"/>
                  <a:cs typeface="Arial Bold"/>
                  <a:sym typeface="Arial Bold"/>
                </a:rPr>
                <a:t>ASSESS The Problem</a:t>
              </a:r>
            </a:p>
          </p:txBody>
        </p:sp>
      </p:grpSp>
      <p:sp>
        <p:nvSpPr>
          <p:cNvPr name="AutoShape 9" id="9"/>
          <p:cNvSpPr/>
          <p:nvPr/>
        </p:nvSpPr>
        <p:spPr>
          <a:xfrm>
            <a:off x="1583382" y="3596747"/>
            <a:ext cx="15238073" cy="9574"/>
          </a:xfrm>
          <a:prstGeom prst="line">
            <a:avLst/>
          </a:prstGeom>
          <a:ln cap="rnd" w="9525">
            <a:solidFill>
              <a:srgbClr val="3BA40F"/>
            </a:solidFill>
            <a:prstDash val="solid"/>
            <a:headEnd type="none" len="sm" w="sm"/>
            <a:tailEnd type="none" len="sm" w="sm"/>
          </a:ln>
        </p:spPr>
      </p:sp>
      <p:grpSp>
        <p:nvGrpSpPr>
          <p:cNvPr name="Group 10" id="10"/>
          <p:cNvGrpSpPr/>
          <p:nvPr/>
        </p:nvGrpSpPr>
        <p:grpSpPr>
          <a:xfrm rot="0">
            <a:off x="1314450" y="3453060"/>
            <a:ext cx="338442" cy="338442"/>
            <a:chOff x="0" y="0"/>
            <a:chExt cx="451256" cy="451256"/>
          </a:xfrm>
        </p:grpSpPr>
        <p:sp>
          <p:nvSpPr>
            <p:cNvPr name="Freeform 11" id="11"/>
            <p:cNvSpPr/>
            <p:nvPr/>
          </p:nvSpPr>
          <p:spPr>
            <a:xfrm flipH="false" flipV="false" rot="0">
              <a:off x="0" y="0"/>
              <a:ext cx="451231" cy="451231"/>
            </a:xfrm>
            <a:custGeom>
              <a:avLst/>
              <a:gdLst/>
              <a:ahLst/>
              <a:cxnLst/>
              <a:rect r="r" b="b" t="t" l="l"/>
              <a:pathLst>
                <a:path h="451231" w="451231">
                  <a:moveTo>
                    <a:pt x="0" y="225679"/>
                  </a:moveTo>
                  <a:cubicBezTo>
                    <a:pt x="0" y="100965"/>
                    <a:pt x="100965" y="0"/>
                    <a:pt x="225679" y="0"/>
                  </a:cubicBezTo>
                  <a:cubicBezTo>
                    <a:pt x="350393" y="0"/>
                    <a:pt x="451231" y="100965"/>
                    <a:pt x="451231" y="225679"/>
                  </a:cubicBezTo>
                  <a:cubicBezTo>
                    <a:pt x="451231" y="350393"/>
                    <a:pt x="350266" y="451231"/>
                    <a:pt x="225679" y="451231"/>
                  </a:cubicBezTo>
                  <a:cubicBezTo>
                    <a:pt x="101092" y="451231"/>
                    <a:pt x="0" y="350266"/>
                    <a:pt x="0" y="225679"/>
                  </a:cubicBezTo>
                  <a:close/>
                </a:path>
              </a:pathLst>
            </a:custGeom>
            <a:solidFill>
              <a:srgbClr val="3BA40F"/>
            </a:solidFill>
            <a:ln w="12700">
              <a:solidFill>
                <a:srgbClr val="000000"/>
              </a:solidFill>
            </a:ln>
          </p:spPr>
        </p:sp>
      </p:grpSp>
      <p:grpSp>
        <p:nvGrpSpPr>
          <p:cNvPr name="Group 12" id="12"/>
          <p:cNvGrpSpPr/>
          <p:nvPr/>
        </p:nvGrpSpPr>
        <p:grpSpPr>
          <a:xfrm rot="0">
            <a:off x="5336229" y="3455632"/>
            <a:ext cx="338442" cy="338442"/>
            <a:chOff x="0" y="0"/>
            <a:chExt cx="451256" cy="451256"/>
          </a:xfrm>
        </p:grpSpPr>
        <p:sp>
          <p:nvSpPr>
            <p:cNvPr name="Freeform 13" id="13"/>
            <p:cNvSpPr/>
            <p:nvPr/>
          </p:nvSpPr>
          <p:spPr>
            <a:xfrm flipH="false" flipV="false" rot="0">
              <a:off x="0" y="0"/>
              <a:ext cx="451231" cy="451231"/>
            </a:xfrm>
            <a:custGeom>
              <a:avLst/>
              <a:gdLst/>
              <a:ahLst/>
              <a:cxnLst/>
              <a:rect r="r" b="b" t="t" l="l"/>
              <a:pathLst>
                <a:path h="451231" w="451231">
                  <a:moveTo>
                    <a:pt x="0" y="225679"/>
                  </a:moveTo>
                  <a:cubicBezTo>
                    <a:pt x="0" y="100965"/>
                    <a:pt x="100965" y="0"/>
                    <a:pt x="225679" y="0"/>
                  </a:cubicBezTo>
                  <a:cubicBezTo>
                    <a:pt x="350393" y="0"/>
                    <a:pt x="451231" y="100965"/>
                    <a:pt x="451231" y="225679"/>
                  </a:cubicBezTo>
                  <a:cubicBezTo>
                    <a:pt x="451231" y="350393"/>
                    <a:pt x="350266" y="451231"/>
                    <a:pt x="225679" y="451231"/>
                  </a:cubicBezTo>
                  <a:cubicBezTo>
                    <a:pt x="101092" y="451231"/>
                    <a:pt x="0" y="350266"/>
                    <a:pt x="0" y="225679"/>
                  </a:cubicBezTo>
                  <a:close/>
                </a:path>
              </a:pathLst>
            </a:custGeom>
            <a:solidFill>
              <a:srgbClr val="3BA40F"/>
            </a:solidFill>
            <a:ln w="12700">
              <a:solidFill>
                <a:srgbClr val="000000"/>
              </a:solidFill>
            </a:ln>
          </p:spPr>
        </p:sp>
      </p:grpSp>
      <p:grpSp>
        <p:nvGrpSpPr>
          <p:cNvPr name="Group 14" id="14"/>
          <p:cNvGrpSpPr/>
          <p:nvPr/>
        </p:nvGrpSpPr>
        <p:grpSpPr>
          <a:xfrm rot="0">
            <a:off x="9357998" y="3453060"/>
            <a:ext cx="338442" cy="338442"/>
            <a:chOff x="0" y="0"/>
            <a:chExt cx="451256" cy="451256"/>
          </a:xfrm>
        </p:grpSpPr>
        <p:sp>
          <p:nvSpPr>
            <p:cNvPr name="Freeform 15" id="15"/>
            <p:cNvSpPr/>
            <p:nvPr/>
          </p:nvSpPr>
          <p:spPr>
            <a:xfrm flipH="false" flipV="false" rot="0">
              <a:off x="0" y="0"/>
              <a:ext cx="451231" cy="451231"/>
            </a:xfrm>
            <a:custGeom>
              <a:avLst/>
              <a:gdLst/>
              <a:ahLst/>
              <a:cxnLst/>
              <a:rect r="r" b="b" t="t" l="l"/>
              <a:pathLst>
                <a:path h="451231" w="451231">
                  <a:moveTo>
                    <a:pt x="0" y="225679"/>
                  </a:moveTo>
                  <a:cubicBezTo>
                    <a:pt x="0" y="100965"/>
                    <a:pt x="100965" y="0"/>
                    <a:pt x="225679" y="0"/>
                  </a:cubicBezTo>
                  <a:cubicBezTo>
                    <a:pt x="350393" y="0"/>
                    <a:pt x="451231" y="100965"/>
                    <a:pt x="451231" y="225679"/>
                  </a:cubicBezTo>
                  <a:cubicBezTo>
                    <a:pt x="451231" y="350393"/>
                    <a:pt x="350266" y="451231"/>
                    <a:pt x="225679" y="451231"/>
                  </a:cubicBezTo>
                  <a:cubicBezTo>
                    <a:pt x="101092" y="451231"/>
                    <a:pt x="0" y="350266"/>
                    <a:pt x="0" y="225679"/>
                  </a:cubicBezTo>
                  <a:close/>
                </a:path>
              </a:pathLst>
            </a:custGeom>
            <a:solidFill>
              <a:srgbClr val="3BA40F"/>
            </a:solidFill>
            <a:ln w="12700">
              <a:solidFill>
                <a:srgbClr val="000000"/>
              </a:solidFill>
            </a:ln>
          </p:spPr>
        </p:sp>
      </p:grpSp>
      <p:grpSp>
        <p:nvGrpSpPr>
          <p:cNvPr name="Group 16" id="16"/>
          <p:cNvGrpSpPr/>
          <p:nvPr/>
        </p:nvGrpSpPr>
        <p:grpSpPr>
          <a:xfrm rot="0">
            <a:off x="13379777" y="3453060"/>
            <a:ext cx="338442" cy="338442"/>
            <a:chOff x="0" y="0"/>
            <a:chExt cx="451256" cy="451256"/>
          </a:xfrm>
        </p:grpSpPr>
        <p:sp>
          <p:nvSpPr>
            <p:cNvPr name="Freeform 17" id="17"/>
            <p:cNvSpPr/>
            <p:nvPr/>
          </p:nvSpPr>
          <p:spPr>
            <a:xfrm flipH="false" flipV="false" rot="0">
              <a:off x="0" y="0"/>
              <a:ext cx="451231" cy="451231"/>
            </a:xfrm>
            <a:custGeom>
              <a:avLst/>
              <a:gdLst/>
              <a:ahLst/>
              <a:cxnLst/>
              <a:rect r="r" b="b" t="t" l="l"/>
              <a:pathLst>
                <a:path h="451231" w="451231">
                  <a:moveTo>
                    <a:pt x="0" y="225679"/>
                  </a:moveTo>
                  <a:cubicBezTo>
                    <a:pt x="0" y="100965"/>
                    <a:pt x="100965" y="0"/>
                    <a:pt x="225679" y="0"/>
                  </a:cubicBezTo>
                  <a:cubicBezTo>
                    <a:pt x="350393" y="0"/>
                    <a:pt x="451231" y="100965"/>
                    <a:pt x="451231" y="225679"/>
                  </a:cubicBezTo>
                  <a:cubicBezTo>
                    <a:pt x="451231" y="350393"/>
                    <a:pt x="350266" y="451231"/>
                    <a:pt x="225679" y="451231"/>
                  </a:cubicBezTo>
                  <a:cubicBezTo>
                    <a:pt x="101092" y="451231"/>
                    <a:pt x="0" y="350266"/>
                    <a:pt x="0" y="225679"/>
                  </a:cubicBezTo>
                  <a:close/>
                </a:path>
              </a:pathLst>
            </a:custGeom>
            <a:solidFill>
              <a:srgbClr val="3BA40F"/>
            </a:solidFill>
            <a:ln w="12700">
              <a:solidFill>
                <a:srgbClr val="000000"/>
              </a:solidFill>
            </a:ln>
          </p:spPr>
        </p:sp>
      </p:grpSp>
      <p:sp>
        <p:nvSpPr>
          <p:cNvPr name="TextBox 18" id="18"/>
          <p:cNvSpPr txBox="true"/>
          <p:nvPr/>
        </p:nvSpPr>
        <p:spPr>
          <a:xfrm rot="0">
            <a:off x="1314450" y="5133975"/>
            <a:ext cx="2281614" cy="1819440"/>
          </a:xfrm>
          <a:prstGeom prst="rect">
            <a:avLst/>
          </a:prstGeom>
        </p:spPr>
        <p:txBody>
          <a:bodyPr anchor="t" rtlCol="false" tIns="0" lIns="0" bIns="0" rIns="0">
            <a:spAutoFit/>
          </a:bodyPr>
          <a:lstStyle/>
          <a:p>
            <a:pPr algn="l">
              <a:lnSpc>
                <a:spcPts val="2879"/>
              </a:lnSpc>
            </a:pPr>
            <a:r>
              <a:rPr lang="en-US" sz="2400">
                <a:solidFill>
                  <a:srgbClr val="000000"/>
                </a:solidFill>
                <a:latin typeface="Arial"/>
                <a:ea typeface="Arial"/>
                <a:cs typeface="Arial"/>
                <a:sym typeface="Arial"/>
              </a:rPr>
              <a:t>Ent</a:t>
            </a:r>
            <a:r>
              <a:rPr lang="en-US" sz="2400">
                <a:solidFill>
                  <a:srgbClr val="000000"/>
                </a:solidFill>
                <a:latin typeface="Arial"/>
                <a:ea typeface="Arial"/>
                <a:cs typeface="Arial"/>
                <a:sym typeface="Arial"/>
              </a:rPr>
              <a:t>er Identify</a:t>
            </a:r>
          </a:p>
          <a:p>
            <a:pPr algn="l">
              <a:lnSpc>
                <a:spcPts val="2879"/>
              </a:lnSpc>
            </a:pPr>
            <a:r>
              <a:rPr lang="en-US" sz="2400">
                <a:solidFill>
                  <a:srgbClr val="000000"/>
                </a:solidFill>
                <a:latin typeface="Arial"/>
                <a:ea typeface="Arial"/>
                <a:cs typeface="Arial"/>
                <a:sym typeface="Arial"/>
              </a:rPr>
              <a:t>the Specific Problem you want to solve.</a:t>
            </a:r>
          </a:p>
          <a:p>
            <a:pPr algn="l">
              <a:lnSpc>
                <a:spcPts val="2879"/>
              </a:lnSpc>
            </a:pPr>
          </a:p>
        </p:txBody>
      </p:sp>
      <p:grpSp>
        <p:nvGrpSpPr>
          <p:cNvPr name="Group 19" id="19"/>
          <p:cNvGrpSpPr/>
          <p:nvPr/>
        </p:nvGrpSpPr>
        <p:grpSpPr>
          <a:xfrm rot="0">
            <a:off x="5279079" y="4065575"/>
            <a:ext cx="3562350" cy="1079107"/>
            <a:chOff x="0" y="0"/>
            <a:chExt cx="4749800" cy="1438810"/>
          </a:xfrm>
        </p:grpSpPr>
        <p:sp>
          <p:nvSpPr>
            <p:cNvPr name="Freeform 20" id="20"/>
            <p:cNvSpPr/>
            <p:nvPr/>
          </p:nvSpPr>
          <p:spPr>
            <a:xfrm flipH="false" flipV="false" rot="0">
              <a:off x="0" y="0"/>
              <a:ext cx="4749800" cy="1438812"/>
            </a:xfrm>
            <a:custGeom>
              <a:avLst/>
              <a:gdLst/>
              <a:ahLst/>
              <a:cxnLst/>
              <a:rect r="r" b="b" t="t" l="l"/>
              <a:pathLst>
                <a:path h="1438812" w="4749800">
                  <a:moveTo>
                    <a:pt x="0" y="0"/>
                  </a:moveTo>
                  <a:lnTo>
                    <a:pt x="4749800" y="0"/>
                  </a:lnTo>
                  <a:lnTo>
                    <a:pt x="4749800" y="1438812"/>
                  </a:lnTo>
                  <a:lnTo>
                    <a:pt x="0" y="1438812"/>
                  </a:lnTo>
                  <a:close/>
                </a:path>
              </a:pathLst>
            </a:custGeom>
            <a:solidFill>
              <a:srgbClr val="000000">
                <a:alpha val="0"/>
              </a:srgbClr>
            </a:solidFill>
            <a:ln w="12700">
              <a:solidFill>
                <a:srgbClr val="000000"/>
              </a:solidFill>
            </a:ln>
          </p:spPr>
        </p:sp>
        <p:sp>
          <p:nvSpPr>
            <p:cNvPr name="TextBox 21" id="21"/>
            <p:cNvSpPr txBox="true"/>
            <p:nvPr/>
          </p:nvSpPr>
          <p:spPr>
            <a:xfrm>
              <a:off x="0" y="-19050"/>
              <a:ext cx="4749800" cy="1457860"/>
            </a:xfrm>
            <a:prstGeom prst="rect">
              <a:avLst/>
            </a:prstGeom>
          </p:spPr>
          <p:txBody>
            <a:bodyPr anchor="ctr" rtlCol="false" tIns="0" lIns="0" bIns="0" rIns="0"/>
            <a:lstStyle/>
            <a:p>
              <a:pPr algn="l">
                <a:lnSpc>
                  <a:spcPts val="3600"/>
                </a:lnSpc>
              </a:pPr>
              <a:r>
                <a:rPr lang="en-US" sz="3000" b="true">
                  <a:solidFill>
                    <a:srgbClr val="000000"/>
                  </a:solidFill>
                  <a:latin typeface="Arial Bold"/>
                  <a:ea typeface="Arial Bold"/>
                  <a:cs typeface="Arial Bold"/>
                  <a:sym typeface="Arial Bold"/>
                </a:rPr>
                <a:t>INT</a:t>
              </a:r>
              <a:r>
                <a:rPr lang="en-US" sz="3000" b="true">
                  <a:solidFill>
                    <a:srgbClr val="000000"/>
                  </a:solidFill>
                  <a:latin typeface="Arial Bold"/>
                  <a:ea typeface="Arial Bold"/>
                  <a:cs typeface="Arial Bold"/>
                  <a:sym typeface="Arial Bold"/>
                </a:rPr>
                <a:t>EGRATE &amp;</a:t>
              </a:r>
            </a:p>
            <a:p>
              <a:pPr algn="l">
                <a:lnSpc>
                  <a:spcPts val="3600"/>
                </a:lnSpc>
              </a:pPr>
              <a:r>
                <a:rPr lang="en-US" sz="3000" b="true">
                  <a:solidFill>
                    <a:srgbClr val="000000"/>
                  </a:solidFill>
                  <a:latin typeface="Arial Bold"/>
                  <a:ea typeface="Arial Bold"/>
                  <a:cs typeface="Arial Bold"/>
                  <a:sym typeface="Arial Bold"/>
                </a:rPr>
                <a:t>PLAN</a:t>
              </a:r>
            </a:p>
          </p:txBody>
        </p:sp>
      </p:grpSp>
      <p:sp>
        <p:nvSpPr>
          <p:cNvPr name="TextBox 22" id="22"/>
          <p:cNvSpPr txBox="true"/>
          <p:nvPr/>
        </p:nvSpPr>
        <p:spPr>
          <a:xfrm rot="0">
            <a:off x="5279079" y="5314966"/>
            <a:ext cx="3379470" cy="1457457"/>
          </a:xfrm>
          <a:prstGeom prst="rect">
            <a:avLst/>
          </a:prstGeom>
        </p:spPr>
        <p:txBody>
          <a:bodyPr anchor="t" rtlCol="false" tIns="0" lIns="0" bIns="0" rIns="0">
            <a:spAutoFit/>
          </a:bodyPr>
          <a:lstStyle/>
          <a:p>
            <a:pPr algn="l">
              <a:lnSpc>
                <a:spcPts val="2879"/>
              </a:lnSpc>
            </a:pPr>
            <a:r>
              <a:rPr lang="en-US" sz="2400">
                <a:solidFill>
                  <a:srgbClr val="000000"/>
                </a:solidFill>
                <a:latin typeface="Arial"/>
                <a:ea typeface="Arial"/>
                <a:cs typeface="Arial"/>
                <a:sym typeface="Arial"/>
              </a:rPr>
              <a:t>API-first</a:t>
            </a:r>
          </a:p>
          <a:p>
            <a:pPr algn="l">
              <a:lnSpc>
                <a:spcPts val="2879"/>
              </a:lnSpc>
            </a:pPr>
            <a:r>
              <a:rPr lang="en-US" sz="2400">
                <a:solidFill>
                  <a:srgbClr val="000000"/>
                </a:solidFill>
                <a:latin typeface="Arial"/>
                <a:ea typeface="Arial"/>
                <a:cs typeface="Arial"/>
                <a:sym typeface="Arial"/>
              </a:rPr>
              <a:t>EAM / </a:t>
            </a:r>
            <a:r>
              <a:rPr lang="en-US" sz="2400">
                <a:solidFill>
                  <a:srgbClr val="000000"/>
                </a:solidFill>
                <a:latin typeface="Arial"/>
                <a:ea typeface="Arial"/>
                <a:cs typeface="Arial"/>
                <a:sym typeface="Arial"/>
              </a:rPr>
              <a:t>CMMS</a:t>
            </a:r>
          </a:p>
          <a:p>
            <a:pPr algn="l">
              <a:lnSpc>
                <a:spcPts val="2879"/>
              </a:lnSpc>
            </a:pPr>
            <a:r>
              <a:rPr lang="en-US" sz="2400">
                <a:solidFill>
                  <a:srgbClr val="000000"/>
                </a:solidFill>
                <a:latin typeface="Arial"/>
                <a:ea typeface="Arial"/>
                <a:cs typeface="Arial"/>
                <a:sym typeface="Arial"/>
              </a:rPr>
              <a:t>Device Agnostic</a:t>
            </a:r>
          </a:p>
          <a:p>
            <a:pPr algn="l">
              <a:lnSpc>
                <a:spcPts val="2879"/>
              </a:lnSpc>
            </a:pPr>
            <a:r>
              <a:rPr lang="en-US" sz="2400">
                <a:solidFill>
                  <a:srgbClr val="000000"/>
                </a:solidFill>
                <a:latin typeface="Arial"/>
                <a:ea typeface="Arial"/>
                <a:cs typeface="Arial"/>
                <a:sym typeface="Arial"/>
              </a:rPr>
              <a:t>Standards Based </a:t>
            </a:r>
          </a:p>
        </p:txBody>
      </p:sp>
      <p:grpSp>
        <p:nvGrpSpPr>
          <p:cNvPr name="Group 23" id="23"/>
          <p:cNvGrpSpPr/>
          <p:nvPr/>
        </p:nvGrpSpPr>
        <p:grpSpPr>
          <a:xfrm rot="0">
            <a:off x="9300848" y="4066346"/>
            <a:ext cx="3562350" cy="692498"/>
            <a:chOff x="0" y="0"/>
            <a:chExt cx="4749800" cy="923330"/>
          </a:xfrm>
        </p:grpSpPr>
        <p:sp>
          <p:nvSpPr>
            <p:cNvPr name="Freeform 24" id="24"/>
            <p:cNvSpPr/>
            <p:nvPr/>
          </p:nvSpPr>
          <p:spPr>
            <a:xfrm flipH="false" flipV="false" rot="0">
              <a:off x="0" y="0"/>
              <a:ext cx="4749800" cy="923332"/>
            </a:xfrm>
            <a:custGeom>
              <a:avLst/>
              <a:gdLst/>
              <a:ahLst/>
              <a:cxnLst/>
              <a:rect r="r" b="b" t="t" l="l"/>
              <a:pathLst>
                <a:path h="923332" w="4749800">
                  <a:moveTo>
                    <a:pt x="0" y="0"/>
                  </a:moveTo>
                  <a:lnTo>
                    <a:pt x="4749800" y="0"/>
                  </a:lnTo>
                  <a:lnTo>
                    <a:pt x="4749800" y="923332"/>
                  </a:lnTo>
                  <a:lnTo>
                    <a:pt x="0" y="923332"/>
                  </a:lnTo>
                  <a:close/>
                </a:path>
              </a:pathLst>
            </a:custGeom>
            <a:solidFill>
              <a:srgbClr val="000000">
                <a:alpha val="0"/>
              </a:srgbClr>
            </a:solidFill>
            <a:ln w="12700">
              <a:solidFill>
                <a:srgbClr val="000000"/>
              </a:solidFill>
            </a:ln>
          </p:spPr>
        </p:sp>
        <p:sp>
          <p:nvSpPr>
            <p:cNvPr name="TextBox 25" id="25"/>
            <p:cNvSpPr txBox="true"/>
            <p:nvPr/>
          </p:nvSpPr>
          <p:spPr>
            <a:xfrm>
              <a:off x="0" y="-19050"/>
              <a:ext cx="4749800" cy="942380"/>
            </a:xfrm>
            <a:prstGeom prst="rect">
              <a:avLst/>
            </a:prstGeom>
          </p:spPr>
          <p:txBody>
            <a:bodyPr anchor="ctr" rtlCol="false" tIns="0" lIns="0" bIns="0" rIns="0"/>
            <a:lstStyle/>
            <a:p>
              <a:pPr algn="l">
                <a:lnSpc>
                  <a:spcPts val="3600"/>
                </a:lnSpc>
              </a:pPr>
              <a:r>
                <a:rPr lang="en-US" sz="3000" b="true">
                  <a:solidFill>
                    <a:srgbClr val="000000"/>
                  </a:solidFill>
                  <a:latin typeface="Arial Bold"/>
                  <a:ea typeface="Arial Bold"/>
                  <a:cs typeface="Arial Bold"/>
                  <a:sym typeface="Arial Bold"/>
                </a:rPr>
                <a:t>UPSKILL</a:t>
              </a:r>
            </a:p>
          </p:txBody>
        </p:sp>
      </p:grpSp>
      <p:sp>
        <p:nvSpPr>
          <p:cNvPr name="TextBox 26" id="26"/>
          <p:cNvSpPr txBox="true"/>
          <p:nvPr/>
        </p:nvSpPr>
        <p:spPr>
          <a:xfrm rot="0">
            <a:off x="9300848" y="5314966"/>
            <a:ext cx="3379470" cy="1095474"/>
          </a:xfrm>
          <a:prstGeom prst="rect">
            <a:avLst/>
          </a:prstGeom>
        </p:spPr>
        <p:txBody>
          <a:bodyPr anchor="t" rtlCol="false" tIns="0" lIns="0" bIns="0" rIns="0">
            <a:spAutoFit/>
          </a:bodyPr>
          <a:lstStyle/>
          <a:p>
            <a:pPr algn="l">
              <a:lnSpc>
                <a:spcPts val="2879"/>
              </a:lnSpc>
            </a:pPr>
            <a:r>
              <a:rPr lang="en-US" sz="2400">
                <a:solidFill>
                  <a:srgbClr val="000000"/>
                </a:solidFill>
                <a:latin typeface="Arial"/>
                <a:ea typeface="Arial"/>
                <a:cs typeface="Arial"/>
                <a:sym typeface="Arial"/>
              </a:rPr>
              <a:t>Upskill the team </a:t>
            </a:r>
          </a:p>
          <a:p>
            <a:pPr algn="l">
              <a:lnSpc>
                <a:spcPts val="2879"/>
              </a:lnSpc>
            </a:pPr>
            <a:r>
              <a:rPr lang="en-US" sz="2400">
                <a:solidFill>
                  <a:srgbClr val="000000"/>
                </a:solidFill>
                <a:latin typeface="Arial"/>
                <a:ea typeface="Arial"/>
                <a:cs typeface="Arial"/>
                <a:sym typeface="Arial"/>
              </a:rPr>
              <a:t>AI is a junior employee not a magic 8Ball</a:t>
            </a:r>
          </a:p>
        </p:txBody>
      </p:sp>
      <p:grpSp>
        <p:nvGrpSpPr>
          <p:cNvPr name="Group 27" id="27"/>
          <p:cNvGrpSpPr/>
          <p:nvPr/>
        </p:nvGrpSpPr>
        <p:grpSpPr>
          <a:xfrm rot="0">
            <a:off x="13322627" y="4065575"/>
            <a:ext cx="3562350" cy="692497"/>
            <a:chOff x="0" y="0"/>
            <a:chExt cx="4749800" cy="923330"/>
          </a:xfrm>
        </p:grpSpPr>
        <p:sp>
          <p:nvSpPr>
            <p:cNvPr name="Freeform 28" id="28"/>
            <p:cNvSpPr/>
            <p:nvPr/>
          </p:nvSpPr>
          <p:spPr>
            <a:xfrm flipH="false" flipV="false" rot="0">
              <a:off x="0" y="0"/>
              <a:ext cx="4749800" cy="923332"/>
            </a:xfrm>
            <a:custGeom>
              <a:avLst/>
              <a:gdLst/>
              <a:ahLst/>
              <a:cxnLst/>
              <a:rect r="r" b="b" t="t" l="l"/>
              <a:pathLst>
                <a:path h="923332" w="4749800">
                  <a:moveTo>
                    <a:pt x="0" y="0"/>
                  </a:moveTo>
                  <a:lnTo>
                    <a:pt x="4749800" y="0"/>
                  </a:lnTo>
                  <a:lnTo>
                    <a:pt x="4749800" y="923332"/>
                  </a:lnTo>
                  <a:lnTo>
                    <a:pt x="0" y="923332"/>
                  </a:lnTo>
                  <a:close/>
                </a:path>
              </a:pathLst>
            </a:custGeom>
            <a:solidFill>
              <a:srgbClr val="000000">
                <a:alpha val="0"/>
              </a:srgbClr>
            </a:solidFill>
            <a:ln w="12700">
              <a:solidFill>
                <a:srgbClr val="000000"/>
              </a:solidFill>
            </a:ln>
          </p:spPr>
        </p:sp>
        <p:sp>
          <p:nvSpPr>
            <p:cNvPr name="TextBox 29" id="29"/>
            <p:cNvSpPr txBox="true"/>
            <p:nvPr/>
          </p:nvSpPr>
          <p:spPr>
            <a:xfrm>
              <a:off x="0" y="-19050"/>
              <a:ext cx="4749800" cy="942380"/>
            </a:xfrm>
            <a:prstGeom prst="rect">
              <a:avLst/>
            </a:prstGeom>
          </p:spPr>
          <p:txBody>
            <a:bodyPr anchor="ctr" rtlCol="false" tIns="0" lIns="0" bIns="0" rIns="0"/>
            <a:lstStyle/>
            <a:p>
              <a:pPr algn="l">
                <a:lnSpc>
                  <a:spcPts val="3600"/>
                </a:lnSpc>
              </a:pPr>
              <a:r>
                <a:rPr lang="en-US" sz="3000" b="true">
                  <a:solidFill>
                    <a:srgbClr val="000000"/>
                  </a:solidFill>
                  <a:latin typeface="Arial Bold"/>
                  <a:ea typeface="Arial Bold"/>
                  <a:cs typeface="Arial Bold"/>
                  <a:sym typeface="Arial Bold"/>
                </a:rPr>
                <a:t>Scale</a:t>
              </a:r>
            </a:p>
          </p:txBody>
        </p:sp>
      </p:grpSp>
      <p:sp>
        <p:nvSpPr>
          <p:cNvPr name="TextBox 30" id="30"/>
          <p:cNvSpPr txBox="true"/>
          <p:nvPr/>
        </p:nvSpPr>
        <p:spPr>
          <a:xfrm rot="0">
            <a:off x="13318493" y="5314966"/>
            <a:ext cx="3172001" cy="1095474"/>
          </a:xfrm>
          <a:prstGeom prst="rect">
            <a:avLst/>
          </a:prstGeom>
        </p:spPr>
        <p:txBody>
          <a:bodyPr anchor="t" rtlCol="false" tIns="0" lIns="0" bIns="0" rIns="0">
            <a:spAutoFit/>
          </a:bodyPr>
          <a:lstStyle/>
          <a:p>
            <a:pPr algn="l">
              <a:lnSpc>
                <a:spcPts val="2879"/>
              </a:lnSpc>
            </a:pPr>
            <a:r>
              <a:rPr lang="en-US" sz="2400">
                <a:solidFill>
                  <a:srgbClr val="000000"/>
                </a:solidFill>
                <a:latin typeface="Arial"/>
                <a:ea typeface="Arial"/>
                <a:cs typeface="Arial"/>
                <a:sym typeface="Arial"/>
              </a:rPr>
              <a:t>Continuous </a:t>
            </a:r>
            <a:r>
              <a:rPr lang="en-US" sz="2400">
                <a:solidFill>
                  <a:srgbClr val="000000"/>
                </a:solidFill>
                <a:latin typeface="Arial"/>
                <a:ea typeface="Arial"/>
                <a:cs typeface="Arial"/>
                <a:sym typeface="Arial"/>
              </a:rPr>
              <a:t>L</a:t>
            </a:r>
            <a:r>
              <a:rPr lang="en-US" sz="2400">
                <a:solidFill>
                  <a:srgbClr val="000000"/>
                </a:solidFill>
                <a:latin typeface="Arial"/>
                <a:ea typeface="Arial"/>
                <a:cs typeface="Arial"/>
                <a:sym typeface="Arial"/>
              </a:rPr>
              <a:t>earning</a:t>
            </a:r>
          </a:p>
          <a:p>
            <a:pPr algn="l">
              <a:lnSpc>
                <a:spcPts val="2879"/>
              </a:lnSpc>
            </a:pPr>
            <a:r>
              <a:rPr lang="en-US" sz="2400">
                <a:solidFill>
                  <a:srgbClr val="000000"/>
                </a:solidFill>
                <a:latin typeface="Arial"/>
                <a:ea typeface="Arial"/>
                <a:cs typeface="Arial"/>
                <a:sym typeface="Arial"/>
              </a:rPr>
              <a:t>leads to AI advantage</a:t>
            </a:r>
          </a:p>
          <a:p>
            <a:pPr algn="l">
              <a:lnSpc>
                <a:spcPts val="2879"/>
              </a:lnSpc>
            </a:pPr>
          </a:p>
        </p:txBody>
      </p:sp>
      <p:sp>
        <p:nvSpPr>
          <p:cNvPr name="TextBox 31" id="31"/>
          <p:cNvSpPr txBox="true"/>
          <p:nvPr/>
        </p:nvSpPr>
        <p:spPr>
          <a:xfrm rot="0">
            <a:off x="1369319" y="3344842"/>
            <a:ext cx="214059" cy="446660"/>
          </a:xfrm>
          <a:prstGeom prst="rect">
            <a:avLst/>
          </a:prstGeom>
        </p:spPr>
        <p:txBody>
          <a:bodyPr anchor="t" rtlCol="false" tIns="0" lIns="0" bIns="0" rIns="0">
            <a:spAutoFit/>
          </a:bodyPr>
          <a:lstStyle/>
          <a:p>
            <a:pPr algn="ctr">
              <a:lnSpc>
                <a:spcPts val="3727"/>
              </a:lnSpc>
            </a:pPr>
            <a:r>
              <a:rPr lang="en-US" sz="2662">
                <a:solidFill>
                  <a:srgbClr val="1D1F21"/>
                </a:solidFill>
                <a:latin typeface="Arial Nova"/>
                <a:ea typeface="Arial Nova"/>
                <a:cs typeface="Arial Nova"/>
                <a:sym typeface="Arial Nova"/>
              </a:rPr>
              <a:t>1</a:t>
            </a:r>
          </a:p>
        </p:txBody>
      </p:sp>
      <p:sp>
        <p:nvSpPr>
          <p:cNvPr name="TextBox 32" id="32"/>
          <p:cNvSpPr txBox="true"/>
          <p:nvPr/>
        </p:nvSpPr>
        <p:spPr>
          <a:xfrm rot="0">
            <a:off x="5406975" y="3352919"/>
            <a:ext cx="196949" cy="481575"/>
          </a:xfrm>
          <a:prstGeom prst="rect">
            <a:avLst/>
          </a:prstGeom>
        </p:spPr>
        <p:txBody>
          <a:bodyPr anchor="t" rtlCol="false" tIns="0" lIns="0" bIns="0" rIns="0">
            <a:spAutoFit/>
          </a:bodyPr>
          <a:lstStyle/>
          <a:p>
            <a:pPr algn="ctr">
              <a:lnSpc>
                <a:spcPts val="3904"/>
              </a:lnSpc>
            </a:pPr>
            <a:r>
              <a:rPr lang="en-US" sz="2789">
                <a:solidFill>
                  <a:srgbClr val="1D1F21"/>
                </a:solidFill>
                <a:latin typeface="Arial Nova"/>
                <a:ea typeface="Arial Nova"/>
                <a:cs typeface="Arial Nova"/>
                <a:sym typeface="Arial Nova"/>
              </a:rPr>
              <a:t>2</a:t>
            </a:r>
          </a:p>
        </p:txBody>
      </p:sp>
      <p:sp>
        <p:nvSpPr>
          <p:cNvPr name="TextBox 33" id="33"/>
          <p:cNvSpPr txBox="true"/>
          <p:nvPr/>
        </p:nvSpPr>
        <p:spPr>
          <a:xfrm rot="0">
            <a:off x="9435695" y="3345489"/>
            <a:ext cx="183059" cy="448585"/>
          </a:xfrm>
          <a:prstGeom prst="rect">
            <a:avLst/>
          </a:prstGeom>
        </p:spPr>
        <p:txBody>
          <a:bodyPr anchor="t" rtlCol="false" tIns="0" lIns="0" bIns="0" rIns="0">
            <a:spAutoFit/>
          </a:bodyPr>
          <a:lstStyle/>
          <a:p>
            <a:pPr algn="ctr">
              <a:lnSpc>
                <a:spcPts val="3626"/>
              </a:lnSpc>
            </a:pPr>
            <a:r>
              <a:rPr lang="en-US" sz="2590">
                <a:solidFill>
                  <a:srgbClr val="1D1F21"/>
                </a:solidFill>
                <a:latin typeface="Arial Nova"/>
                <a:ea typeface="Arial Nova"/>
                <a:cs typeface="Arial Nova"/>
                <a:sym typeface="Arial Nova"/>
              </a:rPr>
              <a:t>3</a:t>
            </a:r>
          </a:p>
        </p:txBody>
      </p:sp>
      <p:sp>
        <p:nvSpPr>
          <p:cNvPr name="TextBox 34" id="34"/>
          <p:cNvSpPr txBox="true"/>
          <p:nvPr/>
        </p:nvSpPr>
        <p:spPr>
          <a:xfrm rot="0">
            <a:off x="13449290" y="3366080"/>
            <a:ext cx="171688" cy="423334"/>
          </a:xfrm>
          <a:prstGeom prst="rect">
            <a:avLst/>
          </a:prstGeom>
        </p:spPr>
        <p:txBody>
          <a:bodyPr anchor="t" rtlCol="false" tIns="0" lIns="0" bIns="0" rIns="0">
            <a:spAutoFit/>
          </a:bodyPr>
          <a:lstStyle/>
          <a:p>
            <a:pPr algn="ctr">
              <a:lnSpc>
                <a:spcPts val="3402"/>
              </a:lnSpc>
            </a:pPr>
            <a:r>
              <a:rPr lang="en-US" sz="2430">
                <a:solidFill>
                  <a:srgbClr val="1D1F21"/>
                </a:solidFill>
                <a:latin typeface="Arial Nova"/>
                <a:ea typeface="Arial Nova"/>
                <a:cs typeface="Arial Nova"/>
                <a:sym typeface="Arial Nova"/>
              </a:rPr>
              <a:t>4</a:t>
            </a:r>
          </a:p>
        </p:txBody>
      </p:sp>
      <p:grpSp>
        <p:nvGrpSpPr>
          <p:cNvPr name="Group 35" id="35"/>
          <p:cNvGrpSpPr/>
          <p:nvPr/>
        </p:nvGrpSpPr>
        <p:grpSpPr>
          <a:xfrm rot="0">
            <a:off x="16235911" y="6326875"/>
            <a:ext cx="1883593" cy="2807058"/>
            <a:chOff x="0" y="0"/>
            <a:chExt cx="6915462" cy="10305889"/>
          </a:xfrm>
        </p:grpSpPr>
        <p:sp>
          <p:nvSpPr>
            <p:cNvPr name="Freeform 36" id="36"/>
            <p:cNvSpPr/>
            <p:nvPr/>
          </p:nvSpPr>
          <p:spPr>
            <a:xfrm flipH="false" flipV="false" rot="0">
              <a:off x="0" y="0"/>
              <a:ext cx="6915462" cy="10305890"/>
            </a:xfrm>
            <a:custGeom>
              <a:avLst/>
              <a:gdLst/>
              <a:ahLst/>
              <a:cxnLst/>
              <a:rect r="r" b="b" t="t" l="l"/>
              <a:pathLst>
                <a:path h="10305890" w="6915462">
                  <a:moveTo>
                    <a:pt x="4156739" y="0"/>
                  </a:moveTo>
                  <a:lnTo>
                    <a:pt x="6915462" y="0"/>
                  </a:lnTo>
                  <a:lnTo>
                    <a:pt x="6915462" y="10305890"/>
                  </a:lnTo>
                  <a:lnTo>
                    <a:pt x="0" y="10305890"/>
                  </a:lnTo>
                  <a:lnTo>
                    <a:pt x="0" y="5162310"/>
                  </a:lnTo>
                  <a:cubicBezTo>
                    <a:pt x="0" y="2311011"/>
                    <a:pt x="1860847" y="0"/>
                    <a:pt x="4156739" y="0"/>
                  </a:cubicBezTo>
                  <a:close/>
                </a:path>
              </a:pathLst>
            </a:custGeom>
            <a:blipFill>
              <a:blip r:embed="rId4"/>
              <a:stretch>
                <a:fillRect l="-5885" t="0" r="-5885" b="0"/>
              </a:stretch>
            </a:blipFill>
          </p:spPr>
        </p:sp>
      </p:grpSp>
      <p:sp>
        <p:nvSpPr>
          <p:cNvPr name="Freeform 37" id="37"/>
          <p:cNvSpPr/>
          <p:nvPr/>
        </p:nvSpPr>
        <p:spPr>
          <a:xfrm flipH="false" flipV="false" rot="0">
            <a:off x="9012516" y="7978578"/>
            <a:ext cx="6941805" cy="1344975"/>
          </a:xfrm>
          <a:custGeom>
            <a:avLst/>
            <a:gdLst/>
            <a:ahLst/>
            <a:cxnLst/>
            <a:rect r="r" b="b" t="t" l="l"/>
            <a:pathLst>
              <a:path h="1344975" w="6941805">
                <a:moveTo>
                  <a:pt x="0" y="0"/>
                </a:moveTo>
                <a:lnTo>
                  <a:pt x="6941805" y="0"/>
                </a:lnTo>
                <a:lnTo>
                  <a:pt x="6941805" y="1344974"/>
                </a:lnTo>
                <a:lnTo>
                  <a:pt x="0" y="13449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rnd">
            <a:noFill/>
            <a:prstDash val="solid"/>
            <a:round/>
          </a:ln>
        </p:spPr>
      </p:sp>
      <p:sp>
        <p:nvSpPr>
          <p:cNvPr name="TextBox 38" id="38"/>
          <p:cNvSpPr txBox="true"/>
          <p:nvPr/>
        </p:nvSpPr>
        <p:spPr>
          <a:xfrm rot="0">
            <a:off x="9144000" y="8105261"/>
            <a:ext cx="7091911" cy="1115217"/>
          </a:xfrm>
          <a:prstGeom prst="rect">
            <a:avLst/>
          </a:prstGeom>
        </p:spPr>
        <p:txBody>
          <a:bodyPr anchor="t" rtlCol="false" tIns="0" lIns="0" bIns="0" rIns="0">
            <a:spAutoFit/>
          </a:bodyPr>
          <a:lstStyle/>
          <a:p>
            <a:pPr algn="l">
              <a:lnSpc>
                <a:spcPts val="2986"/>
              </a:lnSpc>
            </a:pPr>
            <a:r>
              <a:rPr lang="en-US" sz="2370">
                <a:solidFill>
                  <a:srgbClr val="000000"/>
                </a:solidFill>
                <a:latin typeface="Arial"/>
                <a:ea typeface="Arial"/>
                <a:cs typeface="Arial"/>
                <a:sym typeface="Arial"/>
              </a:rPr>
              <a:t>AI should be a tool used to empower the organization as a whole. </a:t>
            </a:r>
          </a:p>
          <a:p>
            <a:pPr algn="l">
              <a:lnSpc>
                <a:spcPts val="2986"/>
              </a:lnSpc>
            </a:pPr>
          </a:p>
        </p:txBody>
      </p:sp>
    </p:spTree>
  </p:cSld>
  <p:clrMapOvr>
    <a:masterClrMapping/>
  </p:clrMapOvr>
  <p:transition spd="slow">
    <p:push dir="l"/>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1751238" y="235766"/>
            <a:ext cx="4758847" cy="8780233"/>
            <a:chOff x="0" y="0"/>
            <a:chExt cx="6345130" cy="11706978"/>
          </a:xfrm>
        </p:grpSpPr>
        <p:pic>
          <p:nvPicPr>
            <p:cNvPr name="Picture 4" id="4"/>
            <p:cNvPicPr>
              <a:picLocks noChangeAspect="true"/>
            </p:cNvPicPr>
            <p:nvPr/>
          </p:nvPicPr>
          <p:blipFill>
            <a:blip r:embed="rId4"/>
            <a:srcRect l="7656" t="0" r="7656" b="0"/>
            <a:stretch>
              <a:fillRect/>
            </a:stretch>
          </p:blipFill>
          <p:spPr>
            <a:xfrm flipH="false" flipV="false">
              <a:off x="0" y="0"/>
              <a:ext cx="6345130" cy="11706978"/>
            </a:xfrm>
            <a:prstGeom prst="rect">
              <a:avLst/>
            </a:prstGeom>
          </p:spPr>
        </p:pic>
      </p:grpSp>
      <p:grpSp>
        <p:nvGrpSpPr>
          <p:cNvPr name="Group 5" id="5"/>
          <p:cNvGrpSpPr/>
          <p:nvPr/>
        </p:nvGrpSpPr>
        <p:grpSpPr>
          <a:xfrm rot="5400000">
            <a:off x="6675504" y="4160356"/>
            <a:ext cx="1135587" cy="1139312"/>
            <a:chOff x="0" y="0"/>
            <a:chExt cx="299085" cy="300066"/>
          </a:xfrm>
        </p:grpSpPr>
        <p:sp>
          <p:nvSpPr>
            <p:cNvPr name="Freeform 6" id="6"/>
            <p:cNvSpPr/>
            <p:nvPr/>
          </p:nvSpPr>
          <p:spPr>
            <a:xfrm flipH="false" flipV="false" rot="0">
              <a:off x="0" y="0"/>
              <a:ext cx="299085" cy="300066"/>
            </a:xfrm>
            <a:custGeom>
              <a:avLst/>
              <a:gdLst/>
              <a:ahLst/>
              <a:cxnLst/>
              <a:rect r="r" b="b" t="t" l="l"/>
              <a:pathLst>
                <a:path h="300066" w="299085">
                  <a:moveTo>
                    <a:pt x="109081" y="0"/>
                  </a:moveTo>
                  <a:lnTo>
                    <a:pt x="190004" y="0"/>
                  </a:lnTo>
                  <a:cubicBezTo>
                    <a:pt x="250247" y="0"/>
                    <a:pt x="299085" y="48837"/>
                    <a:pt x="299085" y="109081"/>
                  </a:cubicBezTo>
                  <a:lnTo>
                    <a:pt x="299085" y="190985"/>
                  </a:lnTo>
                  <a:cubicBezTo>
                    <a:pt x="299085" y="251228"/>
                    <a:pt x="250247" y="300066"/>
                    <a:pt x="190004" y="300066"/>
                  </a:cubicBezTo>
                  <a:lnTo>
                    <a:pt x="109081" y="300066"/>
                  </a:lnTo>
                  <a:cubicBezTo>
                    <a:pt x="80151" y="300066"/>
                    <a:pt x="52406" y="288573"/>
                    <a:pt x="31949" y="268117"/>
                  </a:cubicBezTo>
                  <a:cubicBezTo>
                    <a:pt x="11492" y="247660"/>
                    <a:pt x="0" y="219915"/>
                    <a:pt x="0" y="190985"/>
                  </a:cubicBezTo>
                  <a:lnTo>
                    <a:pt x="0" y="109081"/>
                  </a:lnTo>
                  <a:cubicBezTo>
                    <a:pt x="0" y="48837"/>
                    <a:pt x="48837" y="0"/>
                    <a:pt x="109081" y="0"/>
                  </a:cubicBezTo>
                  <a:close/>
                </a:path>
              </a:pathLst>
            </a:custGeom>
            <a:solidFill>
              <a:srgbClr val="8CB837"/>
            </a:solidFill>
          </p:spPr>
        </p:sp>
        <p:sp>
          <p:nvSpPr>
            <p:cNvPr name="TextBox 7" id="7"/>
            <p:cNvSpPr txBox="true"/>
            <p:nvPr/>
          </p:nvSpPr>
          <p:spPr>
            <a:xfrm>
              <a:off x="0" y="-47625"/>
              <a:ext cx="299085" cy="347691"/>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5400000">
            <a:off x="6675504" y="5867443"/>
            <a:ext cx="1135587" cy="1139312"/>
            <a:chOff x="0" y="0"/>
            <a:chExt cx="299085" cy="300066"/>
          </a:xfrm>
        </p:grpSpPr>
        <p:sp>
          <p:nvSpPr>
            <p:cNvPr name="Freeform 9" id="9"/>
            <p:cNvSpPr/>
            <p:nvPr/>
          </p:nvSpPr>
          <p:spPr>
            <a:xfrm flipH="false" flipV="false" rot="0">
              <a:off x="0" y="0"/>
              <a:ext cx="299085" cy="300066"/>
            </a:xfrm>
            <a:custGeom>
              <a:avLst/>
              <a:gdLst/>
              <a:ahLst/>
              <a:cxnLst/>
              <a:rect r="r" b="b" t="t" l="l"/>
              <a:pathLst>
                <a:path h="300066" w="299085">
                  <a:moveTo>
                    <a:pt x="109081" y="0"/>
                  </a:moveTo>
                  <a:lnTo>
                    <a:pt x="190004" y="0"/>
                  </a:lnTo>
                  <a:cubicBezTo>
                    <a:pt x="250247" y="0"/>
                    <a:pt x="299085" y="48837"/>
                    <a:pt x="299085" y="109081"/>
                  </a:cubicBezTo>
                  <a:lnTo>
                    <a:pt x="299085" y="190985"/>
                  </a:lnTo>
                  <a:cubicBezTo>
                    <a:pt x="299085" y="251228"/>
                    <a:pt x="250247" y="300066"/>
                    <a:pt x="190004" y="300066"/>
                  </a:cubicBezTo>
                  <a:lnTo>
                    <a:pt x="109081" y="300066"/>
                  </a:lnTo>
                  <a:cubicBezTo>
                    <a:pt x="80151" y="300066"/>
                    <a:pt x="52406" y="288573"/>
                    <a:pt x="31949" y="268117"/>
                  </a:cubicBezTo>
                  <a:cubicBezTo>
                    <a:pt x="11492" y="247660"/>
                    <a:pt x="0" y="219915"/>
                    <a:pt x="0" y="190985"/>
                  </a:cubicBezTo>
                  <a:lnTo>
                    <a:pt x="0" y="109081"/>
                  </a:lnTo>
                  <a:cubicBezTo>
                    <a:pt x="0" y="48837"/>
                    <a:pt x="48837" y="0"/>
                    <a:pt x="109081" y="0"/>
                  </a:cubicBezTo>
                  <a:close/>
                </a:path>
              </a:pathLst>
            </a:custGeom>
            <a:solidFill>
              <a:srgbClr val="8CB837"/>
            </a:solidFill>
          </p:spPr>
        </p:sp>
        <p:sp>
          <p:nvSpPr>
            <p:cNvPr name="TextBox 10" id="10"/>
            <p:cNvSpPr txBox="true"/>
            <p:nvPr/>
          </p:nvSpPr>
          <p:spPr>
            <a:xfrm>
              <a:off x="0" y="-47625"/>
              <a:ext cx="299085" cy="347691"/>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14632283" y="7808658"/>
            <a:ext cx="1651122" cy="2414683"/>
          </a:xfrm>
          <a:custGeom>
            <a:avLst/>
            <a:gdLst/>
            <a:ahLst/>
            <a:cxnLst/>
            <a:rect r="r" b="b" t="t" l="l"/>
            <a:pathLst>
              <a:path h="2414683" w="1651122">
                <a:moveTo>
                  <a:pt x="0" y="0"/>
                </a:moveTo>
                <a:lnTo>
                  <a:pt x="1651122" y="0"/>
                </a:lnTo>
                <a:lnTo>
                  <a:pt x="1651122" y="2414682"/>
                </a:lnTo>
                <a:lnTo>
                  <a:pt x="0" y="2414682"/>
                </a:lnTo>
                <a:lnTo>
                  <a:pt x="0" y="0"/>
                </a:lnTo>
                <a:close/>
              </a:path>
            </a:pathLst>
          </a:custGeom>
          <a:blipFill>
            <a:blip r:embed="rId5"/>
            <a:stretch>
              <a:fillRect l="-102356" t="-97070" r="-121270" b="-98353"/>
            </a:stretch>
          </a:blipFill>
        </p:spPr>
      </p:sp>
      <p:grpSp>
        <p:nvGrpSpPr>
          <p:cNvPr name="Group 12" id="12"/>
          <p:cNvGrpSpPr/>
          <p:nvPr/>
        </p:nvGrpSpPr>
        <p:grpSpPr>
          <a:xfrm rot="5400000">
            <a:off x="6675504" y="7574304"/>
            <a:ext cx="1135587" cy="1139312"/>
            <a:chOff x="0" y="0"/>
            <a:chExt cx="299085" cy="300066"/>
          </a:xfrm>
        </p:grpSpPr>
        <p:sp>
          <p:nvSpPr>
            <p:cNvPr name="Freeform 13" id="13"/>
            <p:cNvSpPr/>
            <p:nvPr/>
          </p:nvSpPr>
          <p:spPr>
            <a:xfrm flipH="false" flipV="false" rot="0">
              <a:off x="0" y="0"/>
              <a:ext cx="299085" cy="300066"/>
            </a:xfrm>
            <a:custGeom>
              <a:avLst/>
              <a:gdLst/>
              <a:ahLst/>
              <a:cxnLst/>
              <a:rect r="r" b="b" t="t" l="l"/>
              <a:pathLst>
                <a:path h="300066" w="299085">
                  <a:moveTo>
                    <a:pt x="109081" y="0"/>
                  </a:moveTo>
                  <a:lnTo>
                    <a:pt x="190004" y="0"/>
                  </a:lnTo>
                  <a:cubicBezTo>
                    <a:pt x="250247" y="0"/>
                    <a:pt x="299085" y="48837"/>
                    <a:pt x="299085" y="109081"/>
                  </a:cubicBezTo>
                  <a:lnTo>
                    <a:pt x="299085" y="190985"/>
                  </a:lnTo>
                  <a:cubicBezTo>
                    <a:pt x="299085" y="251228"/>
                    <a:pt x="250247" y="300066"/>
                    <a:pt x="190004" y="300066"/>
                  </a:cubicBezTo>
                  <a:lnTo>
                    <a:pt x="109081" y="300066"/>
                  </a:lnTo>
                  <a:cubicBezTo>
                    <a:pt x="80151" y="300066"/>
                    <a:pt x="52406" y="288573"/>
                    <a:pt x="31949" y="268117"/>
                  </a:cubicBezTo>
                  <a:cubicBezTo>
                    <a:pt x="11492" y="247660"/>
                    <a:pt x="0" y="219915"/>
                    <a:pt x="0" y="190985"/>
                  </a:cubicBezTo>
                  <a:lnTo>
                    <a:pt x="0" y="109081"/>
                  </a:lnTo>
                  <a:cubicBezTo>
                    <a:pt x="0" y="48837"/>
                    <a:pt x="48837" y="0"/>
                    <a:pt x="109081" y="0"/>
                  </a:cubicBezTo>
                  <a:close/>
                </a:path>
              </a:pathLst>
            </a:custGeom>
            <a:solidFill>
              <a:srgbClr val="8CB837"/>
            </a:solidFill>
          </p:spPr>
        </p:sp>
        <p:sp>
          <p:nvSpPr>
            <p:cNvPr name="TextBox 14" id="14"/>
            <p:cNvSpPr txBox="true"/>
            <p:nvPr/>
          </p:nvSpPr>
          <p:spPr>
            <a:xfrm>
              <a:off x="0" y="-47625"/>
              <a:ext cx="299085" cy="347691"/>
            </a:xfrm>
            <a:prstGeom prst="rect">
              <a:avLst/>
            </a:prstGeom>
          </p:spPr>
          <p:txBody>
            <a:bodyPr anchor="ctr" rtlCol="false" tIns="50800" lIns="50800" bIns="50800" rIns="50800"/>
            <a:lstStyle/>
            <a:p>
              <a:pPr algn="ctr">
                <a:lnSpc>
                  <a:spcPts val="2659"/>
                </a:lnSpc>
              </a:pPr>
            </a:p>
          </p:txBody>
        </p:sp>
      </p:grpSp>
      <p:sp>
        <p:nvSpPr>
          <p:cNvPr name="TextBox 15" id="15"/>
          <p:cNvSpPr txBox="true"/>
          <p:nvPr/>
        </p:nvSpPr>
        <p:spPr>
          <a:xfrm rot="0">
            <a:off x="6834770" y="677279"/>
            <a:ext cx="5654435" cy="902713"/>
          </a:xfrm>
          <a:prstGeom prst="rect">
            <a:avLst/>
          </a:prstGeom>
        </p:spPr>
        <p:txBody>
          <a:bodyPr anchor="t" rtlCol="false" tIns="0" lIns="0" bIns="0" rIns="0">
            <a:spAutoFit/>
          </a:bodyPr>
          <a:lstStyle/>
          <a:p>
            <a:pPr algn="l">
              <a:lnSpc>
                <a:spcPts val="7465"/>
              </a:lnSpc>
            </a:pPr>
            <a:r>
              <a:rPr lang="en-US" b="true" sz="5332">
                <a:solidFill>
                  <a:srgbClr val="000000"/>
                </a:solidFill>
                <a:latin typeface="Arial Nova Bold"/>
                <a:ea typeface="Arial Nova Bold"/>
                <a:cs typeface="Arial Nova Bold"/>
                <a:sym typeface="Arial Nova Bold"/>
              </a:rPr>
              <a:t>Real-World</a:t>
            </a:r>
          </a:p>
        </p:txBody>
      </p:sp>
      <p:sp>
        <p:nvSpPr>
          <p:cNvPr name="TextBox 16" id="16"/>
          <p:cNvSpPr txBox="true"/>
          <p:nvPr/>
        </p:nvSpPr>
        <p:spPr>
          <a:xfrm rot="0">
            <a:off x="6834770" y="1625969"/>
            <a:ext cx="8150704" cy="774125"/>
          </a:xfrm>
          <a:prstGeom prst="rect">
            <a:avLst/>
          </a:prstGeom>
        </p:spPr>
        <p:txBody>
          <a:bodyPr anchor="t" rtlCol="false" tIns="0" lIns="0" bIns="0" rIns="0">
            <a:spAutoFit/>
          </a:bodyPr>
          <a:lstStyle/>
          <a:p>
            <a:pPr algn="l">
              <a:lnSpc>
                <a:spcPts val="6079"/>
              </a:lnSpc>
            </a:pPr>
            <a:r>
              <a:rPr lang="en-US" b="true" sz="5332">
                <a:solidFill>
                  <a:srgbClr val="000000"/>
                </a:solidFill>
                <a:latin typeface="Arial Nova Bold"/>
                <a:ea typeface="Arial Nova Bold"/>
                <a:cs typeface="Arial Nova Bold"/>
                <a:sym typeface="Arial Nova Bold"/>
              </a:rPr>
              <a:t>Applications of AI</a:t>
            </a:r>
          </a:p>
        </p:txBody>
      </p:sp>
      <p:sp>
        <p:nvSpPr>
          <p:cNvPr name="TextBox 17" id="17"/>
          <p:cNvSpPr txBox="true"/>
          <p:nvPr/>
        </p:nvSpPr>
        <p:spPr>
          <a:xfrm rot="0">
            <a:off x="6727631" y="4359790"/>
            <a:ext cx="1031333" cy="937237"/>
          </a:xfrm>
          <a:prstGeom prst="rect">
            <a:avLst/>
          </a:prstGeom>
        </p:spPr>
        <p:txBody>
          <a:bodyPr anchor="t" rtlCol="false" tIns="0" lIns="0" bIns="0" rIns="0">
            <a:spAutoFit/>
          </a:bodyPr>
          <a:lstStyle/>
          <a:p>
            <a:pPr algn="r">
              <a:lnSpc>
                <a:spcPts val="7664"/>
              </a:lnSpc>
            </a:pPr>
            <a:r>
              <a:rPr lang="en-US" b="true" sz="5474">
                <a:solidFill>
                  <a:srgbClr val="000000"/>
                </a:solidFill>
                <a:latin typeface="Arial Nova Bold"/>
                <a:ea typeface="Arial Nova Bold"/>
                <a:cs typeface="Arial Nova Bold"/>
                <a:sym typeface="Arial Nova Bold"/>
              </a:rPr>
              <a:t>01</a:t>
            </a:r>
          </a:p>
        </p:txBody>
      </p:sp>
      <p:sp>
        <p:nvSpPr>
          <p:cNvPr name="TextBox 18" id="18"/>
          <p:cNvSpPr txBox="true"/>
          <p:nvPr/>
        </p:nvSpPr>
        <p:spPr>
          <a:xfrm rot="0">
            <a:off x="6727631" y="6066877"/>
            <a:ext cx="1031333" cy="937237"/>
          </a:xfrm>
          <a:prstGeom prst="rect">
            <a:avLst/>
          </a:prstGeom>
        </p:spPr>
        <p:txBody>
          <a:bodyPr anchor="t" rtlCol="false" tIns="0" lIns="0" bIns="0" rIns="0">
            <a:spAutoFit/>
          </a:bodyPr>
          <a:lstStyle/>
          <a:p>
            <a:pPr algn="r">
              <a:lnSpc>
                <a:spcPts val="7664"/>
              </a:lnSpc>
            </a:pPr>
            <a:r>
              <a:rPr lang="en-US" b="true" sz="5474">
                <a:solidFill>
                  <a:srgbClr val="000000"/>
                </a:solidFill>
                <a:latin typeface="Arial Nova Bold"/>
                <a:ea typeface="Arial Nova Bold"/>
                <a:cs typeface="Arial Nova Bold"/>
                <a:sym typeface="Arial Nova Bold"/>
              </a:rPr>
              <a:t>02</a:t>
            </a:r>
          </a:p>
        </p:txBody>
      </p:sp>
      <p:sp>
        <p:nvSpPr>
          <p:cNvPr name="TextBox 19" id="19"/>
          <p:cNvSpPr txBox="true"/>
          <p:nvPr/>
        </p:nvSpPr>
        <p:spPr>
          <a:xfrm rot="0">
            <a:off x="8213003" y="4561411"/>
            <a:ext cx="5102382" cy="669798"/>
          </a:xfrm>
          <a:prstGeom prst="rect">
            <a:avLst/>
          </a:prstGeom>
        </p:spPr>
        <p:txBody>
          <a:bodyPr anchor="t" rtlCol="false" tIns="0" lIns="0" bIns="0" rIns="0">
            <a:spAutoFit/>
          </a:bodyPr>
          <a:lstStyle/>
          <a:p>
            <a:pPr algn="l" marL="0" indent="0" lvl="0">
              <a:lnSpc>
                <a:spcPts val="2646"/>
              </a:lnSpc>
              <a:spcBef>
                <a:spcPct val="0"/>
              </a:spcBef>
            </a:pPr>
            <a:r>
              <a:rPr lang="en-US" sz="2100">
                <a:solidFill>
                  <a:srgbClr val="000000"/>
                </a:solidFill>
                <a:latin typeface="Arial"/>
                <a:ea typeface="Arial"/>
                <a:cs typeface="Arial"/>
                <a:sym typeface="Arial"/>
              </a:rPr>
              <a:t>Fast, Comprehensive, Accurate collection of Asset Data- Down to the load capacity</a:t>
            </a:r>
          </a:p>
        </p:txBody>
      </p:sp>
      <p:sp>
        <p:nvSpPr>
          <p:cNvPr name="TextBox 20" id="20"/>
          <p:cNvSpPr txBox="true"/>
          <p:nvPr/>
        </p:nvSpPr>
        <p:spPr>
          <a:xfrm rot="0">
            <a:off x="8213003" y="6268498"/>
            <a:ext cx="5102382" cy="669798"/>
          </a:xfrm>
          <a:prstGeom prst="rect">
            <a:avLst/>
          </a:prstGeom>
        </p:spPr>
        <p:txBody>
          <a:bodyPr anchor="t" rtlCol="false" tIns="0" lIns="0" bIns="0" rIns="0">
            <a:spAutoFit/>
          </a:bodyPr>
          <a:lstStyle/>
          <a:p>
            <a:pPr algn="l" marL="0" indent="0" lvl="0">
              <a:lnSpc>
                <a:spcPts val="2646"/>
              </a:lnSpc>
              <a:spcBef>
                <a:spcPct val="0"/>
              </a:spcBef>
            </a:pPr>
            <a:r>
              <a:rPr lang="en-US" sz="2100">
                <a:solidFill>
                  <a:srgbClr val="000000"/>
                </a:solidFill>
                <a:latin typeface="Arial"/>
                <a:ea typeface="Arial"/>
                <a:cs typeface="Arial"/>
                <a:sym typeface="Arial"/>
              </a:rPr>
              <a:t>Deficiency identification faster than human diagnosis</a:t>
            </a:r>
          </a:p>
        </p:txBody>
      </p:sp>
      <p:sp>
        <p:nvSpPr>
          <p:cNvPr name="TextBox 21" id="21"/>
          <p:cNvSpPr txBox="true"/>
          <p:nvPr/>
        </p:nvSpPr>
        <p:spPr>
          <a:xfrm rot="0">
            <a:off x="8213003" y="4143169"/>
            <a:ext cx="4929418"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Asset Data Capture</a:t>
            </a:r>
          </a:p>
        </p:txBody>
      </p:sp>
      <p:sp>
        <p:nvSpPr>
          <p:cNvPr name="TextBox 22" id="22"/>
          <p:cNvSpPr txBox="true"/>
          <p:nvPr/>
        </p:nvSpPr>
        <p:spPr>
          <a:xfrm rot="0">
            <a:off x="8213003" y="5850255"/>
            <a:ext cx="4633815"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Thermal Image Analysis</a:t>
            </a:r>
          </a:p>
        </p:txBody>
      </p:sp>
      <p:sp>
        <p:nvSpPr>
          <p:cNvPr name="TextBox 23" id="23"/>
          <p:cNvSpPr txBox="true"/>
          <p:nvPr/>
        </p:nvSpPr>
        <p:spPr>
          <a:xfrm rot="0">
            <a:off x="6727631" y="7773738"/>
            <a:ext cx="1031333" cy="937237"/>
          </a:xfrm>
          <a:prstGeom prst="rect">
            <a:avLst/>
          </a:prstGeom>
        </p:spPr>
        <p:txBody>
          <a:bodyPr anchor="t" rtlCol="false" tIns="0" lIns="0" bIns="0" rIns="0">
            <a:spAutoFit/>
          </a:bodyPr>
          <a:lstStyle/>
          <a:p>
            <a:pPr algn="r">
              <a:lnSpc>
                <a:spcPts val="7664"/>
              </a:lnSpc>
            </a:pPr>
            <a:r>
              <a:rPr lang="en-US" b="true" sz="5474">
                <a:solidFill>
                  <a:srgbClr val="000000"/>
                </a:solidFill>
                <a:latin typeface="Arial Nova Bold"/>
                <a:ea typeface="Arial Nova Bold"/>
                <a:cs typeface="Arial Nova Bold"/>
                <a:sym typeface="Arial Nova Bold"/>
              </a:rPr>
              <a:t>03</a:t>
            </a:r>
          </a:p>
        </p:txBody>
      </p:sp>
      <p:sp>
        <p:nvSpPr>
          <p:cNvPr name="TextBox 24" id="24"/>
          <p:cNvSpPr txBox="true"/>
          <p:nvPr/>
        </p:nvSpPr>
        <p:spPr>
          <a:xfrm rot="0">
            <a:off x="8213003" y="7975359"/>
            <a:ext cx="5102382" cy="669798"/>
          </a:xfrm>
          <a:prstGeom prst="rect">
            <a:avLst/>
          </a:prstGeom>
        </p:spPr>
        <p:txBody>
          <a:bodyPr anchor="t" rtlCol="false" tIns="0" lIns="0" bIns="0" rIns="0">
            <a:spAutoFit/>
          </a:bodyPr>
          <a:lstStyle/>
          <a:p>
            <a:pPr algn="l" marL="0" indent="0" lvl="0">
              <a:lnSpc>
                <a:spcPts val="2646"/>
              </a:lnSpc>
              <a:spcBef>
                <a:spcPct val="0"/>
              </a:spcBef>
            </a:pPr>
            <a:r>
              <a:rPr lang="en-US" sz="2100">
                <a:solidFill>
                  <a:srgbClr val="000000"/>
                </a:solidFill>
                <a:latin typeface="Arial"/>
                <a:ea typeface="Arial"/>
                <a:cs typeface="Arial"/>
                <a:sym typeface="Arial"/>
              </a:rPr>
              <a:t>Real-time condition assessment and deficiency reporting</a:t>
            </a:r>
          </a:p>
        </p:txBody>
      </p:sp>
      <p:sp>
        <p:nvSpPr>
          <p:cNvPr name="TextBox 25" id="25"/>
          <p:cNvSpPr txBox="true"/>
          <p:nvPr/>
        </p:nvSpPr>
        <p:spPr>
          <a:xfrm rot="0">
            <a:off x="8213003" y="7557117"/>
            <a:ext cx="5257713"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Condition Assessment Reporting</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3"/>
            <a:stretch>
              <a:fillRect l="0" t="0" r="0" b="0"/>
            </a:stretch>
          </a:blipFill>
        </p:spPr>
      </p:sp>
      <p:sp>
        <p:nvSpPr>
          <p:cNvPr name="Freeform 3" id="3"/>
          <p:cNvSpPr/>
          <p:nvPr/>
        </p:nvSpPr>
        <p:spPr>
          <a:xfrm flipH="false" flipV="false" rot="5400000">
            <a:off x="13396989" y="-8950"/>
            <a:ext cx="7724622" cy="3862311"/>
          </a:xfrm>
          <a:custGeom>
            <a:avLst/>
            <a:gdLst/>
            <a:ahLst/>
            <a:cxnLst/>
            <a:rect r="r" b="b" t="t" l="l"/>
            <a:pathLst>
              <a:path h="3862311" w="7724622">
                <a:moveTo>
                  <a:pt x="0" y="0"/>
                </a:moveTo>
                <a:lnTo>
                  <a:pt x="7724622" y="0"/>
                </a:lnTo>
                <a:lnTo>
                  <a:pt x="7724622" y="3862311"/>
                </a:lnTo>
                <a:lnTo>
                  <a:pt x="0" y="3862311"/>
                </a:lnTo>
                <a:lnTo>
                  <a:pt x="0" y="0"/>
                </a:lnTo>
                <a:close/>
              </a:path>
            </a:pathLst>
          </a:custGeom>
          <a:blipFill>
            <a:blip r:embed="rId4">
              <a:alphaModFix amt="47000"/>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23001" y="122183"/>
            <a:ext cx="8805044" cy="2558677"/>
            <a:chOff x="0" y="0"/>
            <a:chExt cx="11740058" cy="3411570"/>
          </a:xfrm>
        </p:grpSpPr>
        <p:pic>
          <p:nvPicPr>
            <p:cNvPr name="Picture 5" id="5"/>
            <p:cNvPicPr>
              <a:picLocks noChangeAspect="true"/>
            </p:cNvPicPr>
            <p:nvPr/>
          </p:nvPicPr>
          <p:blipFill>
            <a:blip r:embed="rId6"/>
            <a:srcRect l="967" t="11948" r="967" b="0"/>
            <a:stretch>
              <a:fillRect/>
            </a:stretch>
          </p:blipFill>
          <p:spPr>
            <a:xfrm flipH="false" flipV="false">
              <a:off x="0" y="0"/>
              <a:ext cx="11740058" cy="3411570"/>
            </a:xfrm>
            <a:prstGeom prst="rect">
              <a:avLst/>
            </a:prstGeom>
          </p:spPr>
        </p:pic>
      </p:grpSp>
      <p:sp>
        <p:nvSpPr>
          <p:cNvPr name="AutoShape 6" id="6"/>
          <p:cNvSpPr/>
          <p:nvPr/>
        </p:nvSpPr>
        <p:spPr>
          <a:xfrm>
            <a:off x="1279402" y="2633364"/>
            <a:ext cx="6492240" cy="0"/>
          </a:xfrm>
          <a:prstGeom prst="line">
            <a:avLst/>
          </a:prstGeom>
          <a:ln cap="flat" w="38100">
            <a:solidFill>
              <a:srgbClr val="8CB837"/>
            </a:solidFill>
            <a:prstDash val="solid"/>
            <a:headEnd type="none" len="sm" w="sm"/>
            <a:tailEnd type="none" len="sm" w="sm"/>
          </a:ln>
        </p:spPr>
      </p:sp>
      <p:sp>
        <p:nvSpPr>
          <p:cNvPr name="TextBox 7" id="7"/>
          <p:cNvSpPr txBox="true"/>
          <p:nvPr/>
        </p:nvSpPr>
        <p:spPr>
          <a:xfrm rot="0">
            <a:off x="9241833" y="1038067"/>
            <a:ext cx="6307029" cy="902713"/>
          </a:xfrm>
          <a:prstGeom prst="rect">
            <a:avLst/>
          </a:prstGeom>
        </p:spPr>
        <p:txBody>
          <a:bodyPr anchor="t" rtlCol="false" tIns="0" lIns="0" bIns="0" rIns="0">
            <a:spAutoFit/>
          </a:bodyPr>
          <a:lstStyle/>
          <a:p>
            <a:pPr algn="l">
              <a:lnSpc>
                <a:spcPts val="7465"/>
              </a:lnSpc>
            </a:pPr>
            <a:r>
              <a:rPr lang="en-US" b="true" sz="5332">
                <a:solidFill>
                  <a:srgbClr val="000000"/>
                </a:solidFill>
                <a:latin typeface="Arial Nova Bold"/>
                <a:ea typeface="Arial Nova Bold"/>
                <a:cs typeface="Arial Nova Bold"/>
                <a:sym typeface="Arial Nova Bold"/>
              </a:rPr>
              <a:t>A Case Study </a:t>
            </a:r>
          </a:p>
        </p:txBody>
      </p:sp>
      <p:sp>
        <p:nvSpPr>
          <p:cNvPr name="TextBox 8" id="8"/>
          <p:cNvSpPr txBox="true"/>
          <p:nvPr/>
        </p:nvSpPr>
        <p:spPr>
          <a:xfrm rot="0">
            <a:off x="9241833" y="1986757"/>
            <a:ext cx="8078679" cy="1565082"/>
          </a:xfrm>
          <a:prstGeom prst="rect">
            <a:avLst/>
          </a:prstGeom>
        </p:spPr>
        <p:txBody>
          <a:bodyPr anchor="t" rtlCol="false" tIns="0" lIns="0" bIns="0" rIns="0">
            <a:spAutoFit/>
          </a:bodyPr>
          <a:lstStyle/>
          <a:p>
            <a:pPr algn="l">
              <a:lnSpc>
                <a:spcPts val="6156"/>
              </a:lnSpc>
            </a:pPr>
            <a:r>
              <a:rPr lang="en-US" b="true" sz="5400">
                <a:solidFill>
                  <a:srgbClr val="000000"/>
                </a:solidFill>
                <a:latin typeface="Arial Nova Bold"/>
                <a:ea typeface="Arial Nova Bold"/>
                <a:cs typeface="Arial Nova Bold"/>
                <a:sym typeface="Arial Nova Bold"/>
              </a:rPr>
              <a:t>in Asset Capture </a:t>
            </a:r>
          </a:p>
          <a:p>
            <a:pPr algn="l">
              <a:lnSpc>
                <a:spcPts val="6156"/>
              </a:lnSpc>
            </a:pPr>
            <a:r>
              <a:rPr lang="en-US" b="true" sz="5400">
                <a:solidFill>
                  <a:srgbClr val="000000"/>
                </a:solidFill>
                <a:latin typeface="Arial Nova Bold"/>
                <a:ea typeface="Arial Nova Bold"/>
                <a:cs typeface="Arial Nova Bold"/>
                <a:sym typeface="Arial Nova Bold"/>
              </a:rPr>
              <a:t>with AI </a:t>
            </a:r>
          </a:p>
        </p:txBody>
      </p:sp>
      <p:grpSp>
        <p:nvGrpSpPr>
          <p:cNvPr name="Group 9" id="9"/>
          <p:cNvGrpSpPr/>
          <p:nvPr/>
        </p:nvGrpSpPr>
        <p:grpSpPr>
          <a:xfrm rot="5400000">
            <a:off x="608258" y="3469701"/>
            <a:ext cx="1135587" cy="1139312"/>
            <a:chOff x="0" y="0"/>
            <a:chExt cx="299085" cy="300066"/>
          </a:xfrm>
        </p:grpSpPr>
        <p:sp>
          <p:nvSpPr>
            <p:cNvPr name="Freeform 10" id="10"/>
            <p:cNvSpPr/>
            <p:nvPr/>
          </p:nvSpPr>
          <p:spPr>
            <a:xfrm flipH="false" flipV="false" rot="0">
              <a:off x="0" y="0"/>
              <a:ext cx="299085" cy="300066"/>
            </a:xfrm>
            <a:custGeom>
              <a:avLst/>
              <a:gdLst/>
              <a:ahLst/>
              <a:cxnLst/>
              <a:rect r="r" b="b" t="t" l="l"/>
              <a:pathLst>
                <a:path h="300066" w="299085">
                  <a:moveTo>
                    <a:pt x="109081" y="0"/>
                  </a:moveTo>
                  <a:lnTo>
                    <a:pt x="190004" y="0"/>
                  </a:lnTo>
                  <a:cubicBezTo>
                    <a:pt x="250247" y="0"/>
                    <a:pt x="299085" y="48837"/>
                    <a:pt x="299085" y="109081"/>
                  </a:cubicBezTo>
                  <a:lnTo>
                    <a:pt x="299085" y="190985"/>
                  </a:lnTo>
                  <a:cubicBezTo>
                    <a:pt x="299085" y="251228"/>
                    <a:pt x="250247" y="300066"/>
                    <a:pt x="190004" y="300066"/>
                  </a:cubicBezTo>
                  <a:lnTo>
                    <a:pt x="109081" y="300066"/>
                  </a:lnTo>
                  <a:cubicBezTo>
                    <a:pt x="80151" y="300066"/>
                    <a:pt x="52406" y="288573"/>
                    <a:pt x="31949" y="268117"/>
                  </a:cubicBezTo>
                  <a:cubicBezTo>
                    <a:pt x="11492" y="247660"/>
                    <a:pt x="0" y="219915"/>
                    <a:pt x="0" y="190985"/>
                  </a:cubicBezTo>
                  <a:lnTo>
                    <a:pt x="0" y="109081"/>
                  </a:lnTo>
                  <a:cubicBezTo>
                    <a:pt x="0" y="48837"/>
                    <a:pt x="48837" y="0"/>
                    <a:pt x="109081" y="0"/>
                  </a:cubicBezTo>
                  <a:close/>
                </a:path>
              </a:pathLst>
            </a:custGeom>
            <a:solidFill>
              <a:srgbClr val="8CB837"/>
            </a:solidFill>
          </p:spPr>
        </p:sp>
        <p:sp>
          <p:nvSpPr>
            <p:cNvPr name="TextBox 11" id="11"/>
            <p:cNvSpPr txBox="true"/>
            <p:nvPr/>
          </p:nvSpPr>
          <p:spPr>
            <a:xfrm>
              <a:off x="0" y="-47625"/>
              <a:ext cx="299085" cy="347691"/>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5400000">
            <a:off x="608258" y="5427387"/>
            <a:ext cx="1135587" cy="1139312"/>
            <a:chOff x="0" y="0"/>
            <a:chExt cx="299085" cy="300066"/>
          </a:xfrm>
        </p:grpSpPr>
        <p:sp>
          <p:nvSpPr>
            <p:cNvPr name="Freeform 13" id="13"/>
            <p:cNvSpPr/>
            <p:nvPr/>
          </p:nvSpPr>
          <p:spPr>
            <a:xfrm flipH="false" flipV="false" rot="0">
              <a:off x="0" y="0"/>
              <a:ext cx="299085" cy="300066"/>
            </a:xfrm>
            <a:custGeom>
              <a:avLst/>
              <a:gdLst/>
              <a:ahLst/>
              <a:cxnLst/>
              <a:rect r="r" b="b" t="t" l="l"/>
              <a:pathLst>
                <a:path h="300066" w="299085">
                  <a:moveTo>
                    <a:pt x="109081" y="0"/>
                  </a:moveTo>
                  <a:lnTo>
                    <a:pt x="190004" y="0"/>
                  </a:lnTo>
                  <a:cubicBezTo>
                    <a:pt x="250247" y="0"/>
                    <a:pt x="299085" y="48837"/>
                    <a:pt x="299085" y="109081"/>
                  </a:cubicBezTo>
                  <a:lnTo>
                    <a:pt x="299085" y="190985"/>
                  </a:lnTo>
                  <a:cubicBezTo>
                    <a:pt x="299085" y="251228"/>
                    <a:pt x="250247" y="300066"/>
                    <a:pt x="190004" y="300066"/>
                  </a:cubicBezTo>
                  <a:lnTo>
                    <a:pt x="109081" y="300066"/>
                  </a:lnTo>
                  <a:cubicBezTo>
                    <a:pt x="80151" y="300066"/>
                    <a:pt x="52406" y="288573"/>
                    <a:pt x="31949" y="268117"/>
                  </a:cubicBezTo>
                  <a:cubicBezTo>
                    <a:pt x="11492" y="247660"/>
                    <a:pt x="0" y="219915"/>
                    <a:pt x="0" y="190985"/>
                  </a:cubicBezTo>
                  <a:lnTo>
                    <a:pt x="0" y="109081"/>
                  </a:lnTo>
                  <a:cubicBezTo>
                    <a:pt x="0" y="48837"/>
                    <a:pt x="48837" y="0"/>
                    <a:pt x="109081" y="0"/>
                  </a:cubicBezTo>
                  <a:close/>
                </a:path>
              </a:pathLst>
            </a:custGeom>
            <a:solidFill>
              <a:srgbClr val="8CB837"/>
            </a:solidFill>
          </p:spPr>
        </p:sp>
        <p:sp>
          <p:nvSpPr>
            <p:cNvPr name="TextBox 14" id="14"/>
            <p:cNvSpPr txBox="true"/>
            <p:nvPr/>
          </p:nvSpPr>
          <p:spPr>
            <a:xfrm>
              <a:off x="0" y="-47625"/>
              <a:ext cx="299085" cy="347691"/>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5400000">
            <a:off x="662247" y="7612422"/>
            <a:ext cx="1135587" cy="1139312"/>
            <a:chOff x="0" y="0"/>
            <a:chExt cx="299085" cy="300066"/>
          </a:xfrm>
        </p:grpSpPr>
        <p:sp>
          <p:nvSpPr>
            <p:cNvPr name="Freeform 16" id="16"/>
            <p:cNvSpPr/>
            <p:nvPr/>
          </p:nvSpPr>
          <p:spPr>
            <a:xfrm flipH="false" flipV="false" rot="0">
              <a:off x="0" y="0"/>
              <a:ext cx="299085" cy="300066"/>
            </a:xfrm>
            <a:custGeom>
              <a:avLst/>
              <a:gdLst/>
              <a:ahLst/>
              <a:cxnLst/>
              <a:rect r="r" b="b" t="t" l="l"/>
              <a:pathLst>
                <a:path h="300066" w="299085">
                  <a:moveTo>
                    <a:pt x="109081" y="0"/>
                  </a:moveTo>
                  <a:lnTo>
                    <a:pt x="190004" y="0"/>
                  </a:lnTo>
                  <a:cubicBezTo>
                    <a:pt x="250247" y="0"/>
                    <a:pt x="299085" y="48837"/>
                    <a:pt x="299085" y="109081"/>
                  </a:cubicBezTo>
                  <a:lnTo>
                    <a:pt x="299085" y="190985"/>
                  </a:lnTo>
                  <a:cubicBezTo>
                    <a:pt x="299085" y="251228"/>
                    <a:pt x="250247" y="300066"/>
                    <a:pt x="190004" y="300066"/>
                  </a:cubicBezTo>
                  <a:lnTo>
                    <a:pt x="109081" y="300066"/>
                  </a:lnTo>
                  <a:cubicBezTo>
                    <a:pt x="80151" y="300066"/>
                    <a:pt x="52406" y="288573"/>
                    <a:pt x="31949" y="268117"/>
                  </a:cubicBezTo>
                  <a:cubicBezTo>
                    <a:pt x="11492" y="247660"/>
                    <a:pt x="0" y="219915"/>
                    <a:pt x="0" y="190985"/>
                  </a:cubicBezTo>
                  <a:lnTo>
                    <a:pt x="0" y="109081"/>
                  </a:lnTo>
                  <a:cubicBezTo>
                    <a:pt x="0" y="48837"/>
                    <a:pt x="48837" y="0"/>
                    <a:pt x="109081" y="0"/>
                  </a:cubicBezTo>
                  <a:close/>
                </a:path>
              </a:pathLst>
            </a:custGeom>
            <a:solidFill>
              <a:srgbClr val="8CB837"/>
            </a:solidFill>
          </p:spPr>
        </p:sp>
        <p:sp>
          <p:nvSpPr>
            <p:cNvPr name="TextBox 17" id="17"/>
            <p:cNvSpPr txBox="true"/>
            <p:nvPr/>
          </p:nvSpPr>
          <p:spPr>
            <a:xfrm>
              <a:off x="0" y="-47625"/>
              <a:ext cx="299085" cy="347691"/>
            </a:xfrm>
            <a:prstGeom prst="rect">
              <a:avLst/>
            </a:prstGeom>
          </p:spPr>
          <p:txBody>
            <a:bodyPr anchor="ctr" rtlCol="false" tIns="50800" lIns="50800" bIns="50800" rIns="50800"/>
            <a:lstStyle/>
            <a:p>
              <a:pPr algn="ctr">
                <a:lnSpc>
                  <a:spcPts val="2659"/>
                </a:lnSpc>
              </a:pPr>
            </a:p>
          </p:txBody>
        </p:sp>
      </p:grpSp>
      <p:sp>
        <p:nvSpPr>
          <p:cNvPr name="TextBox 18" id="18"/>
          <p:cNvSpPr txBox="true"/>
          <p:nvPr/>
        </p:nvSpPr>
        <p:spPr>
          <a:xfrm rot="0">
            <a:off x="660385" y="3669135"/>
            <a:ext cx="1031333" cy="937237"/>
          </a:xfrm>
          <a:prstGeom prst="rect">
            <a:avLst/>
          </a:prstGeom>
        </p:spPr>
        <p:txBody>
          <a:bodyPr anchor="t" rtlCol="false" tIns="0" lIns="0" bIns="0" rIns="0">
            <a:spAutoFit/>
          </a:bodyPr>
          <a:lstStyle/>
          <a:p>
            <a:pPr algn="r">
              <a:lnSpc>
                <a:spcPts val="7664"/>
              </a:lnSpc>
            </a:pPr>
            <a:r>
              <a:rPr lang="en-US" b="true" sz="5474">
                <a:solidFill>
                  <a:srgbClr val="000000"/>
                </a:solidFill>
                <a:latin typeface="Arial Nova Bold"/>
                <a:ea typeface="Arial Nova Bold"/>
                <a:cs typeface="Arial Nova Bold"/>
                <a:sym typeface="Arial Nova Bold"/>
              </a:rPr>
              <a:t>01</a:t>
            </a:r>
          </a:p>
        </p:txBody>
      </p:sp>
      <p:sp>
        <p:nvSpPr>
          <p:cNvPr name="TextBox 19" id="19"/>
          <p:cNvSpPr txBox="true"/>
          <p:nvPr/>
        </p:nvSpPr>
        <p:spPr>
          <a:xfrm rot="0">
            <a:off x="660385" y="5626822"/>
            <a:ext cx="1031333" cy="937237"/>
          </a:xfrm>
          <a:prstGeom prst="rect">
            <a:avLst/>
          </a:prstGeom>
        </p:spPr>
        <p:txBody>
          <a:bodyPr anchor="t" rtlCol="false" tIns="0" lIns="0" bIns="0" rIns="0">
            <a:spAutoFit/>
          </a:bodyPr>
          <a:lstStyle/>
          <a:p>
            <a:pPr algn="r">
              <a:lnSpc>
                <a:spcPts val="7664"/>
              </a:lnSpc>
            </a:pPr>
            <a:r>
              <a:rPr lang="en-US" b="true" sz="5474">
                <a:solidFill>
                  <a:srgbClr val="000000"/>
                </a:solidFill>
                <a:latin typeface="Arial Nova Bold"/>
                <a:ea typeface="Arial Nova Bold"/>
                <a:cs typeface="Arial Nova Bold"/>
                <a:sym typeface="Arial Nova Bold"/>
              </a:rPr>
              <a:t>02</a:t>
            </a:r>
          </a:p>
        </p:txBody>
      </p:sp>
      <p:sp>
        <p:nvSpPr>
          <p:cNvPr name="TextBox 20" id="20"/>
          <p:cNvSpPr txBox="true"/>
          <p:nvPr/>
        </p:nvSpPr>
        <p:spPr>
          <a:xfrm rot="0">
            <a:off x="714374" y="7811857"/>
            <a:ext cx="1031333" cy="937237"/>
          </a:xfrm>
          <a:prstGeom prst="rect">
            <a:avLst/>
          </a:prstGeom>
        </p:spPr>
        <p:txBody>
          <a:bodyPr anchor="t" rtlCol="false" tIns="0" lIns="0" bIns="0" rIns="0">
            <a:spAutoFit/>
          </a:bodyPr>
          <a:lstStyle/>
          <a:p>
            <a:pPr algn="r">
              <a:lnSpc>
                <a:spcPts val="7664"/>
              </a:lnSpc>
            </a:pPr>
            <a:r>
              <a:rPr lang="en-US" b="true" sz="5474">
                <a:solidFill>
                  <a:srgbClr val="000000"/>
                </a:solidFill>
                <a:latin typeface="Arial Nova Bold"/>
                <a:ea typeface="Arial Nova Bold"/>
                <a:cs typeface="Arial Nova Bold"/>
                <a:sym typeface="Arial Nova Bold"/>
              </a:rPr>
              <a:t>03</a:t>
            </a:r>
          </a:p>
        </p:txBody>
      </p:sp>
      <p:sp>
        <p:nvSpPr>
          <p:cNvPr name="TextBox 21" id="21"/>
          <p:cNvSpPr txBox="true"/>
          <p:nvPr/>
        </p:nvSpPr>
        <p:spPr>
          <a:xfrm rot="0">
            <a:off x="2145757" y="3853326"/>
            <a:ext cx="5386982" cy="669798"/>
          </a:xfrm>
          <a:prstGeom prst="rect">
            <a:avLst/>
          </a:prstGeom>
        </p:spPr>
        <p:txBody>
          <a:bodyPr anchor="t" rtlCol="false" tIns="0" lIns="0" bIns="0" rIns="0">
            <a:spAutoFit/>
          </a:bodyPr>
          <a:lstStyle/>
          <a:p>
            <a:pPr algn="l" marL="0" indent="0" lvl="0">
              <a:lnSpc>
                <a:spcPts val="2646"/>
              </a:lnSpc>
              <a:spcBef>
                <a:spcPct val="0"/>
              </a:spcBef>
            </a:pPr>
            <a:r>
              <a:rPr lang="en-US" sz="2100">
                <a:solidFill>
                  <a:srgbClr val="000000"/>
                </a:solidFill>
                <a:latin typeface="Arial"/>
                <a:ea typeface="Arial"/>
                <a:cs typeface="Arial"/>
                <a:sym typeface="Arial"/>
              </a:rPr>
              <a:t>A client used a cell phone to capture data plates. Uploaded them to the platform </a:t>
            </a:r>
          </a:p>
        </p:txBody>
      </p:sp>
      <p:sp>
        <p:nvSpPr>
          <p:cNvPr name="TextBox 22" id="22"/>
          <p:cNvSpPr txBox="true"/>
          <p:nvPr/>
        </p:nvSpPr>
        <p:spPr>
          <a:xfrm rot="0">
            <a:off x="2145757" y="5906262"/>
            <a:ext cx="6435848" cy="669798"/>
          </a:xfrm>
          <a:prstGeom prst="rect">
            <a:avLst/>
          </a:prstGeom>
        </p:spPr>
        <p:txBody>
          <a:bodyPr anchor="t" rtlCol="false" tIns="0" lIns="0" bIns="0" rIns="0">
            <a:spAutoFit/>
          </a:bodyPr>
          <a:lstStyle/>
          <a:p>
            <a:pPr algn="l">
              <a:lnSpc>
                <a:spcPts val="2646"/>
              </a:lnSpc>
            </a:pPr>
            <a:r>
              <a:rPr lang="en-US" sz="2100">
                <a:solidFill>
                  <a:srgbClr val="000000"/>
                </a:solidFill>
                <a:latin typeface="Arial"/>
                <a:ea typeface="Arial"/>
                <a:cs typeface="Arial"/>
                <a:sym typeface="Arial"/>
              </a:rPr>
              <a:t>AI read the data plate, inventoried the Assets,</a:t>
            </a:r>
          </a:p>
          <a:p>
            <a:pPr algn="l" marL="0" indent="0" lvl="0">
              <a:lnSpc>
                <a:spcPts val="2646"/>
              </a:lnSpc>
              <a:spcBef>
                <a:spcPct val="0"/>
              </a:spcBef>
            </a:pPr>
            <a:r>
              <a:rPr lang="en-US" sz="2100">
                <a:solidFill>
                  <a:srgbClr val="000000"/>
                </a:solidFill>
                <a:latin typeface="Arial"/>
                <a:ea typeface="Arial"/>
                <a:cs typeface="Arial"/>
                <a:sym typeface="Arial"/>
              </a:rPr>
              <a:t>and created a full inventory log for the acquisition.</a:t>
            </a:r>
          </a:p>
        </p:txBody>
      </p:sp>
      <p:sp>
        <p:nvSpPr>
          <p:cNvPr name="TextBox 23" id="23"/>
          <p:cNvSpPr txBox="true"/>
          <p:nvPr/>
        </p:nvSpPr>
        <p:spPr>
          <a:xfrm rot="0">
            <a:off x="2199747" y="7996047"/>
            <a:ext cx="5094921" cy="669798"/>
          </a:xfrm>
          <a:prstGeom prst="rect">
            <a:avLst/>
          </a:prstGeom>
        </p:spPr>
        <p:txBody>
          <a:bodyPr anchor="t" rtlCol="false" tIns="0" lIns="0" bIns="0" rIns="0">
            <a:spAutoFit/>
          </a:bodyPr>
          <a:lstStyle/>
          <a:p>
            <a:pPr algn="l">
              <a:lnSpc>
                <a:spcPts val="2646"/>
              </a:lnSpc>
            </a:pPr>
            <a:r>
              <a:rPr lang="en-US" sz="2100">
                <a:solidFill>
                  <a:srgbClr val="000000"/>
                </a:solidFill>
                <a:latin typeface="Arial"/>
                <a:ea typeface="Arial"/>
                <a:cs typeface="Arial"/>
                <a:sym typeface="Arial"/>
              </a:rPr>
              <a:t>Single user capture. Scaling the human to </a:t>
            </a:r>
          </a:p>
          <a:p>
            <a:pPr algn="l" marL="0" indent="0" lvl="0">
              <a:lnSpc>
                <a:spcPts val="2646"/>
              </a:lnSpc>
              <a:spcBef>
                <a:spcPct val="0"/>
              </a:spcBef>
            </a:pPr>
            <a:r>
              <a:rPr lang="en-US" sz="2100">
                <a:solidFill>
                  <a:srgbClr val="000000"/>
                </a:solidFill>
                <a:latin typeface="Arial"/>
                <a:ea typeface="Arial"/>
                <a:cs typeface="Arial"/>
                <a:sym typeface="Arial"/>
              </a:rPr>
              <a:t>be better, faster, stronger. </a:t>
            </a:r>
          </a:p>
        </p:txBody>
      </p:sp>
      <p:sp>
        <p:nvSpPr>
          <p:cNvPr name="TextBox 24" id="24"/>
          <p:cNvSpPr txBox="true"/>
          <p:nvPr/>
        </p:nvSpPr>
        <p:spPr>
          <a:xfrm rot="0">
            <a:off x="2145757" y="3452514"/>
            <a:ext cx="5010798"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70K Sq FT Facility</a:t>
            </a:r>
          </a:p>
        </p:txBody>
      </p:sp>
      <p:sp>
        <p:nvSpPr>
          <p:cNvPr name="TextBox 25" id="25"/>
          <p:cNvSpPr txBox="true"/>
          <p:nvPr/>
        </p:nvSpPr>
        <p:spPr>
          <a:xfrm rot="0">
            <a:off x="2145757" y="5448300"/>
            <a:ext cx="5010798"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Over 100 Assets</a:t>
            </a:r>
          </a:p>
        </p:txBody>
      </p:sp>
      <p:sp>
        <p:nvSpPr>
          <p:cNvPr name="TextBox 26" id="26"/>
          <p:cNvSpPr txBox="true"/>
          <p:nvPr/>
        </p:nvSpPr>
        <p:spPr>
          <a:xfrm rot="0">
            <a:off x="2199747" y="7595235"/>
            <a:ext cx="3912934"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Weeks of work in 4 hours</a:t>
            </a:r>
          </a:p>
        </p:txBody>
      </p:sp>
      <p:grpSp>
        <p:nvGrpSpPr>
          <p:cNvPr name="Group 27" id="27"/>
          <p:cNvGrpSpPr/>
          <p:nvPr/>
        </p:nvGrpSpPr>
        <p:grpSpPr>
          <a:xfrm rot="0">
            <a:off x="8326642" y="4039357"/>
            <a:ext cx="8713618" cy="4142721"/>
            <a:chOff x="0" y="0"/>
            <a:chExt cx="11618158" cy="5523629"/>
          </a:xfrm>
        </p:grpSpPr>
        <p:pic>
          <p:nvPicPr>
            <p:cNvPr name="Picture 28" id="28"/>
            <p:cNvPicPr>
              <a:picLocks noChangeAspect="true"/>
            </p:cNvPicPr>
            <p:nvPr/>
          </p:nvPicPr>
          <p:blipFill>
            <a:blip r:embed="rId7"/>
            <a:srcRect l="0" t="0" r="74412" b="23969"/>
            <a:stretch>
              <a:fillRect/>
            </a:stretch>
          </p:blipFill>
          <p:spPr>
            <a:xfrm flipH="false" flipV="false">
              <a:off x="0" y="0"/>
              <a:ext cx="11618158" cy="5523629"/>
            </a:xfrm>
            <a:prstGeom prst="rect">
              <a:avLst/>
            </a:prstGeom>
          </p:spPr>
        </p:pic>
      </p:grpSp>
    </p:spTree>
  </p:cSld>
  <p:clrMapOvr>
    <a:masterClrMapping/>
  </p:clrMapOvr>
  <p:transition spd="slow">
    <p:push dir="l"/>
  </p:transition>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5400000">
            <a:off x="13396989" y="-8950"/>
            <a:ext cx="7724622" cy="3862311"/>
          </a:xfrm>
          <a:custGeom>
            <a:avLst/>
            <a:gdLst/>
            <a:ahLst/>
            <a:cxnLst/>
            <a:rect r="r" b="b" t="t" l="l"/>
            <a:pathLst>
              <a:path h="3862311" w="7724622">
                <a:moveTo>
                  <a:pt x="0" y="0"/>
                </a:moveTo>
                <a:lnTo>
                  <a:pt x="7724622" y="0"/>
                </a:lnTo>
                <a:lnTo>
                  <a:pt x="7724622" y="3862311"/>
                </a:lnTo>
                <a:lnTo>
                  <a:pt x="0" y="3862311"/>
                </a:lnTo>
                <a:lnTo>
                  <a:pt x="0" y="0"/>
                </a:lnTo>
                <a:close/>
              </a:path>
            </a:pathLst>
          </a:custGeom>
          <a:blipFill>
            <a:blip r:embed="rId4">
              <a:alphaModFix amt="47000"/>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691718" y="87805"/>
            <a:ext cx="5512587" cy="2869408"/>
            <a:chOff x="0" y="0"/>
            <a:chExt cx="7350116" cy="3825878"/>
          </a:xfrm>
        </p:grpSpPr>
        <p:pic>
          <p:nvPicPr>
            <p:cNvPr name="Picture 5" id="5"/>
            <p:cNvPicPr>
              <a:picLocks noChangeAspect="true"/>
            </p:cNvPicPr>
            <p:nvPr/>
          </p:nvPicPr>
          <p:blipFill>
            <a:blip r:embed="rId6"/>
            <a:srcRect l="0" t="33427" r="0" b="14521"/>
            <a:stretch>
              <a:fillRect/>
            </a:stretch>
          </p:blipFill>
          <p:spPr>
            <a:xfrm flipH="false" flipV="false">
              <a:off x="0" y="0"/>
              <a:ext cx="7350116" cy="3825878"/>
            </a:xfrm>
            <a:prstGeom prst="rect">
              <a:avLst/>
            </a:prstGeom>
          </p:spPr>
        </p:pic>
      </p:grpSp>
      <p:grpSp>
        <p:nvGrpSpPr>
          <p:cNvPr name="Group 6" id="6"/>
          <p:cNvGrpSpPr/>
          <p:nvPr/>
        </p:nvGrpSpPr>
        <p:grpSpPr>
          <a:xfrm rot="0">
            <a:off x="15982127" y="4248925"/>
            <a:ext cx="1006267" cy="1006267"/>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AD47"/>
            </a:solidFill>
            <a:ln w="19050" cap="sq">
              <a:gradFill>
                <a:gsLst>
                  <a:gs pos="0">
                    <a:srgbClr val="7F2CFB">
                      <a:alpha val="100000"/>
                    </a:srgbClr>
                  </a:gs>
                  <a:gs pos="100000">
                    <a:srgbClr val="19E9F2">
                      <a:alpha val="100000"/>
                    </a:srgbClr>
                  </a:gs>
                </a:gsLst>
                <a:lin ang="0"/>
              </a:gradFill>
              <a:prstDash val="solid"/>
              <a:miter/>
            </a:ln>
          </p:spPr>
        </p:sp>
        <p:sp>
          <p:nvSpPr>
            <p:cNvPr name="TextBox 8" id="8"/>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AutoShape 9" id="9"/>
          <p:cNvSpPr/>
          <p:nvPr/>
        </p:nvSpPr>
        <p:spPr>
          <a:xfrm flipH="true">
            <a:off x="16274527" y="4752059"/>
            <a:ext cx="421467" cy="0"/>
          </a:xfrm>
          <a:prstGeom prst="line">
            <a:avLst/>
          </a:prstGeom>
          <a:ln cap="flat" w="38100">
            <a:solidFill>
              <a:srgbClr val="A8D453"/>
            </a:solidFill>
            <a:prstDash val="solid"/>
            <a:headEnd type="none" len="sm" w="sm"/>
            <a:tailEnd type="arrow" len="sm" w="med"/>
          </a:ln>
        </p:spPr>
      </p:sp>
      <p:sp>
        <p:nvSpPr>
          <p:cNvPr name="AutoShape 10" id="10"/>
          <p:cNvSpPr/>
          <p:nvPr/>
        </p:nvSpPr>
        <p:spPr>
          <a:xfrm>
            <a:off x="1201891" y="3046842"/>
            <a:ext cx="6492240" cy="0"/>
          </a:xfrm>
          <a:prstGeom prst="line">
            <a:avLst/>
          </a:prstGeom>
          <a:ln cap="flat" w="38100">
            <a:solidFill>
              <a:srgbClr val="A8D453"/>
            </a:solidFill>
            <a:prstDash val="solid"/>
            <a:headEnd type="none" len="sm" w="sm"/>
            <a:tailEnd type="none" len="sm" w="sm"/>
          </a:ln>
        </p:spPr>
      </p:sp>
      <p:grpSp>
        <p:nvGrpSpPr>
          <p:cNvPr name="Group 11" id="11"/>
          <p:cNvGrpSpPr/>
          <p:nvPr/>
        </p:nvGrpSpPr>
        <p:grpSpPr>
          <a:xfrm rot="5400000">
            <a:off x="608258" y="3469701"/>
            <a:ext cx="1135587" cy="1139312"/>
            <a:chOff x="0" y="0"/>
            <a:chExt cx="299085" cy="300066"/>
          </a:xfrm>
        </p:grpSpPr>
        <p:sp>
          <p:nvSpPr>
            <p:cNvPr name="Freeform 12" id="12"/>
            <p:cNvSpPr/>
            <p:nvPr/>
          </p:nvSpPr>
          <p:spPr>
            <a:xfrm flipH="false" flipV="false" rot="0">
              <a:off x="0" y="0"/>
              <a:ext cx="299085" cy="300066"/>
            </a:xfrm>
            <a:custGeom>
              <a:avLst/>
              <a:gdLst/>
              <a:ahLst/>
              <a:cxnLst/>
              <a:rect r="r" b="b" t="t" l="l"/>
              <a:pathLst>
                <a:path h="300066" w="299085">
                  <a:moveTo>
                    <a:pt x="109081" y="0"/>
                  </a:moveTo>
                  <a:lnTo>
                    <a:pt x="190004" y="0"/>
                  </a:lnTo>
                  <a:cubicBezTo>
                    <a:pt x="250247" y="0"/>
                    <a:pt x="299085" y="48837"/>
                    <a:pt x="299085" y="109081"/>
                  </a:cubicBezTo>
                  <a:lnTo>
                    <a:pt x="299085" y="190985"/>
                  </a:lnTo>
                  <a:cubicBezTo>
                    <a:pt x="299085" y="251228"/>
                    <a:pt x="250247" y="300066"/>
                    <a:pt x="190004" y="300066"/>
                  </a:cubicBezTo>
                  <a:lnTo>
                    <a:pt x="109081" y="300066"/>
                  </a:lnTo>
                  <a:cubicBezTo>
                    <a:pt x="80151" y="300066"/>
                    <a:pt x="52406" y="288573"/>
                    <a:pt x="31949" y="268117"/>
                  </a:cubicBezTo>
                  <a:cubicBezTo>
                    <a:pt x="11492" y="247660"/>
                    <a:pt x="0" y="219915"/>
                    <a:pt x="0" y="190985"/>
                  </a:cubicBezTo>
                  <a:lnTo>
                    <a:pt x="0" y="109081"/>
                  </a:lnTo>
                  <a:cubicBezTo>
                    <a:pt x="0" y="48837"/>
                    <a:pt x="48837" y="0"/>
                    <a:pt x="109081" y="0"/>
                  </a:cubicBezTo>
                  <a:close/>
                </a:path>
              </a:pathLst>
            </a:custGeom>
            <a:solidFill>
              <a:srgbClr val="A8D453"/>
            </a:solidFill>
          </p:spPr>
        </p:sp>
        <p:sp>
          <p:nvSpPr>
            <p:cNvPr name="TextBox 13" id="13"/>
            <p:cNvSpPr txBox="true"/>
            <p:nvPr/>
          </p:nvSpPr>
          <p:spPr>
            <a:xfrm>
              <a:off x="0" y="-47625"/>
              <a:ext cx="299085" cy="347691"/>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5400000">
            <a:off x="608258" y="5427387"/>
            <a:ext cx="1135587" cy="1139312"/>
            <a:chOff x="0" y="0"/>
            <a:chExt cx="299085" cy="300066"/>
          </a:xfrm>
        </p:grpSpPr>
        <p:sp>
          <p:nvSpPr>
            <p:cNvPr name="Freeform 15" id="15"/>
            <p:cNvSpPr/>
            <p:nvPr/>
          </p:nvSpPr>
          <p:spPr>
            <a:xfrm flipH="false" flipV="false" rot="0">
              <a:off x="0" y="0"/>
              <a:ext cx="299085" cy="300066"/>
            </a:xfrm>
            <a:custGeom>
              <a:avLst/>
              <a:gdLst/>
              <a:ahLst/>
              <a:cxnLst/>
              <a:rect r="r" b="b" t="t" l="l"/>
              <a:pathLst>
                <a:path h="300066" w="299085">
                  <a:moveTo>
                    <a:pt x="109081" y="0"/>
                  </a:moveTo>
                  <a:lnTo>
                    <a:pt x="190004" y="0"/>
                  </a:lnTo>
                  <a:cubicBezTo>
                    <a:pt x="250247" y="0"/>
                    <a:pt x="299085" y="48837"/>
                    <a:pt x="299085" y="109081"/>
                  </a:cubicBezTo>
                  <a:lnTo>
                    <a:pt x="299085" y="190985"/>
                  </a:lnTo>
                  <a:cubicBezTo>
                    <a:pt x="299085" y="251228"/>
                    <a:pt x="250247" y="300066"/>
                    <a:pt x="190004" y="300066"/>
                  </a:cubicBezTo>
                  <a:lnTo>
                    <a:pt x="109081" y="300066"/>
                  </a:lnTo>
                  <a:cubicBezTo>
                    <a:pt x="80151" y="300066"/>
                    <a:pt x="52406" y="288573"/>
                    <a:pt x="31949" y="268117"/>
                  </a:cubicBezTo>
                  <a:cubicBezTo>
                    <a:pt x="11492" y="247660"/>
                    <a:pt x="0" y="219915"/>
                    <a:pt x="0" y="190985"/>
                  </a:cubicBezTo>
                  <a:lnTo>
                    <a:pt x="0" y="109081"/>
                  </a:lnTo>
                  <a:cubicBezTo>
                    <a:pt x="0" y="48837"/>
                    <a:pt x="48837" y="0"/>
                    <a:pt x="109081" y="0"/>
                  </a:cubicBezTo>
                  <a:close/>
                </a:path>
              </a:pathLst>
            </a:custGeom>
            <a:solidFill>
              <a:srgbClr val="A8D453"/>
            </a:solidFill>
          </p:spPr>
        </p:sp>
        <p:sp>
          <p:nvSpPr>
            <p:cNvPr name="TextBox 16" id="16"/>
            <p:cNvSpPr txBox="true"/>
            <p:nvPr/>
          </p:nvSpPr>
          <p:spPr>
            <a:xfrm>
              <a:off x="0" y="-47625"/>
              <a:ext cx="299085" cy="347691"/>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5400000">
            <a:off x="662247" y="7612422"/>
            <a:ext cx="1135587" cy="1139312"/>
            <a:chOff x="0" y="0"/>
            <a:chExt cx="299085" cy="300066"/>
          </a:xfrm>
        </p:grpSpPr>
        <p:sp>
          <p:nvSpPr>
            <p:cNvPr name="Freeform 18" id="18"/>
            <p:cNvSpPr/>
            <p:nvPr/>
          </p:nvSpPr>
          <p:spPr>
            <a:xfrm flipH="false" flipV="false" rot="0">
              <a:off x="0" y="0"/>
              <a:ext cx="299085" cy="300066"/>
            </a:xfrm>
            <a:custGeom>
              <a:avLst/>
              <a:gdLst/>
              <a:ahLst/>
              <a:cxnLst/>
              <a:rect r="r" b="b" t="t" l="l"/>
              <a:pathLst>
                <a:path h="300066" w="299085">
                  <a:moveTo>
                    <a:pt x="109081" y="0"/>
                  </a:moveTo>
                  <a:lnTo>
                    <a:pt x="190004" y="0"/>
                  </a:lnTo>
                  <a:cubicBezTo>
                    <a:pt x="250247" y="0"/>
                    <a:pt x="299085" y="48837"/>
                    <a:pt x="299085" y="109081"/>
                  </a:cubicBezTo>
                  <a:lnTo>
                    <a:pt x="299085" y="190985"/>
                  </a:lnTo>
                  <a:cubicBezTo>
                    <a:pt x="299085" y="251228"/>
                    <a:pt x="250247" y="300066"/>
                    <a:pt x="190004" y="300066"/>
                  </a:cubicBezTo>
                  <a:lnTo>
                    <a:pt x="109081" y="300066"/>
                  </a:lnTo>
                  <a:cubicBezTo>
                    <a:pt x="80151" y="300066"/>
                    <a:pt x="52406" y="288573"/>
                    <a:pt x="31949" y="268117"/>
                  </a:cubicBezTo>
                  <a:cubicBezTo>
                    <a:pt x="11492" y="247660"/>
                    <a:pt x="0" y="219915"/>
                    <a:pt x="0" y="190985"/>
                  </a:cubicBezTo>
                  <a:lnTo>
                    <a:pt x="0" y="109081"/>
                  </a:lnTo>
                  <a:cubicBezTo>
                    <a:pt x="0" y="48837"/>
                    <a:pt x="48837" y="0"/>
                    <a:pt x="109081" y="0"/>
                  </a:cubicBezTo>
                  <a:close/>
                </a:path>
              </a:pathLst>
            </a:custGeom>
            <a:solidFill>
              <a:srgbClr val="A8D453"/>
            </a:solidFill>
          </p:spPr>
        </p:sp>
        <p:sp>
          <p:nvSpPr>
            <p:cNvPr name="TextBox 19" id="19"/>
            <p:cNvSpPr txBox="true"/>
            <p:nvPr/>
          </p:nvSpPr>
          <p:spPr>
            <a:xfrm>
              <a:off x="0" y="-47625"/>
              <a:ext cx="299085" cy="347691"/>
            </a:xfrm>
            <a:prstGeom prst="rect">
              <a:avLst/>
            </a:prstGeom>
          </p:spPr>
          <p:txBody>
            <a:bodyPr anchor="ctr" rtlCol="false" tIns="50800" lIns="50800" bIns="50800" rIns="50800"/>
            <a:lstStyle/>
            <a:p>
              <a:pPr algn="ctr">
                <a:lnSpc>
                  <a:spcPts val="2659"/>
                </a:lnSpc>
              </a:pPr>
            </a:p>
          </p:txBody>
        </p:sp>
      </p:grpSp>
      <p:sp>
        <p:nvSpPr>
          <p:cNvPr name="Freeform 20" id="20"/>
          <p:cNvSpPr/>
          <p:nvPr/>
        </p:nvSpPr>
        <p:spPr>
          <a:xfrm flipH="false" flipV="false" rot="0">
            <a:off x="9093197" y="3065892"/>
            <a:ext cx="8081100" cy="5764412"/>
          </a:xfrm>
          <a:custGeom>
            <a:avLst/>
            <a:gdLst/>
            <a:ahLst/>
            <a:cxnLst/>
            <a:rect r="r" b="b" t="t" l="l"/>
            <a:pathLst>
              <a:path h="5764412" w="8081100">
                <a:moveTo>
                  <a:pt x="0" y="0"/>
                </a:moveTo>
                <a:lnTo>
                  <a:pt x="8081100" y="0"/>
                </a:lnTo>
                <a:lnTo>
                  <a:pt x="8081100" y="5764412"/>
                </a:lnTo>
                <a:lnTo>
                  <a:pt x="0" y="5764412"/>
                </a:lnTo>
                <a:lnTo>
                  <a:pt x="0" y="0"/>
                </a:lnTo>
                <a:close/>
              </a:path>
            </a:pathLst>
          </a:custGeom>
          <a:blipFill>
            <a:blip r:embed="rId7"/>
            <a:stretch>
              <a:fillRect l="0" t="0" r="0" b="-68395"/>
            </a:stretch>
          </a:blipFill>
        </p:spPr>
      </p:sp>
      <p:sp>
        <p:nvSpPr>
          <p:cNvPr name="TextBox 21" id="21"/>
          <p:cNvSpPr txBox="true"/>
          <p:nvPr/>
        </p:nvSpPr>
        <p:spPr>
          <a:xfrm rot="0">
            <a:off x="8971668" y="125987"/>
            <a:ext cx="4448454" cy="902713"/>
          </a:xfrm>
          <a:prstGeom prst="rect">
            <a:avLst/>
          </a:prstGeom>
        </p:spPr>
        <p:txBody>
          <a:bodyPr anchor="t" rtlCol="false" tIns="0" lIns="0" bIns="0" rIns="0">
            <a:spAutoFit/>
          </a:bodyPr>
          <a:lstStyle/>
          <a:p>
            <a:pPr algn="l">
              <a:lnSpc>
                <a:spcPts val="7465"/>
              </a:lnSpc>
            </a:pPr>
            <a:r>
              <a:rPr lang="en-US" b="true" sz="5332">
                <a:solidFill>
                  <a:srgbClr val="000000"/>
                </a:solidFill>
                <a:latin typeface="Arial Nova Bold"/>
                <a:ea typeface="Arial Nova Bold"/>
                <a:cs typeface="Arial Nova Bold"/>
                <a:sym typeface="Arial Nova Bold"/>
              </a:rPr>
              <a:t>A Case Study </a:t>
            </a:r>
          </a:p>
        </p:txBody>
      </p:sp>
      <p:sp>
        <p:nvSpPr>
          <p:cNvPr name="TextBox 22" id="22"/>
          <p:cNvSpPr txBox="true"/>
          <p:nvPr/>
        </p:nvSpPr>
        <p:spPr>
          <a:xfrm rot="0">
            <a:off x="7156555" y="1066800"/>
            <a:ext cx="8078679" cy="1565082"/>
          </a:xfrm>
          <a:prstGeom prst="rect">
            <a:avLst/>
          </a:prstGeom>
        </p:spPr>
        <p:txBody>
          <a:bodyPr anchor="t" rtlCol="false" tIns="0" lIns="0" bIns="0" rIns="0">
            <a:spAutoFit/>
          </a:bodyPr>
          <a:lstStyle/>
          <a:p>
            <a:pPr algn="ctr">
              <a:lnSpc>
                <a:spcPts val="6156"/>
              </a:lnSpc>
            </a:pPr>
            <a:r>
              <a:rPr lang="en-US" sz="5400" b="true">
                <a:solidFill>
                  <a:srgbClr val="000000"/>
                </a:solidFill>
                <a:latin typeface="Arial Nova Bold"/>
                <a:ea typeface="Arial Nova Bold"/>
                <a:cs typeface="Arial Nova Bold"/>
                <a:sym typeface="Arial Nova Bold"/>
              </a:rPr>
              <a:t>Continual Condition</a:t>
            </a:r>
          </a:p>
          <a:p>
            <a:pPr algn="ctr">
              <a:lnSpc>
                <a:spcPts val="6156"/>
              </a:lnSpc>
            </a:pPr>
            <a:r>
              <a:rPr lang="en-US" b="true" sz="5400">
                <a:solidFill>
                  <a:srgbClr val="000000"/>
                </a:solidFill>
                <a:latin typeface="Arial Nova Bold"/>
                <a:ea typeface="Arial Nova Bold"/>
                <a:cs typeface="Arial Nova Bold"/>
                <a:sym typeface="Arial Nova Bold"/>
              </a:rPr>
              <a:t>Assessments</a:t>
            </a:r>
          </a:p>
        </p:txBody>
      </p:sp>
      <p:sp>
        <p:nvSpPr>
          <p:cNvPr name="TextBox 23" id="23"/>
          <p:cNvSpPr txBox="true"/>
          <p:nvPr/>
        </p:nvSpPr>
        <p:spPr>
          <a:xfrm rot="0">
            <a:off x="660385" y="3669135"/>
            <a:ext cx="1031333" cy="937237"/>
          </a:xfrm>
          <a:prstGeom prst="rect">
            <a:avLst/>
          </a:prstGeom>
        </p:spPr>
        <p:txBody>
          <a:bodyPr anchor="t" rtlCol="false" tIns="0" lIns="0" bIns="0" rIns="0">
            <a:spAutoFit/>
          </a:bodyPr>
          <a:lstStyle/>
          <a:p>
            <a:pPr algn="r">
              <a:lnSpc>
                <a:spcPts val="7664"/>
              </a:lnSpc>
            </a:pPr>
            <a:r>
              <a:rPr lang="en-US" b="true" sz="5474">
                <a:solidFill>
                  <a:srgbClr val="000000"/>
                </a:solidFill>
                <a:latin typeface="Arial Nova Bold"/>
                <a:ea typeface="Arial Nova Bold"/>
                <a:cs typeface="Arial Nova Bold"/>
                <a:sym typeface="Arial Nova Bold"/>
              </a:rPr>
              <a:t>01</a:t>
            </a:r>
          </a:p>
        </p:txBody>
      </p:sp>
      <p:sp>
        <p:nvSpPr>
          <p:cNvPr name="TextBox 24" id="24"/>
          <p:cNvSpPr txBox="true"/>
          <p:nvPr/>
        </p:nvSpPr>
        <p:spPr>
          <a:xfrm rot="0">
            <a:off x="660385" y="5626822"/>
            <a:ext cx="1031333" cy="937237"/>
          </a:xfrm>
          <a:prstGeom prst="rect">
            <a:avLst/>
          </a:prstGeom>
        </p:spPr>
        <p:txBody>
          <a:bodyPr anchor="t" rtlCol="false" tIns="0" lIns="0" bIns="0" rIns="0">
            <a:spAutoFit/>
          </a:bodyPr>
          <a:lstStyle/>
          <a:p>
            <a:pPr algn="r">
              <a:lnSpc>
                <a:spcPts val="7664"/>
              </a:lnSpc>
            </a:pPr>
            <a:r>
              <a:rPr lang="en-US" b="true" sz="5474">
                <a:solidFill>
                  <a:srgbClr val="000000"/>
                </a:solidFill>
                <a:latin typeface="Arial Nova Bold"/>
                <a:ea typeface="Arial Nova Bold"/>
                <a:cs typeface="Arial Nova Bold"/>
                <a:sym typeface="Arial Nova Bold"/>
              </a:rPr>
              <a:t>02</a:t>
            </a:r>
          </a:p>
        </p:txBody>
      </p:sp>
      <p:sp>
        <p:nvSpPr>
          <p:cNvPr name="TextBox 25" id="25"/>
          <p:cNvSpPr txBox="true"/>
          <p:nvPr/>
        </p:nvSpPr>
        <p:spPr>
          <a:xfrm rot="0">
            <a:off x="714374" y="7811857"/>
            <a:ext cx="1031333" cy="937237"/>
          </a:xfrm>
          <a:prstGeom prst="rect">
            <a:avLst/>
          </a:prstGeom>
        </p:spPr>
        <p:txBody>
          <a:bodyPr anchor="t" rtlCol="false" tIns="0" lIns="0" bIns="0" rIns="0">
            <a:spAutoFit/>
          </a:bodyPr>
          <a:lstStyle/>
          <a:p>
            <a:pPr algn="r">
              <a:lnSpc>
                <a:spcPts val="7664"/>
              </a:lnSpc>
            </a:pPr>
            <a:r>
              <a:rPr lang="en-US" b="true" sz="5474">
                <a:solidFill>
                  <a:srgbClr val="000000"/>
                </a:solidFill>
                <a:latin typeface="Arial Nova Bold"/>
                <a:ea typeface="Arial Nova Bold"/>
                <a:cs typeface="Arial Nova Bold"/>
                <a:sym typeface="Arial Nova Bold"/>
              </a:rPr>
              <a:t>03</a:t>
            </a:r>
          </a:p>
        </p:txBody>
      </p:sp>
      <p:sp>
        <p:nvSpPr>
          <p:cNvPr name="TextBox 26" id="26"/>
          <p:cNvSpPr txBox="true"/>
          <p:nvPr/>
        </p:nvSpPr>
        <p:spPr>
          <a:xfrm rot="0">
            <a:off x="2145757" y="3853326"/>
            <a:ext cx="5386982" cy="669798"/>
          </a:xfrm>
          <a:prstGeom prst="rect">
            <a:avLst/>
          </a:prstGeom>
        </p:spPr>
        <p:txBody>
          <a:bodyPr anchor="t" rtlCol="false" tIns="0" lIns="0" bIns="0" rIns="0">
            <a:spAutoFit/>
          </a:bodyPr>
          <a:lstStyle/>
          <a:p>
            <a:pPr algn="l" marL="0" indent="0" lvl="0">
              <a:lnSpc>
                <a:spcPts val="2646"/>
              </a:lnSpc>
              <a:spcBef>
                <a:spcPct val="0"/>
              </a:spcBef>
            </a:pPr>
            <a:r>
              <a:rPr lang="en-US" sz="2100">
                <a:solidFill>
                  <a:srgbClr val="000000"/>
                </a:solidFill>
                <a:latin typeface="Arial"/>
                <a:ea typeface="Arial"/>
                <a:cs typeface="Arial"/>
                <a:sym typeface="Arial"/>
              </a:rPr>
              <a:t>A client used a cell phone to capture video on apartment move out. </a:t>
            </a:r>
          </a:p>
        </p:txBody>
      </p:sp>
      <p:sp>
        <p:nvSpPr>
          <p:cNvPr name="TextBox 27" id="27"/>
          <p:cNvSpPr txBox="true"/>
          <p:nvPr/>
        </p:nvSpPr>
        <p:spPr>
          <a:xfrm rot="0">
            <a:off x="2145757" y="5906262"/>
            <a:ext cx="6435848" cy="669798"/>
          </a:xfrm>
          <a:prstGeom prst="rect">
            <a:avLst/>
          </a:prstGeom>
        </p:spPr>
        <p:txBody>
          <a:bodyPr anchor="t" rtlCol="false" tIns="0" lIns="0" bIns="0" rIns="0">
            <a:spAutoFit/>
          </a:bodyPr>
          <a:lstStyle/>
          <a:p>
            <a:pPr algn="l" marL="0" indent="0" lvl="0">
              <a:lnSpc>
                <a:spcPts val="2646"/>
              </a:lnSpc>
              <a:spcBef>
                <a:spcPct val="0"/>
              </a:spcBef>
            </a:pPr>
            <a:r>
              <a:rPr lang="en-US" sz="2100">
                <a:solidFill>
                  <a:srgbClr val="000000"/>
                </a:solidFill>
                <a:latin typeface="Arial"/>
                <a:ea typeface="Arial"/>
                <a:cs typeface="Arial"/>
                <a:sym typeface="Arial"/>
              </a:rPr>
              <a:t>Existing process routed work to 3 people and cost 6-8 labor hours per room.</a:t>
            </a:r>
          </a:p>
        </p:txBody>
      </p:sp>
      <p:sp>
        <p:nvSpPr>
          <p:cNvPr name="TextBox 28" id="28"/>
          <p:cNvSpPr txBox="true"/>
          <p:nvPr/>
        </p:nvSpPr>
        <p:spPr>
          <a:xfrm rot="0">
            <a:off x="2199747" y="7996047"/>
            <a:ext cx="5094921" cy="669798"/>
          </a:xfrm>
          <a:prstGeom prst="rect">
            <a:avLst/>
          </a:prstGeom>
        </p:spPr>
        <p:txBody>
          <a:bodyPr anchor="t" rtlCol="false" tIns="0" lIns="0" bIns="0" rIns="0">
            <a:spAutoFit/>
          </a:bodyPr>
          <a:lstStyle/>
          <a:p>
            <a:pPr algn="l" marL="0" indent="0" lvl="0">
              <a:lnSpc>
                <a:spcPts val="2646"/>
              </a:lnSpc>
              <a:spcBef>
                <a:spcPct val="0"/>
              </a:spcBef>
            </a:pPr>
            <a:r>
              <a:rPr lang="en-US" sz="2100">
                <a:solidFill>
                  <a:srgbClr val="000000"/>
                </a:solidFill>
                <a:latin typeface="Arial"/>
                <a:ea typeface="Arial"/>
                <a:cs typeface="Arial"/>
                <a:sym typeface="Arial"/>
              </a:rPr>
              <a:t>2 Mins video capture - 5 minuet processing time = 1 person. </a:t>
            </a:r>
          </a:p>
        </p:txBody>
      </p:sp>
      <p:sp>
        <p:nvSpPr>
          <p:cNvPr name="TextBox 29" id="29"/>
          <p:cNvSpPr txBox="true"/>
          <p:nvPr/>
        </p:nvSpPr>
        <p:spPr>
          <a:xfrm rot="0">
            <a:off x="2145757" y="3452514"/>
            <a:ext cx="5010798"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9000 Bed 5 campus Portflio</a:t>
            </a:r>
          </a:p>
        </p:txBody>
      </p:sp>
      <p:sp>
        <p:nvSpPr>
          <p:cNvPr name="TextBox 30" id="30"/>
          <p:cNvSpPr txBox="true"/>
          <p:nvPr/>
        </p:nvSpPr>
        <p:spPr>
          <a:xfrm rot="0">
            <a:off x="2145757" y="5448300"/>
            <a:ext cx="5010798"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Limited staffing - Manual process</a:t>
            </a:r>
          </a:p>
        </p:txBody>
      </p:sp>
      <p:sp>
        <p:nvSpPr>
          <p:cNvPr name="TextBox 31" id="31"/>
          <p:cNvSpPr txBox="true"/>
          <p:nvPr/>
        </p:nvSpPr>
        <p:spPr>
          <a:xfrm rot="0">
            <a:off x="2199747" y="7595235"/>
            <a:ext cx="5004559"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Time saved = Units Turned faster</a:t>
            </a:r>
          </a:p>
        </p:txBody>
      </p:sp>
    </p:spTree>
  </p:cSld>
  <p:clrMapOvr>
    <a:masterClrMapping/>
  </p:clrMapOvr>
  <p:transition spd="slow">
    <p:push dir="l"/>
  </p:transition>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2000" r="0" b="0"/>
            </a:stretch>
          </a:blipFill>
        </p:spPr>
      </p:sp>
      <p:sp>
        <p:nvSpPr>
          <p:cNvPr name="Freeform 3" id="3"/>
          <p:cNvSpPr/>
          <p:nvPr/>
        </p:nvSpPr>
        <p:spPr>
          <a:xfrm flipH="false" flipV="false" rot="5400000">
            <a:off x="13396989" y="-61870"/>
            <a:ext cx="7724622" cy="3862311"/>
          </a:xfrm>
          <a:custGeom>
            <a:avLst/>
            <a:gdLst/>
            <a:ahLst/>
            <a:cxnLst/>
            <a:rect r="r" b="b" t="t" l="l"/>
            <a:pathLst>
              <a:path h="3862311" w="7724622">
                <a:moveTo>
                  <a:pt x="0" y="0"/>
                </a:moveTo>
                <a:lnTo>
                  <a:pt x="7724622" y="0"/>
                </a:lnTo>
                <a:lnTo>
                  <a:pt x="7724622" y="3862311"/>
                </a:lnTo>
                <a:lnTo>
                  <a:pt x="0" y="3862311"/>
                </a:lnTo>
                <a:lnTo>
                  <a:pt x="0" y="0"/>
                </a:lnTo>
                <a:close/>
              </a:path>
            </a:pathLst>
          </a:custGeom>
          <a:blipFill>
            <a:blip r:embed="rId4">
              <a:alphaModFix amt="47000"/>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23001" y="122183"/>
            <a:ext cx="8805044" cy="2558677"/>
            <a:chOff x="0" y="0"/>
            <a:chExt cx="11740058" cy="3411570"/>
          </a:xfrm>
        </p:grpSpPr>
        <p:pic>
          <p:nvPicPr>
            <p:cNvPr name="Picture 5" id="5"/>
            <p:cNvPicPr>
              <a:picLocks noChangeAspect="true"/>
            </p:cNvPicPr>
            <p:nvPr/>
          </p:nvPicPr>
          <p:blipFill>
            <a:blip r:embed="rId6"/>
            <a:srcRect l="967" t="11948" r="967" b="0"/>
            <a:stretch>
              <a:fillRect/>
            </a:stretch>
          </p:blipFill>
          <p:spPr>
            <a:xfrm flipH="false" flipV="false">
              <a:off x="0" y="0"/>
              <a:ext cx="11740058" cy="3411570"/>
            </a:xfrm>
            <a:prstGeom prst="rect">
              <a:avLst/>
            </a:prstGeom>
          </p:spPr>
        </p:pic>
      </p:grpSp>
      <p:grpSp>
        <p:nvGrpSpPr>
          <p:cNvPr name="Group 6" id="6"/>
          <p:cNvGrpSpPr/>
          <p:nvPr/>
        </p:nvGrpSpPr>
        <p:grpSpPr>
          <a:xfrm rot="0">
            <a:off x="15982127" y="4248925"/>
            <a:ext cx="1006267" cy="1006267"/>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AD47"/>
            </a:solidFill>
            <a:ln w="19050" cap="sq">
              <a:gradFill>
                <a:gsLst>
                  <a:gs pos="0">
                    <a:srgbClr val="7F2CFB">
                      <a:alpha val="100000"/>
                    </a:srgbClr>
                  </a:gs>
                  <a:gs pos="100000">
                    <a:srgbClr val="19E9F2">
                      <a:alpha val="100000"/>
                    </a:srgbClr>
                  </a:gs>
                </a:gsLst>
                <a:lin ang="0"/>
              </a:gradFill>
              <a:prstDash val="solid"/>
              <a:miter/>
            </a:ln>
          </p:spPr>
        </p:sp>
        <p:sp>
          <p:nvSpPr>
            <p:cNvPr name="TextBox 8" id="8"/>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AutoShape 9" id="9"/>
          <p:cNvSpPr/>
          <p:nvPr/>
        </p:nvSpPr>
        <p:spPr>
          <a:xfrm flipH="true">
            <a:off x="16274527" y="4752059"/>
            <a:ext cx="421467" cy="0"/>
          </a:xfrm>
          <a:prstGeom prst="line">
            <a:avLst/>
          </a:prstGeom>
          <a:ln cap="flat" w="38100">
            <a:solidFill>
              <a:srgbClr val="A8D453"/>
            </a:solidFill>
            <a:prstDash val="solid"/>
            <a:headEnd type="none" len="sm" w="sm"/>
            <a:tailEnd type="arrow" len="sm" w="med"/>
          </a:ln>
        </p:spPr>
      </p:sp>
      <p:sp>
        <p:nvSpPr>
          <p:cNvPr name="AutoShape 10" id="10"/>
          <p:cNvSpPr/>
          <p:nvPr/>
        </p:nvSpPr>
        <p:spPr>
          <a:xfrm>
            <a:off x="1691718" y="2699910"/>
            <a:ext cx="6492240" cy="0"/>
          </a:xfrm>
          <a:prstGeom prst="line">
            <a:avLst/>
          </a:prstGeom>
          <a:ln cap="flat" w="38100">
            <a:solidFill>
              <a:srgbClr val="A8D453"/>
            </a:solidFill>
            <a:prstDash val="solid"/>
            <a:headEnd type="none" len="sm" w="sm"/>
            <a:tailEnd type="none" len="sm" w="sm"/>
          </a:ln>
        </p:spPr>
      </p:sp>
      <p:grpSp>
        <p:nvGrpSpPr>
          <p:cNvPr name="Group 11" id="11"/>
          <p:cNvGrpSpPr/>
          <p:nvPr/>
        </p:nvGrpSpPr>
        <p:grpSpPr>
          <a:xfrm rot="5400000">
            <a:off x="608258" y="3469701"/>
            <a:ext cx="1135587" cy="1139312"/>
            <a:chOff x="0" y="0"/>
            <a:chExt cx="299085" cy="300066"/>
          </a:xfrm>
        </p:grpSpPr>
        <p:sp>
          <p:nvSpPr>
            <p:cNvPr name="Freeform 12" id="12"/>
            <p:cNvSpPr/>
            <p:nvPr/>
          </p:nvSpPr>
          <p:spPr>
            <a:xfrm flipH="false" flipV="false" rot="0">
              <a:off x="0" y="0"/>
              <a:ext cx="299085" cy="300066"/>
            </a:xfrm>
            <a:custGeom>
              <a:avLst/>
              <a:gdLst/>
              <a:ahLst/>
              <a:cxnLst/>
              <a:rect r="r" b="b" t="t" l="l"/>
              <a:pathLst>
                <a:path h="300066" w="299085">
                  <a:moveTo>
                    <a:pt x="109081" y="0"/>
                  </a:moveTo>
                  <a:lnTo>
                    <a:pt x="190004" y="0"/>
                  </a:lnTo>
                  <a:cubicBezTo>
                    <a:pt x="250247" y="0"/>
                    <a:pt x="299085" y="48837"/>
                    <a:pt x="299085" y="109081"/>
                  </a:cubicBezTo>
                  <a:lnTo>
                    <a:pt x="299085" y="190985"/>
                  </a:lnTo>
                  <a:cubicBezTo>
                    <a:pt x="299085" y="251228"/>
                    <a:pt x="250247" y="300066"/>
                    <a:pt x="190004" y="300066"/>
                  </a:cubicBezTo>
                  <a:lnTo>
                    <a:pt x="109081" y="300066"/>
                  </a:lnTo>
                  <a:cubicBezTo>
                    <a:pt x="80151" y="300066"/>
                    <a:pt x="52406" y="288573"/>
                    <a:pt x="31949" y="268117"/>
                  </a:cubicBezTo>
                  <a:cubicBezTo>
                    <a:pt x="11492" y="247660"/>
                    <a:pt x="0" y="219915"/>
                    <a:pt x="0" y="190985"/>
                  </a:cubicBezTo>
                  <a:lnTo>
                    <a:pt x="0" y="109081"/>
                  </a:lnTo>
                  <a:cubicBezTo>
                    <a:pt x="0" y="48837"/>
                    <a:pt x="48837" y="0"/>
                    <a:pt x="109081" y="0"/>
                  </a:cubicBezTo>
                  <a:close/>
                </a:path>
              </a:pathLst>
            </a:custGeom>
            <a:solidFill>
              <a:srgbClr val="A8D453"/>
            </a:solidFill>
          </p:spPr>
        </p:sp>
        <p:sp>
          <p:nvSpPr>
            <p:cNvPr name="TextBox 13" id="13"/>
            <p:cNvSpPr txBox="true"/>
            <p:nvPr/>
          </p:nvSpPr>
          <p:spPr>
            <a:xfrm>
              <a:off x="0" y="-47625"/>
              <a:ext cx="299085" cy="347691"/>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5400000">
            <a:off x="608258" y="5427387"/>
            <a:ext cx="1135587" cy="1139312"/>
            <a:chOff x="0" y="0"/>
            <a:chExt cx="299085" cy="300066"/>
          </a:xfrm>
        </p:grpSpPr>
        <p:sp>
          <p:nvSpPr>
            <p:cNvPr name="Freeform 15" id="15"/>
            <p:cNvSpPr/>
            <p:nvPr/>
          </p:nvSpPr>
          <p:spPr>
            <a:xfrm flipH="false" flipV="false" rot="0">
              <a:off x="0" y="0"/>
              <a:ext cx="299085" cy="300066"/>
            </a:xfrm>
            <a:custGeom>
              <a:avLst/>
              <a:gdLst/>
              <a:ahLst/>
              <a:cxnLst/>
              <a:rect r="r" b="b" t="t" l="l"/>
              <a:pathLst>
                <a:path h="300066" w="299085">
                  <a:moveTo>
                    <a:pt x="109081" y="0"/>
                  </a:moveTo>
                  <a:lnTo>
                    <a:pt x="190004" y="0"/>
                  </a:lnTo>
                  <a:cubicBezTo>
                    <a:pt x="250247" y="0"/>
                    <a:pt x="299085" y="48837"/>
                    <a:pt x="299085" y="109081"/>
                  </a:cubicBezTo>
                  <a:lnTo>
                    <a:pt x="299085" y="190985"/>
                  </a:lnTo>
                  <a:cubicBezTo>
                    <a:pt x="299085" y="251228"/>
                    <a:pt x="250247" y="300066"/>
                    <a:pt x="190004" y="300066"/>
                  </a:cubicBezTo>
                  <a:lnTo>
                    <a:pt x="109081" y="300066"/>
                  </a:lnTo>
                  <a:cubicBezTo>
                    <a:pt x="80151" y="300066"/>
                    <a:pt x="52406" y="288573"/>
                    <a:pt x="31949" y="268117"/>
                  </a:cubicBezTo>
                  <a:cubicBezTo>
                    <a:pt x="11492" y="247660"/>
                    <a:pt x="0" y="219915"/>
                    <a:pt x="0" y="190985"/>
                  </a:cubicBezTo>
                  <a:lnTo>
                    <a:pt x="0" y="109081"/>
                  </a:lnTo>
                  <a:cubicBezTo>
                    <a:pt x="0" y="48837"/>
                    <a:pt x="48837" y="0"/>
                    <a:pt x="109081" y="0"/>
                  </a:cubicBezTo>
                  <a:close/>
                </a:path>
              </a:pathLst>
            </a:custGeom>
            <a:solidFill>
              <a:srgbClr val="A8D453"/>
            </a:solidFill>
          </p:spPr>
        </p:sp>
        <p:sp>
          <p:nvSpPr>
            <p:cNvPr name="TextBox 16" id="16"/>
            <p:cNvSpPr txBox="true"/>
            <p:nvPr/>
          </p:nvSpPr>
          <p:spPr>
            <a:xfrm>
              <a:off x="0" y="-47625"/>
              <a:ext cx="299085" cy="347691"/>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5400000">
            <a:off x="662247" y="7612422"/>
            <a:ext cx="1135587" cy="1139312"/>
            <a:chOff x="0" y="0"/>
            <a:chExt cx="299085" cy="300066"/>
          </a:xfrm>
        </p:grpSpPr>
        <p:sp>
          <p:nvSpPr>
            <p:cNvPr name="Freeform 18" id="18"/>
            <p:cNvSpPr/>
            <p:nvPr/>
          </p:nvSpPr>
          <p:spPr>
            <a:xfrm flipH="false" flipV="false" rot="0">
              <a:off x="0" y="0"/>
              <a:ext cx="299085" cy="300066"/>
            </a:xfrm>
            <a:custGeom>
              <a:avLst/>
              <a:gdLst/>
              <a:ahLst/>
              <a:cxnLst/>
              <a:rect r="r" b="b" t="t" l="l"/>
              <a:pathLst>
                <a:path h="300066" w="299085">
                  <a:moveTo>
                    <a:pt x="109081" y="0"/>
                  </a:moveTo>
                  <a:lnTo>
                    <a:pt x="190004" y="0"/>
                  </a:lnTo>
                  <a:cubicBezTo>
                    <a:pt x="250247" y="0"/>
                    <a:pt x="299085" y="48837"/>
                    <a:pt x="299085" y="109081"/>
                  </a:cubicBezTo>
                  <a:lnTo>
                    <a:pt x="299085" y="190985"/>
                  </a:lnTo>
                  <a:cubicBezTo>
                    <a:pt x="299085" y="251228"/>
                    <a:pt x="250247" y="300066"/>
                    <a:pt x="190004" y="300066"/>
                  </a:cubicBezTo>
                  <a:lnTo>
                    <a:pt x="109081" y="300066"/>
                  </a:lnTo>
                  <a:cubicBezTo>
                    <a:pt x="80151" y="300066"/>
                    <a:pt x="52406" y="288573"/>
                    <a:pt x="31949" y="268117"/>
                  </a:cubicBezTo>
                  <a:cubicBezTo>
                    <a:pt x="11492" y="247660"/>
                    <a:pt x="0" y="219915"/>
                    <a:pt x="0" y="190985"/>
                  </a:cubicBezTo>
                  <a:lnTo>
                    <a:pt x="0" y="109081"/>
                  </a:lnTo>
                  <a:cubicBezTo>
                    <a:pt x="0" y="48837"/>
                    <a:pt x="48837" y="0"/>
                    <a:pt x="109081" y="0"/>
                  </a:cubicBezTo>
                  <a:close/>
                </a:path>
              </a:pathLst>
            </a:custGeom>
            <a:solidFill>
              <a:srgbClr val="A8D453"/>
            </a:solidFill>
          </p:spPr>
        </p:sp>
        <p:sp>
          <p:nvSpPr>
            <p:cNvPr name="TextBox 19" id="19"/>
            <p:cNvSpPr txBox="true"/>
            <p:nvPr/>
          </p:nvSpPr>
          <p:spPr>
            <a:xfrm>
              <a:off x="0" y="-47625"/>
              <a:ext cx="299085" cy="347691"/>
            </a:xfrm>
            <a:prstGeom prst="rect">
              <a:avLst/>
            </a:prstGeom>
          </p:spPr>
          <p:txBody>
            <a:bodyPr anchor="ctr" rtlCol="false" tIns="50800" lIns="50800" bIns="50800" rIns="50800"/>
            <a:lstStyle/>
            <a:p>
              <a:pPr algn="ctr">
                <a:lnSpc>
                  <a:spcPts val="2659"/>
                </a:lnSpc>
              </a:pPr>
            </a:p>
          </p:txBody>
        </p:sp>
      </p:grpSp>
      <p:sp>
        <p:nvSpPr>
          <p:cNvPr name="Freeform 20" id="20"/>
          <p:cNvSpPr/>
          <p:nvPr/>
        </p:nvSpPr>
        <p:spPr>
          <a:xfrm flipH="false" flipV="false" rot="0">
            <a:off x="8399341" y="6293465"/>
            <a:ext cx="4591018" cy="3443263"/>
          </a:xfrm>
          <a:custGeom>
            <a:avLst/>
            <a:gdLst/>
            <a:ahLst/>
            <a:cxnLst/>
            <a:rect r="r" b="b" t="t" l="l"/>
            <a:pathLst>
              <a:path h="3443263" w="4591018">
                <a:moveTo>
                  <a:pt x="0" y="0"/>
                </a:moveTo>
                <a:lnTo>
                  <a:pt x="4591018" y="0"/>
                </a:lnTo>
                <a:lnTo>
                  <a:pt x="4591018" y="3443264"/>
                </a:lnTo>
                <a:lnTo>
                  <a:pt x="0" y="3443264"/>
                </a:lnTo>
                <a:lnTo>
                  <a:pt x="0" y="0"/>
                </a:lnTo>
                <a:close/>
              </a:path>
            </a:pathLst>
          </a:custGeom>
          <a:blipFill>
            <a:blip r:embed="rId7"/>
            <a:stretch>
              <a:fillRect l="0" t="0" r="0" b="0"/>
            </a:stretch>
          </a:blipFill>
        </p:spPr>
      </p:sp>
      <p:sp>
        <p:nvSpPr>
          <p:cNvPr name="Freeform 21" id="21"/>
          <p:cNvSpPr/>
          <p:nvPr/>
        </p:nvSpPr>
        <p:spPr>
          <a:xfrm flipH="false" flipV="false" rot="0">
            <a:off x="9695614" y="509296"/>
            <a:ext cx="8091193" cy="5741390"/>
          </a:xfrm>
          <a:custGeom>
            <a:avLst/>
            <a:gdLst/>
            <a:ahLst/>
            <a:cxnLst/>
            <a:rect r="r" b="b" t="t" l="l"/>
            <a:pathLst>
              <a:path h="5741390" w="8091193">
                <a:moveTo>
                  <a:pt x="0" y="0"/>
                </a:moveTo>
                <a:lnTo>
                  <a:pt x="8091193" y="0"/>
                </a:lnTo>
                <a:lnTo>
                  <a:pt x="8091193" y="5741390"/>
                </a:lnTo>
                <a:lnTo>
                  <a:pt x="0" y="5741390"/>
                </a:lnTo>
                <a:lnTo>
                  <a:pt x="0" y="0"/>
                </a:lnTo>
                <a:close/>
              </a:path>
            </a:pathLst>
          </a:custGeom>
          <a:blipFill>
            <a:blip r:embed="rId8"/>
            <a:stretch>
              <a:fillRect l="0" t="0" r="0" b="0"/>
            </a:stretch>
          </a:blipFill>
        </p:spPr>
      </p:sp>
      <p:sp>
        <p:nvSpPr>
          <p:cNvPr name="Freeform 22" id="22"/>
          <p:cNvSpPr/>
          <p:nvPr/>
        </p:nvSpPr>
        <p:spPr>
          <a:xfrm flipH="false" flipV="false" rot="0">
            <a:off x="13390409" y="6293465"/>
            <a:ext cx="4598274" cy="3436502"/>
          </a:xfrm>
          <a:custGeom>
            <a:avLst/>
            <a:gdLst/>
            <a:ahLst/>
            <a:cxnLst/>
            <a:rect r="r" b="b" t="t" l="l"/>
            <a:pathLst>
              <a:path h="3436502" w="4598274">
                <a:moveTo>
                  <a:pt x="0" y="0"/>
                </a:moveTo>
                <a:lnTo>
                  <a:pt x="4598274" y="0"/>
                </a:lnTo>
                <a:lnTo>
                  <a:pt x="4598274" y="3436503"/>
                </a:lnTo>
                <a:lnTo>
                  <a:pt x="0" y="3436503"/>
                </a:lnTo>
                <a:lnTo>
                  <a:pt x="0" y="0"/>
                </a:lnTo>
                <a:close/>
              </a:path>
            </a:pathLst>
          </a:custGeom>
          <a:blipFill>
            <a:blip r:embed="rId9"/>
            <a:stretch>
              <a:fillRect l="-9425" t="-33484" r="-19970" b="-14470"/>
            </a:stretch>
          </a:blipFill>
        </p:spPr>
      </p:sp>
      <p:sp>
        <p:nvSpPr>
          <p:cNvPr name="TextBox 23" id="23"/>
          <p:cNvSpPr txBox="true"/>
          <p:nvPr/>
        </p:nvSpPr>
        <p:spPr>
          <a:xfrm rot="0">
            <a:off x="660385" y="3669135"/>
            <a:ext cx="1031333" cy="937237"/>
          </a:xfrm>
          <a:prstGeom prst="rect">
            <a:avLst/>
          </a:prstGeom>
        </p:spPr>
        <p:txBody>
          <a:bodyPr anchor="t" rtlCol="false" tIns="0" lIns="0" bIns="0" rIns="0">
            <a:spAutoFit/>
          </a:bodyPr>
          <a:lstStyle/>
          <a:p>
            <a:pPr algn="r">
              <a:lnSpc>
                <a:spcPts val="7664"/>
              </a:lnSpc>
            </a:pPr>
            <a:r>
              <a:rPr lang="en-US" b="true" sz="5474">
                <a:solidFill>
                  <a:srgbClr val="000000"/>
                </a:solidFill>
                <a:latin typeface="Arial Nova Bold"/>
                <a:ea typeface="Arial Nova Bold"/>
                <a:cs typeface="Arial Nova Bold"/>
                <a:sym typeface="Arial Nova Bold"/>
              </a:rPr>
              <a:t>01</a:t>
            </a:r>
          </a:p>
        </p:txBody>
      </p:sp>
      <p:sp>
        <p:nvSpPr>
          <p:cNvPr name="TextBox 24" id="24"/>
          <p:cNvSpPr txBox="true"/>
          <p:nvPr/>
        </p:nvSpPr>
        <p:spPr>
          <a:xfrm rot="0">
            <a:off x="660385" y="5626822"/>
            <a:ext cx="1031333" cy="937237"/>
          </a:xfrm>
          <a:prstGeom prst="rect">
            <a:avLst/>
          </a:prstGeom>
        </p:spPr>
        <p:txBody>
          <a:bodyPr anchor="t" rtlCol="false" tIns="0" lIns="0" bIns="0" rIns="0">
            <a:spAutoFit/>
          </a:bodyPr>
          <a:lstStyle/>
          <a:p>
            <a:pPr algn="r">
              <a:lnSpc>
                <a:spcPts val="7664"/>
              </a:lnSpc>
            </a:pPr>
            <a:r>
              <a:rPr lang="en-US" b="true" sz="5474">
                <a:solidFill>
                  <a:srgbClr val="000000"/>
                </a:solidFill>
                <a:latin typeface="Arial Nova Bold"/>
                <a:ea typeface="Arial Nova Bold"/>
                <a:cs typeface="Arial Nova Bold"/>
                <a:sym typeface="Arial Nova Bold"/>
              </a:rPr>
              <a:t>02</a:t>
            </a:r>
          </a:p>
        </p:txBody>
      </p:sp>
      <p:sp>
        <p:nvSpPr>
          <p:cNvPr name="TextBox 25" id="25"/>
          <p:cNvSpPr txBox="true"/>
          <p:nvPr/>
        </p:nvSpPr>
        <p:spPr>
          <a:xfrm rot="0">
            <a:off x="714374" y="7811857"/>
            <a:ext cx="1031333" cy="937237"/>
          </a:xfrm>
          <a:prstGeom prst="rect">
            <a:avLst/>
          </a:prstGeom>
        </p:spPr>
        <p:txBody>
          <a:bodyPr anchor="t" rtlCol="false" tIns="0" lIns="0" bIns="0" rIns="0">
            <a:spAutoFit/>
          </a:bodyPr>
          <a:lstStyle/>
          <a:p>
            <a:pPr algn="r">
              <a:lnSpc>
                <a:spcPts val="7664"/>
              </a:lnSpc>
            </a:pPr>
            <a:r>
              <a:rPr lang="en-US" b="true" sz="5474">
                <a:solidFill>
                  <a:srgbClr val="000000"/>
                </a:solidFill>
                <a:latin typeface="Arial Nova Bold"/>
                <a:ea typeface="Arial Nova Bold"/>
                <a:cs typeface="Arial Nova Bold"/>
                <a:sym typeface="Arial Nova Bold"/>
              </a:rPr>
              <a:t>03</a:t>
            </a:r>
          </a:p>
        </p:txBody>
      </p:sp>
      <p:sp>
        <p:nvSpPr>
          <p:cNvPr name="TextBox 26" id="26"/>
          <p:cNvSpPr txBox="true"/>
          <p:nvPr/>
        </p:nvSpPr>
        <p:spPr>
          <a:xfrm rot="0">
            <a:off x="2145757" y="3853326"/>
            <a:ext cx="5386982" cy="669798"/>
          </a:xfrm>
          <a:prstGeom prst="rect">
            <a:avLst/>
          </a:prstGeom>
        </p:spPr>
        <p:txBody>
          <a:bodyPr anchor="t" rtlCol="false" tIns="0" lIns="0" bIns="0" rIns="0">
            <a:spAutoFit/>
          </a:bodyPr>
          <a:lstStyle/>
          <a:p>
            <a:pPr algn="l" marL="0" indent="0" lvl="0">
              <a:lnSpc>
                <a:spcPts val="2646"/>
              </a:lnSpc>
              <a:spcBef>
                <a:spcPct val="0"/>
              </a:spcBef>
            </a:pPr>
            <a:r>
              <a:rPr lang="en-US" sz="2100">
                <a:solidFill>
                  <a:srgbClr val="000000"/>
                </a:solidFill>
                <a:latin typeface="Arial"/>
                <a:ea typeface="Arial"/>
                <a:cs typeface="Arial"/>
                <a:sym typeface="Arial"/>
              </a:rPr>
              <a:t>Our client used a thermal camera to capture panels and motors.</a:t>
            </a:r>
          </a:p>
        </p:txBody>
      </p:sp>
      <p:sp>
        <p:nvSpPr>
          <p:cNvPr name="TextBox 27" id="27"/>
          <p:cNvSpPr txBox="true"/>
          <p:nvPr/>
        </p:nvSpPr>
        <p:spPr>
          <a:xfrm rot="0">
            <a:off x="2145757" y="5906262"/>
            <a:ext cx="6435848" cy="669798"/>
          </a:xfrm>
          <a:prstGeom prst="rect">
            <a:avLst/>
          </a:prstGeom>
        </p:spPr>
        <p:txBody>
          <a:bodyPr anchor="t" rtlCol="false" tIns="0" lIns="0" bIns="0" rIns="0">
            <a:spAutoFit/>
          </a:bodyPr>
          <a:lstStyle/>
          <a:p>
            <a:pPr algn="l">
              <a:lnSpc>
                <a:spcPts val="2646"/>
              </a:lnSpc>
            </a:pPr>
            <a:r>
              <a:rPr lang="en-US" sz="2100">
                <a:solidFill>
                  <a:srgbClr val="000000"/>
                </a:solidFill>
                <a:latin typeface="Arial"/>
                <a:ea typeface="Arial"/>
                <a:cs typeface="Arial"/>
                <a:sym typeface="Arial"/>
              </a:rPr>
              <a:t>AI read the image and returned fault identification</a:t>
            </a:r>
          </a:p>
          <a:p>
            <a:pPr algn="l" marL="0" indent="0" lvl="0">
              <a:lnSpc>
                <a:spcPts val="2646"/>
              </a:lnSpc>
              <a:spcBef>
                <a:spcPct val="0"/>
              </a:spcBef>
            </a:pPr>
            <a:r>
              <a:rPr lang="en-US" sz="2100">
                <a:solidFill>
                  <a:srgbClr val="000000"/>
                </a:solidFill>
                <a:latin typeface="Arial"/>
                <a:ea typeface="Arial"/>
                <a:cs typeface="Arial"/>
                <a:sym typeface="Arial"/>
              </a:rPr>
              <a:t>and temperature readings.</a:t>
            </a:r>
          </a:p>
        </p:txBody>
      </p:sp>
      <p:sp>
        <p:nvSpPr>
          <p:cNvPr name="TextBox 28" id="28"/>
          <p:cNvSpPr txBox="true"/>
          <p:nvPr/>
        </p:nvSpPr>
        <p:spPr>
          <a:xfrm rot="0">
            <a:off x="2199747" y="7996047"/>
            <a:ext cx="5094921" cy="669798"/>
          </a:xfrm>
          <a:prstGeom prst="rect">
            <a:avLst/>
          </a:prstGeom>
        </p:spPr>
        <p:txBody>
          <a:bodyPr anchor="t" rtlCol="false" tIns="0" lIns="0" bIns="0" rIns="0">
            <a:spAutoFit/>
          </a:bodyPr>
          <a:lstStyle/>
          <a:p>
            <a:pPr algn="l" marL="0" indent="0" lvl="0">
              <a:lnSpc>
                <a:spcPts val="2646"/>
              </a:lnSpc>
              <a:spcBef>
                <a:spcPct val="0"/>
              </a:spcBef>
            </a:pPr>
            <a:r>
              <a:rPr lang="en-US" sz="2100">
                <a:solidFill>
                  <a:srgbClr val="000000"/>
                </a:solidFill>
                <a:latin typeface="Arial"/>
                <a:ea typeface="Arial"/>
                <a:cs typeface="Arial"/>
                <a:sym typeface="Arial"/>
              </a:rPr>
              <a:t>Diagnosis and recommended service - costs, and trades required. </a:t>
            </a:r>
          </a:p>
        </p:txBody>
      </p:sp>
      <p:sp>
        <p:nvSpPr>
          <p:cNvPr name="TextBox 29" id="29"/>
          <p:cNvSpPr txBox="true"/>
          <p:nvPr/>
        </p:nvSpPr>
        <p:spPr>
          <a:xfrm rot="0">
            <a:off x="2145757" y="3452514"/>
            <a:ext cx="5010798"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Part Asset Data Part Asset Health</a:t>
            </a:r>
          </a:p>
        </p:txBody>
      </p:sp>
      <p:sp>
        <p:nvSpPr>
          <p:cNvPr name="TextBox 30" id="30"/>
          <p:cNvSpPr txBox="true"/>
          <p:nvPr/>
        </p:nvSpPr>
        <p:spPr>
          <a:xfrm rot="0">
            <a:off x="2145757" y="5448300"/>
            <a:ext cx="5010798"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Deficencity Reports with Data</a:t>
            </a:r>
          </a:p>
        </p:txBody>
      </p:sp>
      <p:sp>
        <p:nvSpPr>
          <p:cNvPr name="TextBox 31" id="31"/>
          <p:cNvSpPr txBox="true"/>
          <p:nvPr/>
        </p:nvSpPr>
        <p:spPr>
          <a:xfrm rot="0">
            <a:off x="2199747" y="7595235"/>
            <a:ext cx="3912934"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Service Recomendations</a:t>
            </a:r>
          </a:p>
        </p:txBody>
      </p:sp>
    </p:spTree>
  </p:cSld>
  <p:clrMapOvr>
    <a:masterClrMapping/>
  </p:clrMapOvr>
  <p:transition spd="slow">
    <p:push dir="l"/>
  </p:transition>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0" y="2006454"/>
            <a:ext cx="17963717" cy="7619610"/>
          </a:xfrm>
          <a:custGeom>
            <a:avLst/>
            <a:gdLst/>
            <a:ahLst/>
            <a:cxnLst/>
            <a:rect r="r" b="b" t="t" l="l"/>
            <a:pathLst>
              <a:path h="7619610" w="17963717">
                <a:moveTo>
                  <a:pt x="0" y="0"/>
                </a:moveTo>
                <a:lnTo>
                  <a:pt x="17963717" y="0"/>
                </a:lnTo>
                <a:lnTo>
                  <a:pt x="17963717" y="7619610"/>
                </a:lnTo>
                <a:lnTo>
                  <a:pt x="0" y="7619610"/>
                </a:lnTo>
                <a:lnTo>
                  <a:pt x="0" y="0"/>
                </a:lnTo>
                <a:close/>
              </a:path>
            </a:pathLst>
          </a:custGeom>
          <a:blipFill>
            <a:blip r:embed="rId4"/>
            <a:stretch>
              <a:fillRect l="0" t="0" r="0" b="0"/>
            </a:stretch>
          </a:blipFill>
        </p:spPr>
      </p:sp>
      <p:sp>
        <p:nvSpPr>
          <p:cNvPr name="TextBox 4" id="4"/>
          <p:cNvSpPr txBox="true"/>
          <p:nvPr/>
        </p:nvSpPr>
        <p:spPr>
          <a:xfrm rot="0">
            <a:off x="9268899" y="831877"/>
            <a:ext cx="6863457" cy="655904"/>
          </a:xfrm>
          <a:prstGeom prst="rect">
            <a:avLst/>
          </a:prstGeom>
        </p:spPr>
        <p:txBody>
          <a:bodyPr anchor="t" rtlCol="false" tIns="0" lIns="0" bIns="0" rIns="0">
            <a:spAutoFit/>
          </a:bodyPr>
          <a:lstStyle/>
          <a:p>
            <a:pPr algn="ctr">
              <a:lnSpc>
                <a:spcPts val="5326"/>
              </a:lnSpc>
            </a:pPr>
            <a:r>
              <a:rPr lang="en-US" b="true" sz="3804">
                <a:solidFill>
                  <a:srgbClr val="000000"/>
                </a:solidFill>
                <a:latin typeface="Arial Nova Bold"/>
                <a:ea typeface="Arial Nova Bold"/>
                <a:cs typeface="Arial Nova Bold"/>
                <a:sym typeface="Arial Nova Bold"/>
              </a:rPr>
              <a:t>DATA COLLECTION TIMELINE</a:t>
            </a:r>
          </a:p>
        </p:txBody>
      </p:sp>
    </p:spTree>
  </p:cSld>
  <p:clrMapOvr>
    <a:masterClrMapping/>
  </p:clrMapOvr>
  <p:transition spd="slow">
    <p:push dir="l"/>
  </p:transition>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3980707" y="3498998"/>
            <a:ext cx="3318251" cy="4974267"/>
          </a:xfrm>
          <a:custGeom>
            <a:avLst/>
            <a:gdLst/>
            <a:ahLst/>
            <a:cxnLst/>
            <a:rect r="r" b="b" t="t" l="l"/>
            <a:pathLst>
              <a:path h="4974267" w="3318251">
                <a:moveTo>
                  <a:pt x="0" y="0"/>
                </a:moveTo>
                <a:lnTo>
                  <a:pt x="3318250" y="0"/>
                </a:lnTo>
                <a:lnTo>
                  <a:pt x="3318250" y="4974267"/>
                </a:lnTo>
                <a:lnTo>
                  <a:pt x="0" y="4974267"/>
                </a:lnTo>
                <a:lnTo>
                  <a:pt x="0" y="0"/>
                </a:lnTo>
                <a:close/>
              </a:path>
            </a:pathLst>
          </a:custGeom>
          <a:blipFill>
            <a:blip r:embed="rId4"/>
            <a:stretch>
              <a:fillRect l="0" t="0" r="0" b="0"/>
            </a:stretch>
          </a:blipFill>
        </p:spPr>
      </p:sp>
      <p:sp>
        <p:nvSpPr>
          <p:cNvPr name="Freeform 4" id="4"/>
          <p:cNvSpPr/>
          <p:nvPr/>
        </p:nvSpPr>
        <p:spPr>
          <a:xfrm flipH="false" flipV="false" rot="0">
            <a:off x="8806056" y="4072373"/>
            <a:ext cx="2855407" cy="4782327"/>
          </a:xfrm>
          <a:custGeom>
            <a:avLst/>
            <a:gdLst/>
            <a:ahLst/>
            <a:cxnLst/>
            <a:rect r="r" b="b" t="t" l="l"/>
            <a:pathLst>
              <a:path h="4782327" w="2855407">
                <a:moveTo>
                  <a:pt x="0" y="0"/>
                </a:moveTo>
                <a:lnTo>
                  <a:pt x="2855406" y="0"/>
                </a:lnTo>
                <a:lnTo>
                  <a:pt x="2855406" y="4782327"/>
                </a:lnTo>
                <a:lnTo>
                  <a:pt x="0" y="4782327"/>
                </a:lnTo>
                <a:lnTo>
                  <a:pt x="0" y="0"/>
                </a:lnTo>
                <a:close/>
              </a:path>
            </a:pathLst>
          </a:custGeom>
          <a:blipFill>
            <a:blip r:embed="rId5"/>
            <a:stretch>
              <a:fillRect l="-47201" t="-50921" r="-64902" b="-17934"/>
            </a:stretch>
          </a:blipFill>
        </p:spPr>
      </p:sp>
      <p:sp>
        <p:nvSpPr>
          <p:cNvPr name="Freeform 5" id="5"/>
          <p:cNvSpPr/>
          <p:nvPr/>
        </p:nvSpPr>
        <p:spPr>
          <a:xfrm flipH="false" flipV="false" rot="0">
            <a:off x="12738972" y="5020867"/>
            <a:ext cx="5384062" cy="2692031"/>
          </a:xfrm>
          <a:custGeom>
            <a:avLst/>
            <a:gdLst/>
            <a:ahLst/>
            <a:cxnLst/>
            <a:rect r="r" b="b" t="t" l="l"/>
            <a:pathLst>
              <a:path h="2692031" w="5384062">
                <a:moveTo>
                  <a:pt x="0" y="0"/>
                </a:moveTo>
                <a:lnTo>
                  <a:pt x="5384062" y="0"/>
                </a:lnTo>
                <a:lnTo>
                  <a:pt x="5384062" y="2692031"/>
                </a:lnTo>
                <a:lnTo>
                  <a:pt x="0" y="2692031"/>
                </a:lnTo>
                <a:lnTo>
                  <a:pt x="0" y="0"/>
                </a:lnTo>
                <a:close/>
              </a:path>
            </a:pathLst>
          </a:custGeom>
          <a:blipFill>
            <a:blip r:embed="rId6"/>
            <a:stretch>
              <a:fillRect l="0" t="0" r="0" b="0"/>
            </a:stretch>
          </a:blipFill>
        </p:spPr>
      </p:sp>
      <p:sp>
        <p:nvSpPr>
          <p:cNvPr name="Freeform 6" id="6"/>
          <p:cNvSpPr/>
          <p:nvPr/>
        </p:nvSpPr>
        <p:spPr>
          <a:xfrm flipH="false" flipV="false" rot="0">
            <a:off x="14213957" y="7534109"/>
            <a:ext cx="2434091" cy="2434091"/>
          </a:xfrm>
          <a:custGeom>
            <a:avLst/>
            <a:gdLst/>
            <a:ahLst/>
            <a:cxnLst/>
            <a:rect r="r" b="b" t="t" l="l"/>
            <a:pathLst>
              <a:path h="2434091" w="2434091">
                <a:moveTo>
                  <a:pt x="0" y="0"/>
                </a:moveTo>
                <a:lnTo>
                  <a:pt x="2434092" y="0"/>
                </a:lnTo>
                <a:lnTo>
                  <a:pt x="2434092" y="2434092"/>
                </a:lnTo>
                <a:lnTo>
                  <a:pt x="0" y="2434092"/>
                </a:lnTo>
                <a:lnTo>
                  <a:pt x="0" y="0"/>
                </a:lnTo>
                <a:close/>
              </a:path>
            </a:pathLst>
          </a:custGeom>
          <a:blipFill>
            <a:blip r:embed="rId7"/>
            <a:stretch>
              <a:fillRect l="0" t="0" r="0" b="0"/>
            </a:stretch>
          </a:blipFill>
        </p:spPr>
      </p:sp>
      <p:sp>
        <p:nvSpPr>
          <p:cNvPr name="TextBox 7" id="7"/>
          <p:cNvSpPr txBox="true"/>
          <p:nvPr/>
        </p:nvSpPr>
        <p:spPr>
          <a:xfrm rot="0">
            <a:off x="462926" y="2684731"/>
            <a:ext cx="17532228" cy="814267"/>
          </a:xfrm>
          <a:prstGeom prst="rect">
            <a:avLst/>
          </a:prstGeom>
        </p:spPr>
        <p:txBody>
          <a:bodyPr anchor="t" rtlCol="false" tIns="0" lIns="0" bIns="0" rIns="0">
            <a:spAutoFit/>
          </a:bodyPr>
          <a:lstStyle/>
          <a:p>
            <a:pPr algn="l">
              <a:lnSpc>
                <a:spcPts val="6394"/>
              </a:lnSpc>
            </a:pPr>
            <a:r>
              <a:rPr lang="en-US" b="true" sz="5609">
                <a:solidFill>
                  <a:srgbClr val="000000"/>
                </a:solidFill>
                <a:latin typeface="Arial Nova Bold"/>
                <a:ea typeface="Arial Nova Bold"/>
                <a:cs typeface="Arial Nova Bold"/>
                <a:sym typeface="Arial Nova Bold"/>
              </a:rPr>
              <a:t>Let’s Evolve and become the Stewards of Tomorrow</a:t>
            </a:r>
          </a:p>
        </p:txBody>
      </p:sp>
      <p:sp>
        <p:nvSpPr>
          <p:cNvPr name="TextBox 8" id="8"/>
          <p:cNvSpPr txBox="true"/>
          <p:nvPr/>
        </p:nvSpPr>
        <p:spPr>
          <a:xfrm rot="0">
            <a:off x="3617014" y="8416115"/>
            <a:ext cx="4045636" cy="1607291"/>
          </a:xfrm>
          <a:prstGeom prst="rect">
            <a:avLst/>
          </a:prstGeom>
        </p:spPr>
        <p:txBody>
          <a:bodyPr anchor="t" rtlCol="false" tIns="0" lIns="0" bIns="0" rIns="0">
            <a:spAutoFit/>
          </a:bodyPr>
          <a:lstStyle/>
          <a:p>
            <a:pPr algn="ctr">
              <a:lnSpc>
                <a:spcPts val="4328"/>
              </a:lnSpc>
            </a:pPr>
            <a:r>
              <a:rPr lang="en-US" b="true" sz="3091">
                <a:solidFill>
                  <a:srgbClr val="000000"/>
                </a:solidFill>
                <a:latin typeface="Arial Nova Bold"/>
                <a:ea typeface="Arial Nova Bold"/>
                <a:cs typeface="Arial Nova Bold"/>
                <a:sym typeface="Arial Nova Bold"/>
              </a:rPr>
              <a:t>Billy Holder, CFM </a:t>
            </a:r>
          </a:p>
          <a:p>
            <a:pPr algn="ctr">
              <a:lnSpc>
                <a:spcPts val="4328"/>
              </a:lnSpc>
            </a:pPr>
            <a:r>
              <a:rPr lang="en-US" b="true" sz="3091">
                <a:solidFill>
                  <a:srgbClr val="000000"/>
                </a:solidFill>
                <a:latin typeface="Arial Nova Bold"/>
                <a:ea typeface="Arial Nova Bold"/>
                <a:cs typeface="Arial Nova Bold"/>
                <a:sym typeface="Arial Nova Bold"/>
              </a:rPr>
              <a:t>Founder &amp; CEO Project Aidra LLC </a:t>
            </a:r>
          </a:p>
        </p:txBody>
      </p:sp>
      <p:sp>
        <p:nvSpPr>
          <p:cNvPr name="TextBox 9" id="9"/>
          <p:cNvSpPr txBox="true"/>
          <p:nvPr/>
        </p:nvSpPr>
        <p:spPr>
          <a:xfrm rot="0">
            <a:off x="8256362" y="8416115"/>
            <a:ext cx="3742035" cy="1607291"/>
          </a:xfrm>
          <a:prstGeom prst="rect">
            <a:avLst/>
          </a:prstGeom>
        </p:spPr>
        <p:txBody>
          <a:bodyPr anchor="t" rtlCol="false" tIns="0" lIns="0" bIns="0" rIns="0">
            <a:spAutoFit/>
          </a:bodyPr>
          <a:lstStyle/>
          <a:p>
            <a:pPr algn="ctr">
              <a:lnSpc>
                <a:spcPts val="4328"/>
              </a:lnSpc>
            </a:pPr>
            <a:r>
              <a:rPr lang="en-US" b="true" sz="3091">
                <a:solidFill>
                  <a:srgbClr val="000000"/>
                </a:solidFill>
                <a:latin typeface="Arial Nova Bold"/>
                <a:ea typeface="Arial Nova Bold"/>
                <a:cs typeface="Arial Nova Bold"/>
                <a:sym typeface="Arial Nova Bold"/>
              </a:rPr>
              <a:t>Bailey </a:t>
            </a:r>
          </a:p>
          <a:p>
            <a:pPr algn="ctr">
              <a:lnSpc>
                <a:spcPts val="4328"/>
              </a:lnSpc>
            </a:pPr>
            <a:r>
              <a:rPr lang="en-US" b="true" sz="3091">
                <a:solidFill>
                  <a:srgbClr val="000000"/>
                </a:solidFill>
                <a:latin typeface="Arial Nova Bold"/>
                <a:ea typeface="Arial Nova Bold"/>
                <a:cs typeface="Arial Nova Bold"/>
                <a:sym typeface="Arial Nova Bold"/>
              </a:rPr>
              <a:t>Chief Morale Officer</a:t>
            </a:r>
          </a:p>
          <a:p>
            <a:pPr algn="ctr">
              <a:lnSpc>
                <a:spcPts val="4328"/>
              </a:lnSpc>
            </a:pPr>
            <a:r>
              <a:rPr lang="en-US" b="true" sz="3091">
                <a:solidFill>
                  <a:srgbClr val="000000"/>
                </a:solidFill>
                <a:latin typeface="Arial Nova Bold"/>
                <a:ea typeface="Arial Nova Bold"/>
                <a:cs typeface="Arial Nova Bold"/>
                <a:sym typeface="Arial Nova Bold"/>
              </a:rPr>
              <a:t>Project Aidra LLC</a:t>
            </a:r>
          </a:p>
        </p:txBody>
      </p:sp>
    </p:spTree>
  </p:cSld>
  <p:clrMapOvr>
    <a:masterClrMapping/>
  </p:clrMapOvr>
  <p:transition spd="fast">
    <p:cover dir="d"/>
  </p:transition>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890752" y="1172038"/>
            <a:ext cx="1493282" cy="1472749"/>
          </a:xfrm>
          <a:custGeom>
            <a:avLst/>
            <a:gdLst/>
            <a:ahLst/>
            <a:cxnLst/>
            <a:rect r="r" b="b" t="t" l="l"/>
            <a:pathLst>
              <a:path h="1472749" w="1493282">
                <a:moveTo>
                  <a:pt x="0" y="0"/>
                </a:moveTo>
                <a:lnTo>
                  <a:pt x="1493282" y="0"/>
                </a:lnTo>
                <a:lnTo>
                  <a:pt x="1493282" y="1472749"/>
                </a:lnTo>
                <a:lnTo>
                  <a:pt x="0" y="147274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2217385" y="726141"/>
            <a:ext cx="2231438" cy="1472749"/>
          </a:xfrm>
          <a:custGeom>
            <a:avLst/>
            <a:gdLst/>
            <a:ahLst/>
            <a:cxnLst/>
            <a:rect r="r" b="b" t="t" l="l"/>
            <a:pathLst>
              <a:path h="1472749" w="2231438">
                <a:moveTo>
                  <a:pt x="0" y="0"/>
                </a:moveTo>
                <a:lnTo>
                  <a:pt x="2231438" y="0"/>
                </a:lnTo>
                <a:lnTo>
                  <a:pt x="2231438" y="1472749"/>
                </a:lnTo>
                <a:lnTo>
                  <a:pt x="0" y="14727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028700" y="6315442"/>
            <a:ext cx="1493282" cy="1799135"/>
          </a:xfrm>
          <a:custGeom>
            <a:avLst/>
            <a:gdLst/>
            <a:ahLst/>
            <a:cxnLst/>
            <a:rect r="r" b="b" t="t" l="l"/>
            <a:pathLst>
              <a:path h="1799135" w="1493282">
                <a:moveTo>
                  <a:pt x="0" y="0"/>
                </a:moveTo>
                <a:lnTo>
                  <a:pt x="1493282" y="0"/>
                </a:lnTo>
                <a:lnTo>
                  <a:pt x="1493282" y="1799135"/>
                </a:lnTo>
                <a:lnTo>
                  <a:pt x="0" y="179913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8145037" y="129133"/>
            <a:ext cx="1468544" cy="1799135"/>
          </a:xfrm>
          <a:custGeom>
            <a:avLst/>
            <a:gdLst/>
            <a:ahLst/>
            <a:cxnLst/>
            <a:rect r="r" b="b" t="t" l="l"/>
            <a:pathLst>
              <a:path h="1799135" w="1468544">
                <a:moveTo>
                  <a:pt x="0" y="0"/>
                </a:moveTo>
                <a:lnTo>
                  <a:pt x="1468543" y="0"/>
                </a:lnTo>
                <a:lnTo>
                  <a:pt x="1468543" y="1799134"/>
                </a:lnTo>
                <a:lnTo>
                  <a:pt x="0" y="179913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a:hlinkClick r:id="rId12" tooltip="https://assets.new.siemens.com/siemens/assets/api/uuid:1b43afb5-2d07-47f7-9eb7-893fe7d0bc59/TCOD-2024_original.pdf"/>
          </p:cNvPr>
          <p:cNvSpPr/>
          <p:nvPr/>
        </p:nvSpPr>
        <p:spPr>
          <a:xfrm flipH="false" flipV="false" rot="0">
            <a:off x="4779328" y="3570316"/>
            <a:ext cx="4099981" cy="1819597"/>
          </a:xfrm>
          <a:custGeom>
            <a:avLst/>
            <a:gdLst/>
            <a:ahLst/>
            <a:cxnLst/>
            <a:rect r="r" b="b" t="t" l="l"/>
            <a:pathLst>
              <a:path h="1819597" w="4099981">
                <a:moveTo>
                  <a:pt x="0" y="0"/>
                </a:moveTo>
                <a:lnTo>
                  <a:pt x="4099981" y="0"/>
                </a:lnTo>
                <a:lnTo>
                  <a:pt x="4099981" y="1819597"/>
                </a:lnTo>
                <a:lnTo>
                  <a:pt x="0" y="1819597"/>
                </a:lnTo>
                <a:lnTo>
                  <a:pt x="0" y="0"/>
                </a:lnTo>
                <a:close/>
              </a:path>
            </a:pathLst>
          </a:custGeom>
          <a:blipFill>
            <a:blip r:embed="rId11"/>
            <a:stretch>
              <a:fillRect l="-5911" t="-13319" r="-6249" b="-5986"/>
            </a:stretch>
          </a:blipFill>
        </p:spPr>
      </p:sp>
      <p:sp>
        <p:nvSpPr>
          <p:cNvPr name="TextBox 8" id="8"/>
          <p:cNvSpPr txBox="true"/>
          <p:nvPr/>
        </p:nvSpPr>
        <p:spPr>
          <a:xfrm rot="0">
            <a:off x="4942776" y="1946513"/>
            <a:ext cx="8402447" cy="874711"/>
          </a:xfrm>
          <a:prstGeom prst="rect">
            <a:avLst/>
          </a:prstGeom>
        </p:spPr>
        <p:txBody>
          <a:bodyPr anchor="t" rtlCol="false" tIns="0" lIns="0" bIns="0" rIns="0">
            <a:spAutoFit/>
          </a:bodyPr>
          <a:lstStyle/>
          <a:p>
            <a:pPr algn="ctr">
              <a:lnSpc>
                <a:spcPts val="6877"/>
              </a:lnSpc>
            </a:pPr>
            <a:r>
              <a:rPr lang="en-US" b="true" sz="6032">
                <a:solidFill>
                  <a:srgbClr val="000000"/>
                </a:solidFill>
                <a:latin typeface="Arial Nova Bold"/>
                <a:ea typeface="Arial Nova Bold"/>
                <a:cs typeface="Arial Nova Bold"/>
                <a:sym typeface="Arial Nova Bold"/>
              </a:rPr>
              <a:t>Source Page</a:t>
            </a:r>
          </a:p>
        </p:txBody>
      </p:sp>
    </p:spTree>
  </p:cSld>
  <p:clrMapOvr>
    <a:masterClrMapping/>
  </p:clrMapOvr>
  <p:transition spd="slow">
    <p:push dir="l"/>
  </p:transition>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4609475" y="0"/>
            <a:ext cx="3678525" cy="2914304"/>
          </a:xfrm>
          <a:custGeom>
            <a:avLst/>
            <a:gdLst/>
            <a:ahLst/>
            <a:cxnLst/>
            <a:rect r="r" b="b" t="t" l="l"/>
            <a:pathLst>
              <a:path h="2914304" w="3678525">
                <a:moveTo>
                  <a:pt x="0" y="0"/>
                </a:moveTo>
                <a:lnTo>
                  <a:pt x="3678525" y="0"/>
                </a:lnTo>
                <a:lnTo>
                  <a:pt x="3678525" y="2914304"/>
                </a:lnTo>
                <a:lnTo>
                  <a:pt x="0" y="2914304"/>
                </a:lnTo>
                <a:lnTo>
                  <a:pt x="0" y="0"/>
                </a:lnTo>
                <a:close/>
              </a:path>
            </a:pathLst>
          </a:custGeom>
          <a:blipFill>
            <a:blip r:embed="rId4"/>
            <a:stretch>
              <a:fillRect l="0" t="-52068" r="0" b="-16229"/>
            </a:stretch>
          </a:blipFill>
        </p:spPr>
      </p:sp>
      <p:sp>
        <p:nvSpPr>
          <p:cNvPr name="Freeform 4" id="4"/>
          <p:cNvSpPr/>
          <p:nvPr/>
        </p:nvSpPr>
        <p:spPr>
          <a:xfrm flipH="false" flipV="false" rot="0">
            <a:off x="4531226" y="3821084"/>
            <a:ext cx="12519738" cy="4799945"/>
          </a:xfrm>
          <a:custGeom>
            <a:avLst/>
            <a:gdLst/>
            <a:ahLst/>
            <a:cxnLst/>
            <a:rect r="r" b="b" t="t" l="l"/>
            <a:pathLst>
              <a:path h="4799945" w="12519738">
                <a:moveTo>
                  <a:pt x="0" y="0"/>
                </a:moveTo>
                <a:lnTo>
                  <a:pt x="12519738" y="0"/>
                </a:lnTo>
                <a:lnTo>
                  <a:pt x="12519738" y="4799946"/>
                </a:lnTo>
                <a:lnTo>
                  <a:pt x="0" y="4799946"/>
                </a:lnTo>
                <a:lnTo>
                  <a:pt x="0" y="0"/>
                </a:lnTo>
                <a:close/>
              </a:path>
            </a:pathLst>
          </a:custGeom>
          <a:blipFill>
            <a:blip r:embed="rId5"/>
            <a:stretch>
              <a:fillRect l="0" t="-47369" r="0" b="0"/>
            </a:stretch>
          </a:blipFill>
        </p:spPr>
      </p:sp>
      <p:sp>
        <p:nvSpPr>
          <p:cNvPr name="TextBox 5" id="5"/>
          <p:cNvSpPr txBox="true"/>
          <p:nvPr/>
        </p:nvSpPr>
        <p:spPr>
          <a:xfrm rot="0">
            <a:off x="546281" y="2365598"/>
            <a:ext cx="10713270" cy="1455486"/>
          </a:xfrm>
          <a:prstGeom prst="rect">
            <a:avLst/>
          </a:prstGeom>
        </p:spPr>
        <p:txBody>
          <a:bodyPr anchor="t" rtlCol="false" tIns="0" lIns="0" bIns="0" rIns="0">
            <a:spAutoFit/>
          </a:bodyPr>
          <a:lstStyle/>
          <a:p>
            <a:pPr algn="l">
              <a:lnSpc>
                <a:spcPts val="5880"/>
              </a:lnSpc>
            </a:pPr>
            <a:r>
              <a:rPr lang="en-US" b="true" sz="4200">
                <a:solidFill>
                  <a:srgbClr val="000000"/>
                </a:solidFill>
                <a:latin typeface="Arial Nova Bold"/>
                <a:ea typeface="Arial Nova Bold"/>
                <a:cs typeface="Arial Nova Bold"/>
                <a:sym typeface="Arial Nova Bold"/>
              </a:rPr>
              <a:t>The Evolution of Asset Collection: Augmenting Human Expertise with AI</a:t>
            </a:r>
          </a:p>
        </p:txBody>
      </p:sp>
      <p:sp>
        <p:nvSpPr>
          <p:cNvPr name="TextBox 6" id="6"/>
          <p:cNvSpPr txBox="true"/>
          <p:nvPr/>
        </p:nvSpPr>
        <p:spPr>
          <a:xfrm rot="0">
            <a:off x="480264" y="7841020"/>
            <a:ext cx="11602361" cy="2445980"/>
          </a:xfrm>
          <a:prstGeom prst="rect">
            <a:avLst/>
          </a:prstGeom>
        </p:spPr>
        <p:txBody>
          <a:bodyPr anchor="t" rtlCol="false" tIns="0" lIns="0" bIns="0" rIns="0">
            <a:spAutoFit/>
          </a:bodyPr>
          <a:lstStyle/>
          <a:p>
            <a:pPr algn="l">
              <a:lnSpc>
                <a:spcPts val="9674"/>
              </a:lnSpc>
            </a:pPr>
            <a:r>
              <a:rPr lang="en-US" b="true" sz="8486">
                <a:solidFill>
                  <a:srgbClr val="000000"/>
                </a:solidFill>
                <a:latin typeface="Arial Nova Bold"/>
                <a:ea typeface="Arial Nova Bold"/>
                <a:cs typeface="Arial Nova Bold"/>
                <a:sym typeface="Arial Nova Bold"/>
              </a:rPr>
              <a:t>NEXT Stage: Artificial Intelligence</a:t>
            </a:r>
          </a:p>
        </p:txBody>
      </p:sp>
      <p:sp>
        <p:nvSpPr>
          <p:cNvPr name="TextBox 7" id="7"/>
          <p:cNvSpPr txBox="true"/>
          <p:nvPr/>
        </p:nvSpPr>
        <p:spPr>
          <a:xfrm rot="0">
            <a:off x="11525345" y="9210675"/>
            <a:ext cx="5432439" cy="666115"/>
          </a:xfrm>
          <a:prstGeom prst="rect">
            <a:avLst/>
          </a:prstGeom>
        </p:spPr>
        <p:txBody>
          <a:bodyPr anchor="t" rtlCol="false" tIns="0" lIns="0" bIns="0" rIns="0">
            <a:spAutoFit/>
          </a:bodyPr>
          <a:lstStyle/>
          <a:p>
            <a:pPr algn="ctr">
              <a:lnSpc>
                <a:spcPts val="2659"/>
              </a:lnSpc>
            </a:pPr>
            <a:r>
              <a:rPr lang="en-US" sz="1899">
                <a:solidFill>
                  <a:srgbClr val="000000"/>
                </a:solidFill>
                <a:latin typeface="Arial"/>
                <a:ea typeface="Arial"/>
                <a:cs typeface="Arial"/>
                <a:sym typeface="Arial"/>
              </a:rPr>
              <a:t>Billy Holder - Founder CEO Project Aidra LLC </a:t>
            </a:r>
          </a:p>
          <a:p>
            <a:pPr algn="ctr">
              <a:lnSpc>
                <a:spcPts val="2659"/>
              </a:lnSpc>
              <a:spcBef>
                <a:spcPct val="0"/>
              </a:spcBef>
            </a:pPr>
            <a:r>
              <a:rPr lang="en-US" sz="1899">
                <a:solidFill>
                  <a:srgbClr val="000000"/>
                </a:solidFill>
                <a:latin typeface="Arial"/>
                <a:ea typeface="Arial"/>
                <a:cs typeface="Arial"/>
                <a:sym typeface="Arial"/>
              </a:rPr>
              <a:t>With Bailey - Chief Morale Officer</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9460972" y="3261545"/>
            <a:ext cx="8136116" cy="4734809"/>
            <a:chOff x="0" y="0"/>
            <a:chExt cx="2142845" cy="1247028"/>
          </a:xfrm>
        </p:grpSpPr>
        <p:sp>
          <p:nvSpPr>
            <p:cNvPr name="Freeform 4" id="4"/>
            <p:cNvSpPr/>
            <p:nvPr/>
          </p:nvSpPr>
          <p:spPr>
            <a:xfrm flipH="false" flipV="false" rot="0">
              <a:off x="0" y="0"/>
              <a:ext cx="2142845" cy="1247028"/>
            </a:xfrm>
            <a:custGeom>
              <a:avLst/>
              <a:gdLst/>
              <a:ahLst/>
              <a:cxnLst/>
              <a:rect r="r" b="b" t="t" l="l"/>
              <a:pathLst>
                <a:path h="1247028" w="2142845">
                  <a:moveTo>
                    <a:pt x="65657" y="0"/>
                  </a:moveTo>
                  <a:lnTo>
                    <a:pt x="2077189" y="0"/>
                  </a:lnTo>
                  <a:cubicBezTo>
                    <a:pt x="2094602" y="0"/>
                    <a:pt x="2111302" y="6917"/>
                    <a:pt x="2123615" y="19230"/>
                  </a:cubicBezTo>
                  <a:cubicBezTo>
                    <a:pt x="2135928" y="31544"/>
                    <a:pt x="2142845" y="48244"/>
                    <a:pt x="2142845" y="65657"/>
                  </a:cubicBezTo>
                  <a:lnTo>
                    <a:pt x="2142845" y="1181371"/>
                  </a:lnTo>
                  <a:cubicBezTo>
                    <a:pt x="2142845" y="1198784"/>
                    <a:pt x="2135928" y="1215484"/>
                    <a:pt x="2123615" y="1227797"/>
                  </a:cubicBezTo>
                  <a:cubicBezTo>
                    <a:pt x="2111302" y="1240111"/>
                    <a:pt x="2094602" y="1247028"/>
                    <a:pt x="2077189" y="1247028"/>
                  </a:cubicBezTo>
                  <a:lnTo>
                    <a:pt x="65657" y="1247028"/>
                  </a:lnTo>
                  <a:cubicBezTo>
                    <a:pt x="48244" y="1247028"/>
                    <a:pt x="31544" y="1240111"/>
                    <a:pt x="19230" y="1227797"/>
                  </a:cubicBezTo>
                  <a:cubicBezTo>
                    <a:pt x="6917" y="1215484"/>
                    <a:pt x="0" y="1198784"/>
                    <a:pt x="0" y="1181371"/>
                  </a:cubicBezTo>
                  <a:lnTo>
                    <a:pt x="0" y="65657"/>
                  </a:lnTo>
                  <a:cubicBezTo>
                    <a:pt x="0" y="48244"/>
                    <a:pt x="6917" y="31544"/>
                    <a:pt x="19230" y="19230"/>
                  </a:cubicBezTo>
                  <a:cubicBezTo>
                    <a:pt x="31544" y="6917"/>
                    <a:pt x="48244" y="0"/>
                    <a:pt x="65657" y="0"/>
                  </a:cubicBezTo>
                  <a:close/>
                </a:path>
              </a:pathLst>
            </a:custGeom>
            <a:solidFill>
              <a:srgbClr val="8BC961"/>
            </a:solidFill>
          </p:spPr>
        </p:sp>
        <p:sp>
          <p:nvSpPr>
            <p:cNvPr name="TextBox 5" id="5"/>
            <p:cNvSpPr txBox="true"/>
            <p:nvPr/>
          </p:nvSpPr>
          <p:spPr>
            <a:xfrm>
              <a:off x="0" y="-47625"/>
              <a:ext cx="2142845" cy="1294653"/>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2806943" y="455624"/>
            <a:ext cx="1146152" cy="1146152"/>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19D17"/>
            </a:solidFill>
            <a:ln w="38100" cap="sq">
              <a:gradFill>
                <a:gsLst>
                  <a:gs pos="0">
                    <a:srgbClr val="7F2CFB">
                      <a:alpha val="100000"/>
                    </a:srgbClr>
                  </a:gs>
                  <a:gs pos="100000">
                    <a:srgbClr val="19E9F2">
                      <a:alpha val="100000"/>
                    </a:srgbClr>
                  </a:gs>
                </a:gsLst>
                <a:lin ang="0"/>
              </a:gradFill>
              <a:prstDash val="solid"/>
              <a:miter/>
            </a:ln>
          </p:spPr>
        </p:sp>
        <p:sp>
          <p:nvSpPr>
            <p:cNvPr name="TextBox 8" id="8"/>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AutoShape 9" id="9"/>
          <p:cNvSpPr/>
          <p:nvPr/>
        </p:nvSpPr>
        <p:spPr>
          <a:xfrm flipH="true">
            <a:off x="13231007" y="879689"/>
            <a:ext cx="298022" cy="298022"/>
          </a:xfrm>
          <a:prstGeom prst="line">
            <a:avLst/>
          </a:prstGeom>
          <a:ln cap="flat" w="38100">
            <a:solidFill>
              <a:srgbClr val="8BC961"/>
            </a:solidFill>
            <a:prstDash val="solid"/>
            <a:headEnd type="none" len="sm" w="sm"/>
            <a:tailEnd type="arrow" len="sm" w="med"/>
          </a:ln>
        </p:spPr>
      </p:sp>
      <p:sp>
        <p:nvSpPr>
          <p:cNvPr name="Freeform 10" id="10"/>
          <p:cNvSpPr/>
          <p:nvPr/>
        </p:nvSpPr>
        <p:spPr>
          <a:xfrm flipH="false" flipV="false" rot="0">
            <a:off x="1665020" y="8255709"/>
            <a:ext cx="8526574" cy="1652024"/>
          </a:xfrm>
          <a:custGeom>
            <a:avLst/>
            <a:gdLst/>
            <a:ahLst/>
            <a:cxnLst/>
            <a:rect r="r" b="b" t="t" l="l"/>
            <a:pathLst>
              <a:path h="1652024" w="8526574">
                <a:moveTo>
                  <a:pt x="0" y="0"/>
                </a:moveTo>
                <a:lnTo>
                  <a:pt x="8526573" y="0"/>
                </a:lnTo>
                <a:lnTo>
                  <a:pt x="8526573" y="1652024"/>
                </a:lnTo>
                <a:lnTo>
                  <a:pt x="0" y="16520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rnd">
            <a:noFill/>
            <a:prstDash val="solid"/>
            <a:round/>
          </a:ln>
        </p:spPr>
      </p:sp>
      <p:sp>
        <p:nvSpPr>
          <p:cNvPr name="Freeform 11" id="11"/>
          <p:cNvSpPr/>
          <p:nvPr/>
        </p:nvSpPr>
        <p:spPr>
          <a:xfrm flipH="true" flipV="false" rot="0">
            <a:off x="8764655" y="8443543"/>
            <a:ext cx="1021660" cy="1276356"/>
          </a:xfrm>
          <a:custGeom>
            <a:avLst/>
            <a:gdLst/>
            <a:ahLst/>
            <a:cxnLst/>
            <a:rect r="r" b="b" t="t" l="l"/>
            <a:pathLst>
              <a:path h="1276356" w="1021660">
                <a:moveTo>
                  <a:pt x="1021660" y="0"/>
                </a:moveTo>
                <a:lnTo>
                  <a:pt x="0" y="0"/>
                </a:lnTo>
                <a:lnTo>
                  <a:pt x="0" y="1276356"/>
                </a:lnTo>
                <a:lnTo>
                  <a:pt x="1021660" y="1276356"/>
                </a:lnTo>
                <a:lnTo>
                  <a:pt x="1021660" y="0"/>
                </a:lnTo>
                <a:close/>
              </a:path>
            </a:pathLst>
          </a:custGeom>
          <a:blipFill>
            <a:blip r:embed="rId6"/>
            <a:stretch>
              <a:fillRect l="0" t="0" r="0" b="0"/>
            </a:stretch>
          </a:blipFill>
        </p:spPr>
      </p:sp>
      <p:sp>
        <p:nvSpPr>
          <p:cNvPr name="Freeform 12" id="12"/>
          <p:cNvSpPr/>
          <p:nvPr/>
        </p:nvSpPr>
        <p:spPr>
          <a:xfrm flipH="false" flipV="false" rot="0">
            <a:off x="649492" y="3603944"/>
            <a:ext cx="7282333" cy="3443575"/>
          </a:xfrm>
          <a:custGeom>
            <a:avLst/>
            <a:gdLst/>
            <a:ahLst/>
            <a:cxnLst/>
            <a:rect r="r" b="b" t="t" l="l"/>
            <a:pathLst>
              <a:path h="3443575" w="7282333">
                <a:moveTo>
                  <a:pt x="0" y="0"/>
                </a:moveTo>
                <a:lnTo>
                  <a:pt x="7282333" y="0"/>
                </a:lnTo>
                <a:lnTo>
                  <a:pt x="7282333" y="3443575"/>
                </a:lnTo>
                <a:lnTo>
                  <a:pt x="0" y="3443575"/>
                </a:lnTo>
                <a:lnTo>
                  <a:pt x="0" y="0"/>
                </a:lnTo>
                <a:close/>
              </a:path>
            </a:pathLst>
          </a:custGeom>
          <a:blipFill>
            <a:blip r:embed="rId7"/>
            <a:stretch>
              <a:fillRect l="0" t="0" r="0" b="-111475"/>
            </a:stretch>
          </a:blipFill>
        </p:spPr>
      </p:sp>
      <p:sp>
        <p:nvSpPr>
          <p:cNvPr name="TextBox 13" id="13"/>
          <p:cNvSpPr txBox="true"/>
          <p:nvPr/>
        </p:nvSpPr>
        <p:spPr>
          <a:xfrm rot="0">
            <a:off x="1665020" y="1003830"/>
            <a:ext cx="6880809" cy="813598"/>
          </a:xfrm>
          <a:prstGeom prst="rect">
            <a:avLst/>
          </a:prstGeom>
        </p:spPr>
        <p:txBody>
          <a:bodyPr anchor="t" rtlCol="false" tIns="0" lIns="0" bIns="0" rIns="0">
            <a:spAutoFit/>
          </a:bodyPr>
          <a:lstStyle/>
          <a:p>
            <a:pPr algn="l">
              <a:lnSpc>
                <a:spcPts val="6304"/>
              </a:lnSpc>
            </a:pPr>
            <a:r>
              <a:rPr lang="en-US" b="true" sz="5530">
                <a:solidFill>
                  <a:srgbClr val="000000"/>
                </a:solidFill>
                <a:latin typeface="Arial Nova Bold"/>
                <a:ea typeface="Arial Nova Bold"/>
                <a:cs typeface="Arial Nova Bold"/>
                <a:sym typeface="Arial Nova Bold"/>
              </a:rPr>
              <a:t>The Evolution</a:t>
            </a:r>
          </a:p>
        </p:txBody>
      </p:sp>
      <p:sp>
        <p:nvSpPr>
          <p:cNvPr name="TextBox 14" id="14"/>
          <p:cNvSpPr txBox="true"/>
          <p:nvPr/>
        </p:nvSpPr>
        <p:spPr>
          <a:xfrm rot="0">
            <a:off x="1936367" y="1899728"/>
            <a:ext cx="13218923" cy="1336668"/>
          </a:xfrm>
          <a:prstGeom prst="rect">
            <a:avLst/>
          </a:prstGeom>
        </p:spPr>
        <p:txBody>
          <a:bodyPr anchor="t" rtlCol="false" tIns="0" lIns="0" bIns="0" rIns="0">
            <a:spAutoFit/>
          </a:bodyPr>
          <a:lstStyle/>
          <a:p>
            <a:pPr algn="l">
              <a:lnSpc>
                <a:spcPts val="10458"/>
              </a:lnSpc>
            </a:pPr>
            <a:r>
              <a:rPr lang="en-US" b="true" sz="9174">
                <a:solidFill>
                  <a:srgbClr val="000000"/>
                </a:solidFill>
                <a:latin typeface="Arial Nova Bold"/>
                <a:ea typeface="Arial Nova Bold"/>
                <a:cs typeface="Arial Nova Bold"/>
                <a:sym typeface="Arial Nova Bold"/>
              </a:rPr>
              <a:t>of ASSET Collection</a:t>
            </a:r>
          </a:p>
        </p:txBody>
      </p:sp>
      <p:sp>
        <p:nvSpPr>
          <p:cNvPr name="TextBox 15" id="15"/>
          <p:cNvSpPr txBox="true"/>
          <p:nvPr/>
        </p:nvSpPr>
        <p:spPr>
          <a:xfrm rot="0">
            <a:off x="1779828" y="8631261"/>
            <a:ext cx="6553564" cy="950310"/>
          </a:xfrm>
          <a:prstGeom prst="rect">
            <a:avLst/>
          </a:prstGeom>
        </p:spPr>
        <p:txBody>
          <a:bodyPr anchor="t" rtlCol="false" tIns="0" lIns="0" bIns="0" rIns="0">
            <a:spAutoFit/>
          </a:bodyPr>
          <a:lstStyle/>
          <a:p>
            <a:pPr algn="ctr">
              <a:lnSpc>
                <a:spcPts val="3795"/>
              </a:lnSpc>
              <a:spcBef>
                <a:spcPct val="0"/>
              </a:spcBef>
            </a:pPr>
            <a:r>
              <a:rPr lang="en-US" sz="2711">
                <a:solidFill>
                  <a:srgbClr val="000000"/>
                </a:solidFill>
                <a:latin typeface="Arial"/>
                <a:ea typeface="Arial"/>
                <a:cs typeface="Arial"/>
                <a:sym typeface="Arial"/>
              </a:rPr>
              <a:t>For the last 3400 years</a:t>
            </a:r>
            <a:r>
              <a:rPr lang="en-US" sz="2711">
                <a:solidFill>
                  <a:srgbClr val="000000"/>
                </a:solidFill>
                <a:latin typeface="Arial"/>
                <a:ea typeface="Arial"/>
                <a:cs typeface="Arial"/>
                <a:sym typeface="Arial"/>
              </a:rPr>
              <a:t>; we just changed the tool we used to suffer.</a:t>
            </a:r>
          </a:p>
        </p:txBody>
      </p:sp>
      <p:sp>
        <p:nvSpPr>
          <p:cNvPr name="TextBox 16" id="16"/>
          <p:cNvSpPr txBox="true"/>
          <p:nvPr/>
        </p:nvSpPr>
        <p:spPr>
          <a:xfrm rot="0">
            <a:off x="9560384" y="4256324"/>
            <a:ext cx="7937292" cy="2500868"/>
          </a:xfrm>
          <a:prstGeom prst="rect">
            <a:avLst/>
          </a:prstGeom>
        </p:spPr>
        <p:txBody>
          <a:bodyPr anchor="t" rtlCol="false" tIns="0" lIns="0" bIns="0" rIns="0">
            <a:spAutoFit/>
          </a:bodyPr>
          <a:lstStyle/>
          <a:p>
            <a:pPr algn="l" marL="518160" indent="-259080" lvl="1">
              <a:lnSpc>
                <a:spcPts val="3359"/>
              </a:lnSpc>
              <a:buAutoNum type="arabicPeriod" startAt="1"/>
            </a:pPr>
            <a:r>
              <a:rPr lang="en-US" sz="2400">
                <a:solidFill>
                  <a:srgbClr val="000000"/>
                </a:solidFill>
                <a:latin typeface="Arial Nova"/>
                <a:ea typeface="Arial Nova"/>
                <a:cs typeface="Arial Nova"/>
                <a:sym typeface="Arial Nova"/>
              </a:rPr>
              <a:t>Let's Get Aligned - Assets &amp; AI Defined</a:t>
            </a:r>
          </a:p>
          <a:p>
            <a:pPr algn="l" marL="518160" indent="-259080" lvl="1">
              <a:lnSpc>
                <a:spcPts val="3359"/>
              </a:lnSpc>
              <a:buAutoNum type="arabicPeriod" startAt="1"/>
            </a:pPr>
            <a:r>
              <a:rPr lang="en-US" sz="2400">
                <a:solidFill>
                  <a:srgbClr val="000000"/>
                </a:solidFill>
                <a:latin typeface="Arial Nova"/>
                <a:ea typeface="Arial Nova"/>
                <a:cs typeface="Arial Nova"/>
                <a:sym typeface="Arial Nova"/>
              </a:rPr>
              <a:t>The Sobering Data - McKinsey's AI Readiness Study</a:t>
            </a:r>
          </a:p>
          <a:p>
            <a:pPr algn="l" marL="518160" indent="-259080" lvl="1">
              <a:lnSpc>
                <a:spcPts val="3359"/>
              </a:lnSpc>
              <a:buAutoNum type="arabicPeriod" startAt="1"/>
            </a:pPr>
            <a:r>
              <a:rPr lang="en-US" sz="2400">
                <a:solidFill>
                  <a:srgbClr val="000000"/>
                </a:solidFill>
                <a:latin typeface="Arial Nova"/>
                <a:ea typeface="Arial Nova"/>
                <a:cs typeface="Arial Nova"/>
                <a:sym typeface="Arial Nova"/>
              </a:rPr>
              <a:t>The Great Divide - 99% Stuck vs 1% Succeeding</a:t>
            </a:r>
          </a:p>
          <a:p>
            <a:pPr algn="l" marL="518160" indent="-259080" lvl="1">
              <a:lnSpc>
                <a:spcPts val="3359"/>
              </a:lnSpc>
              <a:buAutoNum type="arabicPeriod" startAt="1"/>
            </a:pPr>
            <a:r>
              <a:rPr lang="en-US" sz="2400">
                <a:solidFill>
                  <a:srgbClr val="000000"/>
                </a:solidFill>
                <a:latin typeface="Arial Nova"/>
                <a:ea typeface="Arial Nova"/>
                <a:cs typeface="Arial Nova"/>
                <a:sym typeface="Arial Nova"/>
              </a:rPr>
              <a:t>Your Roadmap - How to Actually Get Started</a:t>
            </a:r>
          </a:p>
          <a:p>
            <a:pPr algn="l" marL="518160" indent="-259080" lvl="1">
              <a:lnSpc>
                <a:spcPts val="3359"/>
              </a:lnSpc>
              <a:buAutoNum type="arabicPeriod" startAt="1"/>
            </a:pPr>
            <a:r>
              <a:rPr lang="en-US" sz="2400">
                <a:solidFill>
                  <a:srgbClr val="000000"/>
                </a:solidFill>
                <a:latin typeface="Arial Nova"/>
                <a:ea typeface="Arial Nova"/>
                <a:cs typeface="Arial Nova"/>
                <a:sym typeface="Arial Nova"/>
              </a:rPr>
              <a:t>Proof Points - 3 Real Facility AI Wins</a:t>
            </a:r>
          </a:p>
          <a:p>
            <a:pPr algn="l" marL="518160" indent="-259080" lvl="1">
              <a:lnSpc>
                <a:spcPts val="3359"/>
              </a:lnSpc>
              <a:buAutoNum type="arabicPeriod" startAt="1"/>
            </a:pPr>
            <a:r>
              <a:rPr lang="en-US" sz="2400">
                <a:solidFill>
                  <a:srgbClr val="000000"/>
                </a:solidFill>
                <a:latin typeface="Arial Nova"/>
                <a:ea typeface="Arial Nova"/>
                <a:cs typeface="Arial Nova"/>
                <a:sym typeface="Arial Nova"/>
              </a:rPr>
              <a:t>Q&amp;A - Your Turn to Drive</a:t>
            </a:r>
          </a:p>
        </p:txBody>
      </p:sp>
    </p:spTree>
  </p:cSld>
  <p:clrMapOvr>
    <a:masterClrMapping/>
  </p:clrMapOvr>
  <p:transition spd="slow">
    <p:cover dir="l"/>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5000"/>
            </a:stretch>
          </a:blipFill>
        </p:spPr>
      </p:sp>
      <p:grpSp>
        <p:nvGrpSpPr>
          <p:cNvPr name="Group 3" id="3"/>
          <p:cNvGrpSpPr/>
          <p:nvPr/>
        </p:nvGrpSpPr>
        <p:grpSpPr>
          <a:xfrm rot="0">
            <a:off x="1028700" y="1028700"/>
            <a:ext cx="5760720" cy="8229600"/>
            <a:chOff x="0" y="0"/>
            <a:chExt cx="4445000" cy="6350000"/>
          </a:xfrm>
        </p:grpSpPr>
        <p:sp>
          <p:nvSpPr>
            <p:cNvPr name="Freeform 4" id="4"/>
            <p:cNvSpPr/>
            <p:nvPr/>
          </p:nvSpPr>
          <p:spPr>
            <a:xfrm flipH="false" flipV="false" rot="0">
              <a:off x="0" y="0"/>
              <a:ext cx="4445000" cy="6350000"/>
            </a:xfrm>
            <a:custGeom>
              <a:avLst/>
              <a:gdLst/>
              <a:ahLst/>
              <a:cxnLst/>
              <a:rect r="r" b="b" t="t" l="l"/>
              <a:pathLst>
                <a:path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4"/>
              <a:stretch>
                <a:fillRect l="-80952" t="0" r="-80952" b="0"/>
              </a:stretch>
            </a:blipFill>
          </p:spPr>
        </p:sp>
      </p:grpSp>
      <p:grpSp>
        <p:nvGrpSpPr>
          <p:cNvPr name="Group 5" id="5"/>
          <p:cNvGrpSpPr/>
          <p:nvPr/>
        </p:nvGrpSpPr>
        <p:grpSpPr>
          <a:xfrm rot="0">
            <a:off x="5533382" y="5049120"/>
            <a:ext cx="2512076" cy="3588679"/>
            <a:chOff x="0" y="0"/>
            <a:chExt cx="4445000" cy="6350000"/>
          </a:xfrm>
        </p:grpSpPr>
        <p:sp>
          <p:nvSpPr>
            <p:cNvPr name="Freeform 6" id="6"/>
            <p:cNvSpPr/>
            <p:nvPr/>
          </p:nvSpPr>
          <p:spPr>
            <a:xfrm flipH="false" flipV="false" rot="0">
              <a:off x="0" y="0"/>
              <a:ext cx="4445000" cy="6350000"/>
            </a:xfrm>
            <a:custGeom>
              <a:avLst/>
              <a:gdLst/>
              <a:ahLst/>
              <a:cxnLst/>
              <a:rect r="r" b="b" t="t" l="l"/>
              <a:pathLst>
                <a:path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5"/>
              <a:stretch>
                <a:fillRect l="-57209" t="0" r="-57209" b="0"/>
              </a:stretch>
            </a:blipFill>
            <a:ln w="38100" cap="sq">
              <a:gradFill>
                <a:gsLst>
                  <a:gs pos="0">
                    <a:srgbClr val="7F2CFB">
                      <a:alpha val="100000"/>
                    </a:srgbClr>
                  </a:gs>
                  <a:gs pos="100000">
                    <a:srgbClr val="19E9F2">
                      <a:alpha val="100000"/>
                    </a:srgbClr>
                  </a:gs>
                </a:gsLst>
                <a:lin ang="0"/>
              </a:gradFill>
              <a:prstDash val="solid"/>
              <a:miter/>
            </a:ln>
          </p:spPr>
        </p:sp>
      </p:grpSp>
      <p:sp>
        <p:nvSpPr>
          <p:cNvPr name="Freeform 7" id="7"/>
          <p:cNvSpPr/>
          <p:nvPr/>
        </p:nvSpPr>
        <p:spPr>
          <a:xfrm flipH="false" flipV="false" rot="0">
            <a:off x="9144000" y="6770467"/>
            <a:ext cx="7298771" cy="1414137"/>
          </a:xfrm>
          <a:custGeom>
            <a:avLst/>
            <a:gdLst/>
            <a:ahLst/>
            <a:cxnLst/>
            <a:rect r="r" b="b" t="t" l="l"/>
            <a:pathLst>
              <a:path h="1414137" w="7298771">
                <a:moveTo>
                  <a:pt x="0" y="0"/>
                </a:moveTo>
                <a:lnTo>
                  <a:pt x="7298771" y="0"/>
                </a:lnTo>
                <a:lnTo>
                  <a:pt x="7298771" y="1414137"/>
                </a:lnTo>
                <a:lnTo>
                  <a:pt x="0" y="141413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rnd">
            <a:noFill/>
            <a:prstDash val="solid"/>
            <a:round/>
          </a:ln>
        </p:spPr>
      </p:sp>
      <p:sp>
        <p:nvSpPr>
          <p:cNvPr name="TextBox 8" id="8"/>
          <p:cNvSpPr txBox="true"/>
          <p:nvPr/>
        </p:nvSpPr>
        <p:spPr>
          <a:xfrm rot="0">
            <a:off x="7194298" y="1067902"/>
            <a:ext cx="4305737" cy="902713"/>
          </a:xfrm>
          <a:prstGeom prst="rect">
            <a:avLst/>
          </a:prstGeom>
        </p:spPr>
        <p:txBody>
          <a:bodyPr anchor="t" rtlCol="false" tIns="0" lIns="0" bIns="0" rIns="0">
            <a:spAutoFit/>
          </a:bodyPr>
          <a:lstStyle/>
          <a:p>
            <a:pPr algn="l">
              <a:lnSpc>
                <a:spcPts val="7465"/>
              </a:lnSpc>
            </a:pPr>
            <a:r>
              <a:rPr lang="en-US" b="true" sz="5332">
                <a:solidFill>
                  <a:srgbClr val="000000"/>
                </a:solidFill>
                <a:latin typeface="Arial Nova Bold"/>
                <a:ea typeface="Arial Nova Bold"/>
                <a:cs typeface="Arial Nova Bold"/>
                <a:sym typeface="Arial Nova Bold"/>
              </a:rPr>
              <a:t>ASSET???</a:t>
            </a:r>
          </a:p>
        </p:txBody>
      </p:sp>
      <p:sp>
        <p:nvSpPr>
          <p:cNvPr name="TextBox 9" id="9"/>
          <p:cNvSpPr txBox="true"/>
          <p:nvPr/>
        </p:nvSpPr>
        <p:spPr>
          <a:xfrm rot="0">
            <a:off x="7194298" y="2016592"/>
            <a:ext cx="9054622" cy="784065"/>
          </a:xfrm>
          <a:prstGeom prst="rect">
            <a:avLst/>
          </a:prstGeom>
        </p:spPr>
        <p:txBody>
          <a:bodyPr anchor="t" rtlCol="false" tIns="0" lIns="0" bIns="0" rIns="0">
            <a:spAutoFit/>
          </a:bodyPr>
          <a:lstStyle/>
          <a:p>
            <a:pPr algn="l">
              <a:lnSpc>
                <a:spcPts val="6156"/>
              </a:lnSpc>
            </a:pPr>
            <a:r>
              <a:rPr lang="en-US" b="true" sz="5400">
                <a:solidFill>
                  <a:srgbClr val="000000"/>
                </a:solidFill>
                <a:latin typeface="Arial Nova Bold"/>
                <a:ea typeface="Arial Nova Bold"/>
                <a:cs typeface="Arial Nova Bold"/>
                <a:sym typeface="Arial Nova Bold"/>
              </a:rPr>
              <a:t>What’s That?</a:t>
            </a:r>
          </a:p>
        </p:txBody>
      </p:sp>
      <p:sp>
        <p:nvSpPr>
          <p:cNvPr name="TextBox 10" id="10"/>
          <p:cNvSpPr txBox="true"/>
          <p:nvPr/>
        </p:nvSpPr>
        <p:spPr>
          <a:xfrm rot="0">
            <a:off x="8327719" y="2879015"/>
            <a:ext cx="8318218" cy="2929427"/>
          </a:xfrm>
          <a:prstGeom prst="rect">
            <a:avLst/>
          </a:prstGeom>
        </p:spPr>
        <p:txBody>
          <a:bodyPr anchor="t" rtlCol="false" tIns="0" lIns="0" bIns="0" rIns="0">
            <a:spAutoFit/>
          </a:bodyPr>
          <a:lstStyle/>
          <a:p>
            <a:pPr algn="l">
              <a:lnSpc>
                <a:spcPts val="3359"/>
              </a:lnSpc>
            </a:pPr>
            <a:r>
              <a:rPr lang="en-US" sz="2400">
                <a:solidFill>
                  <a:srgbClr val="000000"/>
                </a:solidFill>
                <a:latin typeface="Arial"/>
                <a:ea typeface="Arial"/>
                <a:cs typeface="Arial"/>
                <a:sym typeface="Arial"/>
              </a:rPr>
              <a:t>Assets are defined in different means by different standards organizations</a:t>
            </a:r>
          </a:p>
          <a:p>
            <a:pPr algn="l">
              <a:lnSpc>
                <a:spcPts val="3359"/>
              </a:lnSpc>
            </a:pPr>
          </a:p>
          <a:p>
            <a:pPr algn="l" marL="518160" indent="-259080" lvl="1">
              <a:lnSpc>
                <a:spcPts val="3359"/>
              </a:lnSpc>
              <a:buFont typeface="Arial"/>
              <a:buChar char="•"/>
            </a:pPr>
            <a:r>
              <a:rPr lang="en-US" sz="2400">
                <a:solidFill>
                  <a:srgbClr val="000000"/>
                </a:solidFill>
                <a:latin typeface="Arial"/>
                <a:ea typeface="Arial"/>
                <a:cs typeface="Arial"/>
                <a:sym typeface="Arial"/>
              </a:rPr>
              <a:t>ISO 55000</a:t>
            </a:r>
          </a:p>
          <a:p>
            <a:pPr algn="l" marL="518160" indent="-259080" lvl="1">
              <a:lnSpc>
                <a:spcPts val="3359"/>
              </a:lnSpc>
              <a:buFont typeface="Arial"/>
              <a:buChar char="•"/>
            </a:pPr>
            <a:r>
              <a:rPr lang="en-US" sz="2400">
                <a:solidFill>
                  <a:srgbClr val="000000"/>
                </a:solidFill>
                <a:latin typeface="Arial"/>
                <a:ea typeface="Arial"/>
                <a:cs typeface="Arial"/>
                <a:sym typeface="Arial"/>
              </a:rPr>
              <a:t>ASTM (PCA/condition)</a:t>
            </a:r>
          </a:p>
          <a:p>
            <a:pPr algn="l" marL="518160" indent="-259080" lvl="1">
              <a:lnSpc>
                <a:spcPts val="3359"/>
              </a:lnSpc>
              <a:buFont typeface="Arial"/>
              <a:buChar char="•"/>
            </a:pPr>
            <a:r>
              <a:rPr lang="en-US" sz="2400">
                <a:solidFill>
                  <a:srgbClr val="000000"/>
                </a:solidFill>
                <a:latin typeface="Arial"/>
                <a:ea typeface="Arial"/>
                <a:cs typeface="Arial"/>
                <a:sym typeface="Arial"/>
              </a:rPr>
              <a:t>NFPA</a:t>
            </a:r>
          </a:p>
          <a:p>
            <a:pPr algn="l" marL="518160" indent="-259080" lvl="1">
              <a:lnSpc>
                <a:spcPts val="3359"/>
              </a:lnSpc>
              <a:buFont typeface="Arial"/>
              <a:buChar char="•"/>
            </a:pPr>
            <a:r>
              <a:rPr lang="en-US" sz="2400">
                <a:solidFill>
                  <a:srgbClr val="000000"/>
                </a:solidFill>
                <a:latin typeface="Arial"/>
                <a:ea typeface="Arial"/>
                <a:cs typeface="Arial"/>
                <a:sym typeface="Arial"/>
              </a:rPr>
              <a:t>SMRP</a:t>
            </a:r>
          </a:p>
        </p:txBody>
      </p:sp>
      <p:sp>
        <p:nvSpPr>
          <p:cNvPr name="TextBox 11" id="11"/>
          <p:cNvSpPr txBox="true"/>
          <p:nvPr/>
        </p:nvSpPr>
        <p:spPr>
          <a:xfrm rot="0">
            <a:off x="11188125" y="6934328"/>
            <a:ext cx="5363760" cy="1108512"/>
          </a:xfrm>
          <a:prstGeom prst="rect">
            <a:avLst/>
          </a:prstGeom>
        </p:spPr>
        <p:txBody>
          <a:bodyPr anchor="t" rtlCol="false" tIns="0" lIns="0" bIns="0" rIns="0">
            <a:spAutoFit/>
          </a:bodyPr>
          <a:lstStyle/>
          <a:p>
            <a:pPr algn="l">
              <a:lnSpc>
                <a:spcPts val="2940"/>
              </a:lnSpc>
            </a:pPr>
            <a:r>
              <a:rPr lang="en-US" sz="2100">
                <a:solidFill>
                  <a:srgbClr val="000000"/>
                </a:solidFill>
                <a:latin typeface="Arial"/>
                <a:ea typeface="Arial"/>
                <a:cs typeface="Arial"/>
                <a:sym typeface="Arial"/>
              </a:rPr>
              <a:t>Operational definition: anything you’d miss, pay to replace, or must maintain to deliver your mission. </a:t>
            </a:r>
          </a:p>
        </p:txBody>
      </p:sp>
      <p:sp>
        <p:nvSpPr>
          <p:cNvPr name="Freeform 12" id="12"/>
          <p:cNvSpPr/>
          <p:nvPr/>
        </p:nvSpPr>
        <p:spPr>
          <a:xfrm flipH="false" flipV="false" rot="0">
            <a:off x="9559138" y="6843459"/>
            <a:ext cx="1023519" cy="1199381"/>
          </a:xfrm>
          <a:custGeom>
            <a:avLst/>
            <a:gdLst/>
            <a:ahLst/>
            <a:cxnLst/>
            <a:rect r="r" b="b" t="t" l="l"/>
            <a:pathLst>
              <a:path h="1199381" w="1023519">
                <a:moveTo>
                  <a:pt x="0" y="0"/>
                </a:moveTo>
                <a:lnTo>
                  <a:pt x="1023520" y="0"/>
                </a:lnTo>
                <a:lnTo>
                  <a:pt x="1023520" y="1199381"/>
                </a:lnTo>
                <a:lnTo>
                  <a:pt x="0" y="1199381"/>
                </a:lnTo>
                <a:lnTo>
                  <a:pt x="0" y="0"/>
                </a:lnTo>
                <a:close/>
              </a:path>
            </a:pathLst>
          </a:custGeom>
          <a:blipFill>
            <a:blip r:embed="rId8"/>
            <a:stretch>
              <a:fillRect l="-47201" t="-86285" r="-64902" b="-55054"/>
            </a:stretch>
          </a:blipFill>
        </p:spPr>
      </p:sp>
    </p:spTree>
  </p:cSld>
  <p:clrMapOvr>
    <a:masterClrMapping/>
  </p:clrMapOvr>
  <p:transition spd="slow">
    <p:push dir="l"/>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2000" r="0" b="0"/>
            </a:stretch>
          </a:blipFill>
        </p:spPr>
      </p:sp>
      <p:grpSp>
        <p:nvGrpSpPr>
          <p:cNvPr name="Group 3" id="3"/>
          <p:cNvGrpSpPr/>
          <p:nvPr/>
        </p:nvGrpSpPr>
        <p:grpSpPr>
          <a:xfrm rot="0">
            <a:off x="1028700" y="1028700"/>
            <a:ext cx="5760720" cy="8229600"/>
            <a:chOff x="0" y="0"/>
            <a:chExt cx="4445000" cy="6350000"/>
          </a:xfrm>
        </p:grpSpPr>
        <p:sp>
          <p:nvSpPr>
            <p:cNvPr name="Freeform 4" id="4"/>
            <p:cNvSpPr/>
            <p:nvPr/>
          </p:nvSpPr>
          <p:spPr>
            <a:xfrm flipH="false" flipV="false" rot="0">
              <a:off x="0" y="0"/>
              <a:ext cx="4445000" cy="6350000"/>
            </a:xfrm>
            <a:custGeom>
              <a:avLst/>
              <a:gdLst/>
              <a:ahLst/>
              <a:cxnLst/>
              <a:rect r="r" b="b" t="t" l="l"/>
              <a:pathLst>
                <a:path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4"/>
              <a:stretch>
                <a:fillRect l="-3571" t="0" r="-3571" b="0"/>
              </a:stretch>
            </a:blipFill>
          </p:spPr>
        </p:sp>
      </p:grpSp>
      <p:grpSp>
        <p:nvGrpSpPr>
          <p:cNvPr name="Group 5" id="5"/>
          <p:cNvGrpSpPr/>
          <p:nvPr/>
        </p:nvGrpSpPr>
        <p:grpSpPr>
          <a:xfrm rot="0">
            <a:off x="5119161" y="4838760"/>
            <a:ext cx="2512076" cy="3588679"/>
            <a:chOff x="0" y="0"/>
            <a:chExt cx="4445000" cy="6350000"/>
          </a:xfrm>
        </p:grpSpPr>
        <p:sp>
          <p:nvSpPr>
            <p:cNvPr name="Freeform 6" id="6"/>
            <p:cNvSpPr/>
            <p:nvPr/>
          </p:nvSpPr>
          <p:spPr>
            <a:xfrm flipH="false" flipV="false" rot="0">
              <a:off x="0" y="0"/>
              <a:ext cx="4445000" cy="6350000"/>
            </a:xfrm>
            <a:custGeom>
              <a:avLst/>
              <a:gdLst/>
              <a:ahLst/>
              <a:cxnLst/>
              <a:rect r="r" b="b" t="t" l="l"/>
              <a:pathLst>
                <a:path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5"/>
              <a:stretch>
                <a:fillRect l="-57209" t="0" r="-57209" b="0"/>
              </a:stretch>
            </a:blipFill>
            <a:ln w="38100" cap="sq">
              <a:gradFill>
                <a:gsLst>
                  <a:gs pos="0">
                    <a:srgbClr val="7F2CFB">
                      <a:alpha val="100000"/>
                    </a:srgbClr>
                  </a:gs>
                  <a:gs pos="100000">
                    <a:srgbClr val="19E9F2">
                      <a:alpha val="100000"/>
                    </a:srgbClr>
                  </a:gs>
                </a:gsLst>
                <a:lin ang="0"/>
              </a:gradFill>
              <a:prstDash val="solid"/>
              <a:miter/>
            </a:ln>
          </p:spPr>
        </p:sp>
      </p:grpSp>
      <p:sp>
        <p:nvSpPr>
          <p:cNvPr name="Freeform 7" id="7"/>
          <p:cNvSpPr/>
          <p:nvPr/>
        </p:nvSpPr>
        <p:spPr>
          <a:xfrm flipH="false" flipV="false" rot="0">
            <a:off x="8259886" y="6843459"/>
            <a:ext cx="7298771" cy="1414137"/>
          </a:xfrm>
          <a:custGeom>
            <a:avLst/>
            <a:gdLst/>
            <a:ahLst/>
            <a:cxnLst/>
            <a:rect r="r" b="b" t="t" l="l"/>
            <a:pathLst>
              <a:path h="1414137" w="7298771">
                <a:moveTo>
                  <a:pt x="0" y="0"/>
                </a:moveTo>
                <a:lnTo>
                  <a:pt x="7298771" y="0"/>
                </a:lnTo>
                <a:lnTo>
                  <a:pt x="7298771" y="1414137"/>
                </a:lnTo>
                <a:lnTo>
                  <a:pt x="0" y="141413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rnd">
            <a:noFill/>
            <a:prstDash val="solid"/>
            <a:round/>
          </a:ln>
        </p:spPr>
      </p:sp>
      <p:sp>
        <p:nvSpPr>
          <p:cNvPr name="Freeform 8" id="8"/>
          <p:cNvSpPr/>
          <p:nvPr/>
        </p:nvSpPr>
        <p:spPr>
          <a:xfrm flipH="false" flipV="false" rot="0">
            <a:off x="8259886" y="6355790"/>
            <a:ext cx="1572679" cy="1572679"/>
          </a:xfrm>
          <a:custGeom>
            <a:avLst/>
            <a:gdLst/>
            <a:ahLst/>
            <a:cxnLst/>
            <a:rect r="r" b="b" t="t" l="l"/>
            <a:pathLst>
              <a:path h="1572679" w="1572679">
                <a:moveTo>
                  <a:pt x="0" y="0"/>
                </a:moveTo>
                <a:lnTo>
                  <a:pt x="1572679" y="0"/>
                </a:lnTo>
                <a:lnTo>
                  <a:pt x="1572679" y="1572679"/>
                </a:lnTo>
                <a:lnTo>
                  <a:pt x="0" y="157267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8383402" y="6455848"/>
            <a:ext cx="1325648" cy="1372563"/>
          </a:xfrm>
          <a:custGeom>
            <a:avLst/>
            <a:gdLst/>
            <a:ahLst/>
            <a:cxnLst/>
            <a:rect r="r" b="b" t="t" l="l"/>
            <a:pathLst>
              <a:path h="1372563" w="1325648">
                <a:moveTo>
                  <a:pt x="0" y="0"/>
                </a:moveTo>
                <a:lnTo>
                  <a:pt x="1325648" y="0"/>
                </a:lnTo>
                <a:lnTo>
                  <a:pt x="1325648" y="1372562"/>
                </a:lnTo>
                <a:lnTo>
                  <a:pt x="0" y="1372562"/>
                </a:lnTo>
                <a:lnTo>
                  <a:pt x="0" y="0"/>
                </a:lnTo>
                <a:close/>
              </a:path>
            </a:pathLst>
          </a:custGeom>
          <a:blipFill>
            <a:blip r:embed="rId10"/>
            <a:stretch>
              <a:fillRect l="-248189" t="-287620" r="-201497" b="-10553"/>
            </a:stretch>
          </a:blipFill>
        </p:spPr>
      </p:sp>
      <p:sp>
        <p:nvSpPr>
          <p:cNvPr name="TextBox 10" id="10"/>
          <p:cNvSpPr txBox="true"/>
          <p:nvPr/>
        </p:nvSpPr>
        <p:spPr>
          <a:xfrm rot="0">
            <a:off x="8204678" y="2654307"/>
            <a:ext cx="4305737" cy="902713"/>
          </a:xfrm>
          <a:prstGeom prst="rect">
            <a:avLst/>
          </a:prstGeom>
        </p:spPr>
        <p:txBody>
          <a:bodyPr anchor="t" rtlCol="false" tIns="0" lIns="0" bIns="0" rIns="0">
            <a:spAutoFit/>
          </a:bodyPr>
          <a:lstStyle/>
          <a:p>
            <a:pPr algn="l">
              <a:lnSpc>
                <a:spcPts val="7465"/>
              </a:lnSpc>
            </a:pPr>
            <a:r>
              <a:rPr lang="en-US" b="true" sz="5332">
                <a:solidFill>
                  <a:srgbClr val="000000"/>
                </a:solidFill>
                <a:latin typeface="Arial Nova Bold"/>
                <a:ea typeface="Arial Nova Bold"/>
                <a:cs typeface="Arial Nova Bold"/>
                <a:sym typeface="Arial Nova Bold"/>
              </a:rPr>
              <a:t>What is</a:t>
            </a:r>
          </a:p>
        </p:txBody>
      </p:sp>
      <p:sp>
        <p:nvSpPr>
          <p:cNvPr name="TextBox 11" id="11"/>
          <p:cNvSpPr txBox="true"/>
          <p:nvPr/>
        </p:nvSpPr>
        <p:spPr>
          <a:xfrm rot="0">
            <a:off x="8204678" y="3602997"/>
            <a:ext cx="9054622" cy="774125"/>
          </a:xfrm>
          <a:prstGeom prst="rect">
            <a:avLst/>
          </a:prstGeom>
        </p:spPr>
        <p:txBody>
          <a:bodyPr anchor="t" rtlCol="false" tIns="0" lIns="0" bIns="0" rIns="0">
            <a:spAutoFit/>
          </a:bodyPr>
          <a:lstStyle/>
          <a:p>
            <a:pPr algn="l">
              <a:lnSpc>
                <a:spcPts val="6079"/>
              </a:lnSpc>
            </a:pPr>
            <a:r>
              <a:rPr lang="en-US" b="true" sz="5332">
                <a:solidFill>
                  <a:srgbClr val="000000"/>
                </a:solidFill>
                <a:latin typeface="Arial Nova Bold"/>
                <a:ea typeface="Arial Nova Bold"/>
                <a:cs typeface="Arial Nova Bold"/>
                <a:sym typeface="Arial Nova Bold"/>
              </a:rPr>
              <a:t>Artificial Intelligence</a:t>
            </a:r>
          </a:p>
        </p:txBody>
      </p:sp>
      <p:sp>
        <p:nvSpPr>
          <p:cNvPr name="TextBox 12" id="12"/>
          <p:cNvSpPr txBox="true"/>
          <p:nvPr/>
        </p:nvSpPr>
        <p:spPr>
          <a:xfrm rot="0">
            <a:off x="7948671" y="4629866"/>
            <a:ext cx="7921202" cy="1253292"/>
          </a:xfrm>
          <a:prstGeom prst="rect">
            <a:avLst/>
          </a:prstGeom>
        </p:spPr>
        <p:txBody>
          <a:bodyPr anchor="t" rtlCol="false" tIns="0" lIns="0" bIns="0" rIns="0">
            <a:spAutoFit/>
          </a:bodyPr>
          <a:lstStyle/>
          <a:p>
            <a:pPr algn="l">
              <a:lnSpc>
                <a:spcPts val="3359"/>
              </a:lnSpc>
            </a:pPr>
            <a:r>
              <a:rPr lang="en-US" sz="2400">
                <a:solidFill>
                  <a:srgbClr val="000000"/>
                </a:solidFill>
                <a:latin typeface="Arial"/>
                <a:ea typeface="Arial"/>
                <a:cs typeface="Arial"/>
                <a:sym typeface="Arial"/>
              </a:rPr>
              <a:t>The simulation of human intelligence processed by machines.</a:t>
            </a:r>
          </a:p>
          <a:p>
            <a:pPr algn="l">
              <a:lnSpc>
                <a:spcPts val="3359"/>
              </a:lnSpc>
            </a:pPr>
          </a:p>
        </p:txBody>
      </p:sp>
      <p:sp>
        <p:nvSpPr>
          <p:cNvPr name="TextBox 13" id="13"/>
          <p:cNvSpPr txBox="true"/>
          <p:nvPr/>
        </p:nvSpPr>
        <p:spPr>
          <a:xfrm rot="0">
            <a:off x="10115509" y="7175309"/>
            <a:ext cx="5096004" cy="415224"/>
          </a:xfrm>
          <a:prstGeom prst="rect">
            <a:avLst/>
          </a:prstGeom>
        </p:spPr>
        <p:txBody>
          <a:bodyPr anchor="t" rtlCol="false" tIns="0" lIns="0" bIns="0" rIns="0">
            <a:spAutoFit/>
          </a:bodyPr>
          <a:lstStyle/>
          <a:p>
            <a:pPr algn="l">
              <a:lnSpc>
                <a:spcPts val="3359"/>
              </a:lnSpc>
            </a:pPr>
            <a:r>
              <a:rPr lang="en-US" b="true" sz="2399">
                <a:solidFill>
                  <a:srgbClr val="000000"/>
                </a:solidFill>
                <a:latin typeface="Arial Bold"/>
                <a:ea typeface="Arial Bold"/>
                <a:cs typeface="Arial Bold"/>
                <a:sym typeface="Arial Bold"/>
              </a:rPr>
              <a:t>It’s Not Magic. It’s Math.</a:t>
            </a:r>
          </a:p>
        </p:txBody>
      </p:sp>
    </p:spTree>
  </p:cSld>
  <p:clrMapOvr>
    <a:masterClrMapping/>
  </p:clrMapOvr>
  <p:transition spd="slow">
    <p:push dir="l"/>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5476143" y="-273914"/>
            <a:ext cx="4758847" cy="9532214"/>
            <a:chOff x="0" y="0"/>
            <a:chExt cx="6345130" cy="12709619"/>
          </a:xfrm>
        </p:grpSpPr>
        <p:pic>
          <p:nvPicPr>
            <p:cNvPr name="Picture 4" id="4"/>
            <p:cNvPicPr>
              <a:picLocks noChangeAspect="true"/>
            </p:cNvPicPr>
            <p:nvPr/>
          </p:nvPicPr>
          <p:blipFill>
            <a:blip r:embed="rId4"/>
            <a:srcRect l="12533" t="0" r="12533" b="0"/>
            <a:stretch>
              <a:fillRect/>
            </a:stretch>
          </p:blipFill>
          <p:spPr>
            <a:xfrm flipH="false" flipV="false">
              <a:off x="0" y="0"/>
              <a:ext cx="6345130" cy="12709619"/>
            </a:xfrm>
            <a:prstGeom prst="rect">
              <a:avLst/>
            </a:prstGeom>
          </p:spPr>
        </p:pic>
      </p:grpSp>
      <p:grpSp>
        <p:nvGrpSpPr>
          <p:cNvPr name="Group 5" id="5"/>
          <p:cNvGrpSpPr/>
          <p:nvPr/>
        </p:nvGrpSpPr>
        <p:grpSpPr>
          <a:xfrm rot="0">
            <a:off x="670548" y="7090104"/>
            <a:ext cx="6734155" cy="3196896"/>
            <a:chOff x="0" y="0"/>
            <a:chExt cx="8978873" cy="4262528"/>
          </a:xfrm>
        </p:grpSpPr>
        <p:pic>
          <p:nvPicPr>
            <p:cNvPr name="Picture 6" id="6"/>
            <p:cNvPicPr>
              <a:picLocks noChangeAspect="true"/>
            </p:cNvPicPr>
            <p:nvPr/>
          </p:nvPicPr>
          <p:blipFill>
            <a:blip r:embed="rId5"/>
            <a:srcRect l="0" t="14373" r="0" b="14373"/>
            <a:stretch>
              <a:fillRect/>
            </a:stretch>
          </p:blipFill>
          <p:spPr>
            <a:xfrm flipH="false" flipV="false">
              <a:off x="0" y="0"/>
              <a:ext cx="8978873" cy="4262528"/>
            </a:xfrm>
            <a:prstGeom prst="rect">
              <a:avLst/>
            </a:prstGeom>
          </p:spPr>
        </p:pic>
      </p:grpSp>
      <p:grpSp>
        <p:nvGrpSpPr>
          <p:cNvPr name="Group 7" id="7"/>
          <p:cNvGrpSpPr/>
          <p:nvPr/>
        </p:nvGrpSpPr>
        <p:grpSpPr>
          <a:xfrm rot="5400000">
            <a:off x="9667197" y="1487968"/>
            <a:ext cx="1135587" cy="1139312"/>
            <a:chOff x="0" y="0"/>
            <a:chExt cx="299085" cy="300066"/>
          </a:xfrm>
        </p:grpSpPr>
        <p:sp>
          <p:nvSpPr>
            <p:cNvPr name="Freeform 8" id="8"/>
            <p:cNvSpPr/>
            <p:nvPr/>
          </p:nvSpPr>
          <p:spPr>
            <a:xfrm flipH="false" flipV="false" rot="0">
              <a:off x="0" y="0"/>
              <a:ext cx="299085" cy="300066"/>
            </a:xfrm>
            <a:custGeom>
              <a:avLst/>
              <a:gdLst/>
              <a:ahLst/>
              <a:cxnLst/>
              <a:rect r="r" b="b" t="t" l="l"/>
              <a:pathLst>
                <a:path h="300066" w="299085">
                  <a:moveTo>
                    <a:pt x="109081" y="0"/>
                  </a:moveTo>
                  <a:lnTo>
                    <a:pt x="190004" y="0"/>
                  </a:lnTo>
                  <a:cubicBezTo>
                    <a:pt x="250247" y="0"/>
                    <a:pt x="299085" y="48837"/>
                    <a:pt x="299085" y="109081"/>
                  </a:cubicBezTo>
                  <a:lnTo>
                    <a:pt x="299085" y="190985"/>
                  </a:lnTo>
                  <a:cubicBezTo>
                    <a:pt x="299085" y="251228"/>
                    <a:pt x="250247" y="300066"/>
                    <a:pt x="190004" y="300066"/>
                  </a:cubicBezTo>
                  <a:lnTo>
                    <a:pt x="109081" y="300066"/>
                  </a:lnTo>
                  <a:cubicBezTo>
                    <a:pt x="80151" y="300066"/>
                    <a:pt x="52406" y="288573"/>
                    <a:pt x="31949" y="268117"/>
                  </a:cubicBezTo>
                  <a:cubicBezTo>
                    <a:pt x="11492" y="247660"/>
                    <a:pt x="0" y="219915"/>
                    <a:pt x="0" y="190985"/>
                  </a:cubicBezTo>
                  <a:lnTo>
                    <a:pt x="0" y="109081"/>
                  </a:lnTo>
                  <a:cubicBezTo>
                    <a:pt x="0" y="48837"/>
                    <a:pt x="48837" y="0"/>
                    <a:pt x="109081" y="0"/>
                  </a:cubicBezTo>
                  <a:close/>
                </a:path>
              </a:pathLst>
            </a:custGeom>
            <a:solidFill>
              <a:srgbClr val="A8D453"/>
            </a:solidFill>
          </p:spPr>
        </p:sp>
        <p:sp>
          <p:nvSpPr>
            <p:cNvPr name="TextBox 9" id="9"/>
            <p:cNvSpPr txBox="true"/>
            <p:nvPr/>
          </p:nvSpPr>
          <p:spPr>
            <a:xfrm>
              <a:off x="0" y="-47625"/>
              <a:ext cx="299085" cy="347691"/>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5400000">
            <a:off x="9667197" y="3399942"/>
            <a:ext cx="1135587" cy="1139312"/>
            <a:chOff x="0" y="0"/>
            <a:chExt cx="299085" cy="300066"/>
          </a:xfrm>
        </p:grpSpPr>
        <p:sp>
          <p:nvSpPr>
            <p:cNvPr name="Freeform 11" id="11"/>
            <p:cNvSpPr/>
            <p:nvPr/>
          </p:nvSpPr>
          <p:spPr>
            <a:xfrm flipH="false" flipV="false" rot="0">
              <a:off x="0" y="0"/>
              <a:ext cx="299085" cy="300066"/>
            </a:xfrm>
            <a:custGeom>
              <a:avLst/>
              <a:gdLst/>
              <a:ahLst/>
              <a:cxnLst/>
              <a:rect r="r" b="b" t="t" l="l"/>
              <a:pathLst>
                <a:path h="300066" w="299085">
                  <a:moveTo>
                    <a:pt x="109081" y="0"/>
                  </a:moveTo>
                  <a:lnTo>
                    <a:pt x="190004" y="0"/>
                  </a:lnTo>
                  <a:cubicBezTo>
                    <a:pt x="250247" y="0"/>
                    <a:pt x="299085" y="48837"/>
                    <a:pt x="299085" y="109081"/>
                  </a:cubicBezTo>
                  <a:lnTo>
                    <a:pt x="299085" y="190985"/>
                  </a:lnTo>
                  <a:cubicBezTo>
                    <a:pt x="299085" y="251228"/>
                    <a:pt x="250247" y="300066"/>
                    <a:pt x="190004" y="300066"/>
                  </a:cubicBezTo>
                  <a:lnTo>
                    <a:pt x="109081" y="300066"/>
                  </a:lnTo>
                  <a:cubicBezTo>
                    <a:pt x="80151" y="300066"/>
                    <a:pt x="52406" y="288573"/>
                    <a:pt x="31949" y="268117"/>
                  </a:cubicBezTo>
                  <a:cubicBezTo>
                    <a:pt x="11492" y="247660"/>
                    <a:pt x="0" y="219915"/>
                    <a:pt x="0" y="190985"/>
                  </a:cubicBezTo>
                  <a:lnTo>
                    <a:pt x="0" y="109081"/>
                  </a:lnTo>
                  <a:cubicBezTo>
                    <a:pt x="0" y="48837"/>
                    <a:pt x="48837" y="0"/>
                    <a:pt x="109081" y="0"/>
                  </a:cubicBezTo>
                  <a:close/>
                </a:path>
              </a:pathLst>
            </a:custGeom>
            <a:solidFill>
              <a:srgbClr val="A8D453"/>
            </a:solidFill>
          </p:spPr>
        </p:sp>
        <p:sp>
          <p:nvSpPr>
            <p:cNvPr name="TextBox 12" id="12"/>
            <p:cNvSpPr txBox="true"/>
            <p:nvPr/>
          </p:nvSpPr>
          <p:spPr>
            <a:xfrm>
              <a:off x="0" y="-47625"/>
              <a:ext cx="299085" cy="347691"/>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5400000">
            <a:off x="9667197" y="5578695"/>
            <a:ext cx="1135587" cy="1139312"/>
            <a:chOff x="0" y="0"/>
            <a:chExt cx="299085" cy="300066"/>
          </a:xfrm>
        </p:grpSpPr>
        <p:sp>
          <p:nvSpPr>
            <p:cNvPr name="Freeform 14" id="14"/>
            <p:cNvSpPr/>
            <p:nvPr/>
          </p:nvSpPr>
          <p:spPr>
            <a:xfrm flipH="false" flipV="false" rot="0">
              <a:off x="0" y="0"/>
              <a:ext cx="299085" cy="300066"/>
            </a:xfrm>
            <a:custGeom>
              <a:avLst/>
              <a:gdLst/>
              <a:ahLst/>
              <a:cxnLst/>
              <a:rect r="r" b="b" t="t" l="l"/>
              <a:pathLst>
                <a:path h="300066" w="299085">
                  <a:moveTo>
                    <a:pt x="109081" y="0"/>
                  </a:moveTo>
                  <a:lnTo>
                    <a:pt x="190004" y="0"/>
                  </a:lnTo>
                  <a:cubicBezTo>
                    <a:pt x="250247" y="0"/>
                    <a:pt x="299085" y="48837"/>
                    <a:pt x="299085" y="109081"/>
                  </a:cubicBezTo>
                  <a:lnTo>
                    <a:pt x="299085" y="190985"/>
                  </a:lnTo>
                  <a:cubicBezTo>
                    <a:pt x="299085" y="251228"/>
                    <a:pt x="250247" y="300066"/>
                    <a:pt x="190004" y="300066"/>
                  </a:cubicBezTo>
                  <a:lnTo>
                    <a:pt x="109081" y="300066"/>
                  </a:lnTo>
                  <a:cubicBezTo>
                    <a:pt x="80151" y="300066"/>
                    <a:pt x="52406" y="288573"/>
                    <a:pt x="31949" y="268117"/>
                  </a:cubicBezTo>
                  <a:cubicBezTo>
                    <a:pt x="11492" y="247660"/>
                    <a:pt x="0" y="219915"/>
                    <a:pt x="0" y="190985"/>
                  </a:cubicBezTo>
                  <a:lnTo>
                    <a:pt x="0" y="109081"/>
                  </a:lnTo>
                  <a:cubicBezTo>
                    <a:pt x="0" y="48837"/>
                    <a:pt x="48837" y="0"/>
                    <a:pt x="109081" y="0"/>
                  </a:cubicBezTo>
                  <a:close/>
                </a:path>
              </a:pathLst>
            </a:custGeom>
            <a:solidFill>
              <a:srgbClr val="A8D453"/>
            </a:solidFill>
          </p:spPr>
        </p:sp>
        <p:sp>
          <p:nvSpPr>
            <p:cNvPr name="TextBox 15" id="15"/>
            <p:cNvSpPr txBox="true"/>
            <p:nvPr/>
          </p:nvSpPr>
          <p:spPr>
            <a:xfrm>
              <a:off x="0" y="-47625"/>
              <a:ext cx="299085" cy="347691"/>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1028700" y="2225868"/>
            <a:ext cx="3896129" cy="1226754"/>
          </a:xfrm>
          <a:prstGeom prst="rect">
            <a:avLst/>
          </a:prstGeom>
        </p:spPr>
        <p:txBody>
          <a:bodyPr anchor="t" rtlCol="false" tIns="0" lIns="0" bIns="0" rIns="0">
            <a:spAutoFit/>
          </a:bodyPr>
          <a:lstStyle/>
          <a:p>
            <a:pPr algn="l">
              <a:lnSpc>
                <a:spcPts val="10080"/>
              </a:lnSpc>
            </a:pPr>
            <a:r>
              <a:rPr lang="en-US" b="true" sz="7200">
                <a:solidFill>
                  <a:srgbClr val="000000"/>
                </a:solidFill>
                <a:latin typeface="Arial Nova Bold"/>
                <a:ea typeface="Arial Nova Bold"/>
                <a:cs typeface="Arial Nova Bold"/>
                <a:sym typeface="Arial Nova Bold"/>
              </a:rPr>
              <a:t>Types</a:t>
            </a:r>
          </a:p>
        </p:txBody>
      </p:sp>
      <p:sp>
        <p:nvSpPr>
          <p:cNvPr name="TextBox 17" id="17"/>
          <p:cNvSpPr txBox="true"/>
          <p:nvPr/>
        </p:nvSpPr>
        <p:spPr>
          <a:xfrm rot="0">
            <a:off x="1028700" y="3482365"/>
            <a:ext cx="4050757" cy="1054923"/>
          </a:xfrm>
          <a:prstGeom prst="rect">
            <a:avLst/>
          </a:prstGeom>
        </p:spPr>
        <p:txBody>
          <a:bodyPr anchor="t" rtlCol="false" tIns="0" lIns="0" bIns="0" rIns="0">
            <a:spAutoFit/>
          </a:bodyPr>
          <a:lstStyle/>
          <a:p>
            <a:pPr algn="l">
              <a:lnSpc>
                <a:spcPts val="8208"/>
              </a:lnSpc>
            </a:pPr>
            <a:r>
              <a:rPr lang="en-US" b="true" sz="7200">
                <a:solidFill>
                  <a:srgbClr val="000000"/>
                </a:solidFill>
                <a:latin typeface="Arial Nova Bold"/>
                <a:ea typeface="Arial Nova Bold"/>
                <a:cs typeface="Arial Nova Bold"/>
                <a:sym typeface="Arial Nova Bold"/>
              </a:rPr>
              <a:t>of AI</a:t>
            </a:r>
          </a:p>
        </p:txBody>
      </p:sp>
      <p:sp>
        <p:nvSpPr>
          <p:cNvPr name="Freeform 18" id="18"/>
          <p:cNvSpPr/>
          <p:nvPr/>
        </p:nvSpPr>
        <p:spPr>
          <a:xfrm flipH="false" flipV="false" rot="0">
            <a:off x="1028700" y="5443276"/>
            <a:ext cx="6569645" cy="1272869"/>
          </a:xfrm>
          <a:custGeom>
            <a:avLst/>
            <a:gdLst/>
            <a:ahLst/>
            <a:cxnLst/>
            <a:rect r="r" b="b" t="t" l="l"/>
            <a:pathLst>
              <a:path h="1272869" w="6569645">
                <a:moveTo>
                  <a:pt x="0" y="0"/>
                </a:moveTo>
                <a:lnTo>
                  <a:pt x="6569645" y="0"/>
                </a:lnTo>
                <a:lnTo>
                  <a:pt x="6569645" y="1272868"/>
                </a:lnTo>
                <a:lnTo>
                  <a:pt x="0" y="127286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grpSp>
        <p:nvGrpSpPr>
          <p:cNvPr name="Group 19" id="19"/>
          <p:cNvGrpSpPr/>
          <p:nvPr/>
        </p:nvGrpSpPr>
        <p:grpSpPr>
          <a:xfrm rot="0">
            <a:off x="4924829" y="2576894"/>
            <a:ext cx="1006267" cy="1006267"/>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922D"/>
            </a:solidFill>
            <a:ln w="19050" cap="sq">
              <a:gradFill>
                <a:gsLst>
                  <a:gs pos="0">
                    <a:srgbClr val="7F2CFB">
                      <a:alpha val="100000"/>
                    </a:srgbClr>
                  </a:gs>
                  <a:gs pos="100000">
                    <a:srgbClr val="19E9F2">
                      <a:alpha val="100000"/>
                    </a:srgbClr>
                  </a:gs>
                </a:gsLst>
                <a:lin ang="0"/>
              </a:gradFill>
              <a:prstDash val="solid"/>
              <a:miter/>
            </a:ln>
          </p:spPr>
        </p:sp>
        <p:sp>
          <p:nvSpPr>
            <p:cNvPr name="TextBox 21" id="21"/>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AutoShape 22" id="22"/>
          <p:cNvSpPr/>
          <p:nvPr/>
        </p:nvSpPr>
        <p:spPr>
          <a:xfrm flipH="true">
            <a:off x="5217229" y="3080027"/>
            <a:ext cx="421467" cy="0"/>
          </a:xfrm>
          <a:prstGeom prst="line">
            <a:avLst/>
          </a:prstGeom>
          <a:ln cap="flat" w="38100">
            <a:solidFill>
              <a:srgbClr val="A8D453"/>
            </a:solidFill>
            <a:prstDash val="solid"/>
            <a:headEnd type="none" len="sm" w="sm"/>
            <a:tailEnd type="arrow" len="sm" w="med"/>
          </a:ln>
        </p:spPr>
      </p:sp>
      <p:grpSp>
        <p:nvGrpSpPr>
          <p:cNvPr name="Group 23" id="23"/>
          <p:cNvGrpSpPr/>
          <p:nvPr/>
        </p:nvGrpSpPr>
        <p:grpSpPr>
          <a:xfrm rot="5400000">
            <a:off x="9714603" y="7762032"/>
            <a:ext cx="1135587" cy="1139312"/>
            <a:chOff x="0" y="0"/>
            <a:chExt cx="299085" cy="300066"/>
          </a:xfrm>
        </p:grpSpPr>
        <p:sp>
          <p:nvSpPr>
            <p:cNvPr name="Freeform 24" id="24"/>
            <p:cNvSpPr/>
            <p:nvPr/>
          </p:nvSpPr>
          <p:spPr>
            <a:xfrm flipH="false" flipV="false" rot="0">
              <a:off x="0" y="0"/>
              <a:ext cx="299085" cy="300066"/>
            </a:xfrm>
            <a:custGeom>
              <a:avLst/>
              <a:gdLst/>
              <a:ahLst/>
              <a:cxnLst/>
              <a:rect r="r" b="b" t="t" l="l"/>
              <a:pathLst>
                <a:path h="300066" w="299085">
                  <a:moveTo>
                    <a:pt x="109081" y="0"/>
                  </a:moveTo>
                  <a:lnTo>
                    <a:pt x="190004" y="0"/>
                  </a:lnTo>
                  <a:cubicBezTo>
                    <a:pt x="250247" y="0"/>
                    <a:pt x="299085" y="48837"/>
                    <a:pt x="299085" y="109081"/>
                  </a:cubicBezTo>
                  <a:lnTo>
                    <a:pt x="299085" y="190985"/>
                  </a:lnTo>
                  <a:cubicBezTo>
                    <a:pt x="299085" y="251228"/>
                    <a:pt x="250247" y="300066"/>
                    <a:pt x="190004" y="300066"/>
                  </a:cubicBezTo>
                  <a:lnTo>
                    <a:pt x="109081" y="300066"/>
                  </a:lnTo>
                  <a:cubicBezTo>
                    <a:pt x="80151" y="300066"/>
                    <a:pt x="52406" y="288573"/>
                    <a:pt x="31949" y="268117"/>
                  </a:cubicBezTo>
                  <a:cubicBezTo>
                    <a:pt x="11492" y="247660"/>
                    <a:pt x="0" y="219915"/>
                    <a:pt x="0" y="190985"/>
                  </a:cubicBezTo>
                  <a:lnTo>
                    <a:pt x="0" y="109081"/>
                  </a:lnTo>
                  <a:cubicBezTo>
                    <a:pt x="0" y="48837"/>
                    <a:pt x="48837" y="0"/>
                    <a:pt x="109081" y="0"/>
                  </a:cubicBezTo>
                  <a:close/>
                </a:path>
              </a:pathLst>
            </a:custGeom>
            <a:solidFill>
              <a:srgbClr val="A8D453"/>
            </a:solidFill>
          </p:spPr>
        </p:sp>
        <p:sp>
          <p:nvSpPr>
            <p:cNvPr name="TextBox 25" id="25"/>
            <p:cNvSpPr txBox="true"/>
            <p:nvPr/>
          </p:nvSpPr>
          <p:spPr>
            <a:xfrm>
              <a:off x="0" y="-47625"/>
              <a:ext cx="299085" cy="347691"/>
            </a:xfrm>
            <a:prstGeom prst="rect">
              <a:avLst/>
            </a:prstGeom>
          </p:spPr>
          <p:txBody>
            <a:bodyPr anchor="ctr" rtlCol="false" tIns="50800" lIns="50800" bIns="50800" rIns="50800"/>
            <a:lstStyle/>
            <a:p>
              <a:pPr algn="ctr">
                <a:lnSpc>
                  <a:spcPts val="2659"/>
                </a:lnSpc>
              </a:pPr>
            </a:p>
          </p:txBody>
        </p:sp>
      </p:grpSp>
      <p:sp>
        <p:nvSpPr>
          <p:cNvPr name="Freeform 26" id="26"/>
          <p:cNvSpPr/>
          <p:nvPr/>
        </p:nvSpPr>
        <p:spPr>
          <a:xfrm flipH="false" flipV="false" rot="0">
            <a:off x="2386765" y="5494714"/>
            <a:ext cx="936520" cy="1169992"/>
          </a:xfrm>
          <a:custGeom>
            <a:avLst/>
            <a:gdLst/>
            <a:ahLst/>
            <a:cxnLst/>
            <a:rect r="r" b="b" t="t" l="l"/>
            <a:pathLst>
              <a:path h="1169992" w="936520">
                <a:moveTo>
                  <a:pt x="0" y="0"/>
                </a:moveTo>
                <a:lnTo>
                  <a:pt x="936520" y="0"/>
                </a:lnTo>
                <a:lnTo>
                  <a:pt x="936520" y="1169992"/>
                </a:lnTo>
                <a:lnTo>
                  <a:pt x="0" y="1169992"/>
                </a:lnTo>
                <a:lnTo>
                  <a:pt x="0" y="0"/>
                </a:lnTo>
                <a:close/>
              </a:path>
            </a:pathLst>
          </a:custGeom>
          <a:blipFill>
            <a:blip r:embed="rId8"/>
            <a:stretch>
              <a:fillRect l="0" t="0" r="0" b="0"/>
            </a:stretch>
          </a:blipFill>
        </p:spPr>
      </p:sp>
      <p:sp>
        <p:nvSpPr>
          <p:cNvPr name="TextBox 27" id="27"/>
          <p:cNvSpPr txBox="true"/>
          <p:nvPr/>
        </p:nvSpPr>
        <p:spPr>
          <a:xfrm rot="0">
            <a:off x="9814135" y="1687402"/>
            <a:ext cx="936521" cy="937237"/>
          </a:xfrm>
          <a:prstGeom prst="rect">
            <a:avLst/>
          </a:prstGeom>
        </p:spPr>
        <p:txBody>
          <a:bodyPr anchor="t" rtlCol="false" tIns="0" lIns="0" bIns="0" rIns="0">
            <a:spAutoFit/>
          </a:bodyPr>
          <a:lstStyle/>
          <a:p>
            <a:pPr algn="r">
              <a:lnSpc>
                <a:spcPts val="7664"/>
              </a:lnSpc>
            </a:pPr>
            <a:r>
              <a:rPr lang="en-US" b="true" sz="5474">
                <a:solidFill>
                  <a:srgbClr val="000000"/>
                </a:solidFill>
                <a:latin typeface="Arial Nova Bold"/>
                <a:ea typeface="Arial Nova Bold"/>
                <a:cs typeface="Arial Nova Bold"/>
                <a:sym typeface="Arial Nova Bold"/>
              </a:rPr>
              <a:t>01</a:t>
            </a:r>
          </a:p>
        </p:txBody>
      </p:sp>
      <p:sp>
        <p:nvSpPr>
          <p:cNvPr name="TextBox 28" id="28"/>
          <p:cNvSpPr txBox="true"/>
          <p:nvPr/>
        </p:nvSpPr>
        <p:spPr>
          <a:xfrm rot="0">
            <a:off x="9719324" y="3599376"/>
            <a:ext cx="1031333" cy="937237"/>
          </a:xfrm>
          <a:prstGeom prst="rect">
            <a:avLst/>
          </a:prstGeom>
        </p:spPr>
        <p:txBody>
          <a:bodyPr anchor="t" rtlCol="false" tIns="0" lIns="0" bIns="0" rIns="0">
            <a:spAutoFit/>
          </a:bodyPr>
          <a:lstStyle/>
          <a:p>
            <a:pPr algn="r">
              <a:lnSpc>
                <a:spcPts val="7664"/>
              </a:lnSpc>
            </a:pPr>
            <a:r>
              <a:rPr lang="en-US" b="true" sz="5474">
                <a:solidFill>
                  <a:srgbClr val="000000"/>
                </a:solidFill>
                <a:latin typeface="Arial Nova Bold"/>
                <a:ea typeface="Arial Nova Bold"/>
                <a:cs typeface="Arial Nova Bold"/>
                <a:sym typeface="Arial Nova Bold"/>
              </a:rPr>
              <a:t>02</a:t>
            </a:r>
          </a:p>
        </p:txBody>
      </p:sp>
      <p:sp>
        <p:nvSpPr>
          <p:cNvPr name="TextBox 29" id="29"/>
          <p:cNvSpPr txBox="true"/>
          <p:nvPr/>
        </p:nvSpPr>
        <p:spPr>
          <a:xfrm rot="0">
            <a:off x="9719324" y="5778130"/>
            <a:ext cx="1031333" cy="937237"/>
          </a:xfrm>
          <a:prstGeom prst="rect">
            <a:avLst/>
          </a:prstGeom>
        </p:spPr>
        <p:txBody>
          <a:bodyPr anchor="t" rtlCol="false" tIns="0" lIns="0" bIns="0" rIns="0">
            <a:spAutoFit/>
          </a:bodyPr>
          <a:lstStyle/>
          <a:p>
            <a:pPr algn="r">
              <a:lnSpc>
                <a:spcPts val="7664"/>
              </a:lnSpc>
            </a:pPr>
            <a:r>
              <a:rPr lang="en-US" b="true" sz="5474">
                <a:solidFill>
                  <a:srgbClr val="000000"/>
                </a:solidFill>
                <a:latin typeface="Arial Nova Bold"/>
                <a:ea typeface="Arial Nova Bold"/>
                <a:cs typeface="Arial Nova Bold"/>
                <a:sym typeface="Arial Nova Bold"/>
              </a:rPr>
              <a:t>03</a:t>
            </a:r>
          </a:p>
        </p:txBody>
      </p:sp>
      <p:sp>
        <p:nvSpPr>
          <p:cNvPr name="TextBox 30" id="30"/>
          <p:cNvSpPr txBox="true"/>
          <p:nvPr/>
        </p:nvSpPr>
        <p:spPr>
          <a:xfrm rot="0">
            <a:off x="3911715" y="5559074"/>
            <a:ext cx="3453964" cy="984125"/>
          </a:xfrm>
          <a:prstGeom prst="rect">
            <a:avLst/>
          </a:prstGeom>
        </p:spPr>
        <p:txBody>
          <a:bodyPr anchor="t" rtlCol="false" tIns="0" lIns="0" bIns="0" rIns="0">
            <a:spAutoFit/>
          </a:bodyPr>
          <a:lstStyle/>
          <a:p>
            <a:pPr algn="l">
              <a:lnSpc>
                <a:spcPts val="2612"/>
              </a:lnSpc>
            </a:pPr>
            <a:r>
              <a:rPr lang="en-US" sz="2073">
                <a:solidFill>
                  <a:srgbClr val="000000"/>
                </a:solidFill>
                <a:latin typeface="Arial"/>
                <a:ea typeface="Arial"/>
                <a:cs typeface="Arial"/>
                <a:sym typeface="Arial"/>
              </a:rPr>
              <a:t>There are 4 types of AI we commonly interact with in the world. </a:t>
            </a:r>
          </a:p>
        </p:txBody>
      </p:sp>
      <p:sp>
        <p:nvSpPr>
          <p:cNvPr name="TextBox 31" id="31"/>
          <p:cNvSpPr txBox="true"/>
          <p:nvPr/>
        </p:nvSpPr>
        <p:spPr>
          <a:xfrm rot="0">
            <a:off x="11204696" y="1889023"/>
            <a:ext cx="4580383" cy="669798"/>
          </a:xfrm>
          <a:prstGeom prst="rect">
            <a:avLst/>
          </a:prstGeom>
        </p:spPr>
        <p:txBody>
          <a:bodyPr anchor="t" rtlCol="false" tIns="0" lIns="0" bIns="0" rIns="0">
            <a:spAutoFit/>
          </a:bodyPr>
          <a:lstStyle/>
          <a:p>
            <a:pPr algn="l" marL="0" indent="0" lvl="0">
              <a:lnSpc>
                <a:spcPts val="2646"/>
              </a:lnSpc>
              <a:spcBef>
                <a:spcPct val="0"/>
              </a:spcBef>
            </a:pPr>
            <a:r>
              <a:rPr lang="en-US" sz="2100">
                <a:solidFill>
                  <a:srgbClr val="000000"/>
                </a:solidFill>
                <a:latin typeface="Arial"/>
                <a:ea typeface="Arial"/>
                <a:cs typeface="Arial"/>
                <a:sym typeface="Arial"/>
              </a:rPr>
              <a:t>Flu</a:t>
            </a:r>
            <a:r>
              <a:rPr lang="en-US" sz="2100" strike="noStrike" u="none">
                <a:solidFill>
                  <a:srgbClr val="000000"/>
                </a:solidFill>
                <a:latin typeface="Arial"/>
                <a:ea typeface="Arial"/>
                <a:cs typeface="Arial"/>
                <a:sym typeface="Arial"/>
              </a:rPr>
              <a:t>ent in Human - Can Read and Write Can Hear and Speak</a:t>
            </a:r>
          </a:p>
        </p:txBody>
      </p:sp>
      <p:sp>
        <p:nvSpPr>
          <p:cNvPr name="TextBox 32" id="32"/>
          <p:cNvSpPr txBox="true"/>
          <p:nvPr/>
        </p:nvSpPr>
        <p:spPr>
          <a:xfrm rot="0">
            <a:off x="11204696" y="3800997"/>
            <a:ext cx="5010798" cy="669798"/>
          </a:xfrm>
          <a:prstGeom prst="rect">
            <a:avLst/>
          </a:prstGeom>
        </p:spPr>
        <p:txBody>
          <a:bodyPr anchor="t" rtlCol="false" tIns="0" lIns="0" bIns="0" rIns="0">
            <a:spAutoFit/>
          </a:bodyPr>
          <a:lstStyle/>
          <a:p>
            <a:pPr algn="l">
              <a:lnSpc>
                <a:spcPts val="2646"/>
              </a:lnSpc>
            </a:pPr>
            <a:r>
              <a:rPr lang="en-US" sz="2100">
                <a:solidFill>
                  <a:srgbClr val="000000"/>
                </a:solidFill>
                <a:latin typeface="Arial"/>
                <a:ea typeface="Arial"/>
                <a:cs typeface="Arial"/>
                <a:sym typeface="Arial"/>
              </a:rPr>
              <a:t>Understands Context Can SEE</a:t>
            </a:r>
          </a:p>
          <a:p>
            <a:pPr algn="l">
              <a:lnSpc>
                <a:spcPts val="2646"/>
              </a:lnSpc>
            </a:pPr>
            <a:r>
              <a:rPr lang="en-US" sz="2100">
                <a:solidFill>
                  <a:srgbClr val="000000"/>
                </a:solidFill>
                <a:latin typeface="Arial"/>
                <a:ea typeface="Arial"/>
                <a:cs typeface="Arial"/>
                <a:sym typeface="Arial"/>
              </a:rPr>
              <a:t>Interprets visual Data</a:t>
            </a:r>
          </a:p>
        </p:txBody>
      </p:sp>
      <p:sp>
        <p:nvSpPr>
          <p:cNvPr name="TextBox 33" id="33"/>
          <p:cNvSpPr txBox="true"/>
          <p:nvPr/>
        </p:nvSpPr>
        <p:spPr>
          <a:xfrm rot="0">
            <a:off x="11204696" y="6046346"/>
            <a:ext cx="5010798" cy="336423"/>
          </a:xfrm>
          <a:prstGeom prst="rect">
            <a:avLst/>
          </a:prstGeom>
        </p:spPr>
        <p:txBody>
          <a:bodyPr anchor="t" rtlCol="false" tIns="0" lIns="0" bIns="0" rIns="0">
            <a:spAutoFit/>
          </a:bodyPr>
          <a:lstStyle/>
          <a:p>
            <a:pPr algn="l">
              <a:lnSpc>
                <a:spcPts val="2646"/>
              </a:lnSpc>
            </a:pPr>
            <a:r>
              <a:rPr lang="en-US" sz="2100">
                <a:solidFill>
                  <a:srgbClr val="000000"/>
                </a:solidFill>
                <a:latin typeface="Arial"/>
                <a:ea typeface="Arial"/>
                <a:cs typeface="Arial"/>
                <a:sym typeface="Arial"/>
              </a:rPr>
              <a:t>Listens-  Predicts Learns Anticipates</a:t>
            </a:r>
          </a:p>
        </p:txBody>
      </p:sp>
      <p:sp>
        <p:nvSpPr>
          <p:cNvPr name="TextBox 34" id="34"/>
          <p:cNvSpPr txBox="true"/>
          <p:nvPr/>
        </p:nvSpPr>
        <p:spPr>
          <a:xfrm rot="0">
            <a:off x="11204696" y="1470780"/>
            <a:ext cx="5010798"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Language</a:t>
            </a:r>
          </a:p>
        </p:txBody>
      </p:sp>
      <p:sp>
        <p:nvSpPr>
          <p:cNvPr name="TextBox 35" id="35"/>
          <p:cNvSpPr txBox="true"/>
          <p:nvPr/>
        </p:nvSpPr>
        <p:spPr>
          <a:xfrm rot="0">
            <a:off x="11204696" y="3382755"/>
            <a:ext cx="5010798"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Vision</a:t>
            </a:r>
          </a:p>
        </p:txBody>
      </p:sp>
      <p:sp>
        <p:nvSpPr>
          <p:cNvPr name="TextBox 36" id="36"/>
          <p:cNvSpPr txBox="true"/>
          <p:nvPr/>
        </p:nvSpPr>
        <p:spPr>
          <a:xfrm rot="0">
            <a:off x="11204696" y="5561508"/>
            <a:ext cx="6054604"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Predictive ML</a:t>
            </a:r>
          </a:p>
        </p:txBody>
      </p:sp>
      <p:sp>
        <p:nvSpPr>
          <p:cNvPr name="TextBox 37" id="37"/>
          <p:cNvSpPr txBox="true"/>
          <p:nvPr/>
        </p:nvSpPr>
        <p:spPr>
          <a:xfrm rot="0">
            <a:off x="9820719" y="7961466"/>
            <a:ext cx="1031333" cy="937237"/>
          </a:xfrm>
          <a:prstGeom prst="rect">
            <a:avLst/>
          </a:prstGeom>
        </p:spPr>
        <p:txBody>
          <a:bodyPr anchor="t" rtlCol="false" tIns="0" lIns="0" bIns="0" rIns="0">
            <a:spAutoFit/>
          </a:bodyPr>
          <a:lstStyle/>
          <a:p>
            <a:pPr algn="r">
              <a:lnSpc>
                <a:spcPts val="7664"/>
              </a:lnSpc>
            </a:pPr>
            <a:r>
              <a:rPr lang="en-US" b="true" sz="5474">
                <a:solidFill>
                  <a:srgbClr val="000000"/>
                </a:solidFill>
                <a:latin typeface="Arial Nova Bold"/>
                <a:ea typeface="Arial Nova Bold"/>
                <a:cs typeface="Arial Nova Bold"/>
                <a:sym typeface="Arial Nova Bold"/>
              </a:rPr>
              <a:t>04</a:t>
            </a:r>
          </a:p>
        </p:txBody>
      </p:sp>
      <p:sp>
        <p:nvSpPr>
          <p:cNvPr name="TextBox 38" id="38"/>
          <p:cNvSpPr txBox="true"/>
          <p:nvPr/>
        </p:nvSpPr>
        <p:spPr>
          <a:xfrm rot="0">
            <a:off x="11204696" y="7744844"/>
            <a:ext cx="6054604"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Agentic - Action based</a:t>
            </a:r>
          </a:p>
        </p:txBody>
      </p:sp>
      <p:sp>
        <p:nvSpPr>
          <p:cNvPr name="TextBox 39" id="39"/>
          <p:cNvSpPr txBox="true"/>
          <p:nvPr/>
        </p:nvSpPr>
        <p:spPr>
          <a:xfrm rot="0">
            <a:off x="11204696" y="8155181"/>
            <a:ext cx="5010798" cy="984125"/>
          </a:xfrm>
          <a:prstGeom prst="rect">
            <a:avLst/>
          </a:prstGeom>
        </p:spPr>
        <p:txBody>
          <a:bodyPr anchor="t" rtlCol="false" tIns="0" lIns="0" bIns="0" rIns="0">
            <a:spAutoFit/>
          </a:bodyPr>
          <a:lstStyle/>
          <a:p>
            <a:pPr algn="l">
              <a:lnSpc>
                <a:spcPts val="2612"/>
              </a:lnSpc>
            </a:pPr>
            <a:r>
              <a:rPr lang="en-US" sz="2073">
                <a:solidFill>
                  <a:srgbClr val="000000"/>
                </a:solidFill>
                <a:latin typeface="Arial"/>
                <a:ea typeface="Arial"/>
                <a:cs typeface="Arial"/>
                <a:sym typeface="Arial"/>
              </a:rPr>
              <a:t>Can think Acts Autonomously</a:t>
            </a:r>
          </a:p>
          <a:p>
            <a:pPr algn="l">
              <a:lnSpc>
                <a:spcPts val="2612"/>
              </a:lnSpc>
            </a:pPr>
            <a:r>
              <a:rPr lang="en-US" sz="2073">
                <a:solidFill>
                  <a:srgbClr val="000000"/>
                </a:solidFill>
                <a:latin typeface="Arial"/>
                <a:ea typeface="Arial"/>
                <a:cs typeface="Arial"/>
                <a:sym typeface="Arial"/>
              </a:rPr>
              <a:t> Self Reinforcement </a:t>
            </a:r>
          </a:p>
          <a:p>
            <a:pPr algn="l">
              <a:lnSpc>
                <a:spcPts val="2612"/>
              </a:lnSpc>
            </a:pPr>
            <a:r>
              <a:rPr lang="en-US" sz="2073">
                <a:solidFill>
                  <a:srgbClr val="000000"/>
                </a:solidFill>
                <a:latin typeface="Arial"/>
                <a:ea typeface="Arial"/>
                <a:cs typeface="Arial"/>
                <a:sym typeface="Arial"/>
              </a:rPr>
              <a:t>Uses other systems and tools. </a:t>
            </a:r>
          </a:p>
        </p:txBody>
      </p:sp>
    </p:spTree>
  </p:cSld>
  <p:clrMapOvr>
    <a:masterClrMapping/>
  </p:clrMapOvr>
  <p:transition spd="slow">
    <p:push dir="l"/>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2000" r="0" b="0"/>
            </a:stretch>
          </a:blipFill>
        </p:spPr>
      </p:sp>
      <p:grpSp>
        <p:nvGrpSpPr>
          <p:cNvPr name="Group 3" id="3"/>
          <p:cNvGrpSpPr/>
          <p:nvPr/>
        </p:nvGrpSpPr>
        <p:grpSpPr>
          <a:xfrm rot="0">
            <a:off x="475969" y="1148773"/>
            <a:ext cx="6356681" cy="8184321"/>
            <a:chOff x="0" y="0"/>
            <a:chExt cx="8475574" cy="10912428"/>
          </a:xfrm>
        </p:grpSpPr>
        <p:pic>
          <p:nvPicPr>
            <p:cNvPr name="Picture 4" id="4"/>
            <p:cNvPicPr>
              <a:picLocks noChangeAspect="true"/>
            </p:cNvPicPr>
            <p:nvPr/>
          </p:nvPicPr>
          <p:blipFill>
            <a:blip r:embed="rId4"/>
            <a:srcRect l="11818" t="0" r="10371" b="0"/>
            <a:stretch>
              <a:fillRect/>
            </a:stretch>
          </p:blipFill>
          <p:spPr>
            <a:xfrm flipH="false" flipV="false">
              <a:off x="0" y="0"/>
              <a:ext cx="8475574" cy="10912428"/>
            </a:xfrm>
            <a:prstGeom prst="rect">
              <a:avLst/>
            </a:prstGeom>
          </p:spPr>
        </p:pic>
      </p:grpSp>
      <p:grpSp>
        <p:nvGrpSpPr>
          <p:cNvPr name="Group 5" id="5"/>
          <p:cNvGrpSpPr/>
          <p:nvPr/>
        </p:nvGrpSpPr>
        <p:grpSpPr>
          <a:xfrm rot="0">
            <a:off x="16253033" y="1399793"/>
            <a:ext cx="1006267" cy="100626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B837"/>
            </a:solidFill>
            <a:ln w="19050" cap="sq">
              <a:gradFill>
                <a:gsLst>
                  <a:gs pos="0">
                    <a:srgbClr val="7F2CFB">
                      <a:alpha val="100000"/>
                    </a:srgbClr>
                  </a:gs>
                  <a:gs pos="100000">
                    <a:srgbClr val="19E9F2">
                      <a:alpha val="100000"/>
                    </a:srgbClr>
                  </a:gs>
                </a:gsLst>
                <a:lin ang="0"/>
              </a:gradFill>
              <a:prstDash val="solid"/>
              <a:miter/>
            </a:ln>
          </p:spPr>
        </p:sp>
        <p:sp>
          <p:nvSpPr>
            <p:cNvPr name="TextBox 7" id="7"/>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0623389" y="5143500"/>
            <a:ext cx="6532710" cy="2123131"/>
          </a:xfrm>
          <a:custGeom>
            <a:avLst/>
            <a:gdLst/>
            <a:ahLst/>
            <a:cxnLst/>
            <a:rect r="r" b="b" t="t" l="l"/>
            <a:pathLst>
              <a:path h="2123131" w="6532710">
                <a:moveTo>
                  <a:pt x="0" y="0"/>
                </a:moveTo>
                <a:lnTo>
                  <a:pt x="6532709" y="0"/>
                </a:lnTo>
                <a:lnTo>
                  <a:pt x="6532709" y="2123131"/>
                </a:lnTo>
                <a:lnTo>
                  <a:pt x="0" y="21231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rnd">
            <a:noFill/>
            <a:prstDash val="solid"/>
            <a:round/>
          </a:ln>
        </p:spPr>
      </p:sp>
      <p:grpSp>
        <p:nvGrpSpPr>
          <p:cNvPr name="Group 9" id="9"/>
          <p:cNvGrpSpPr/>
          <p:nvPr/>
        </p:nvGrpSpPr>
        <p:grpSpPr>
          <a:xfrm rot="0">
            <a:off x="10976674" y="5269691"/>
            <a:ext cx="485614" cy="485614"/>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19E9F2"/>
              </a:solidFill>
              <a:prstDash val="solid"/>
              <a:miter/>
            </a:ln>
          </p:spPr>
        </p:sp>
        <p:sp>
          <p:nvSpPr>
            <p:cNvPr name="TextBox 11" id="11"/>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3460077" y="5143500"/>
            <a:ext cx="6532710" cy="2123131"/>
          </a:xfrm>
          <a:custGeom>
            <a:avLst/>
            <a:gdLst/>
            <a:ahLst/>
            <a:cxnLst/>
            <a:rect r="r" b="b" t="t" l="l"/>
            <a:pathLst>
              <a:path h="2123131" w="6532710">
                <a:moveTo>
                  <a:pt x="0" y="0"/>
                </a:moveTo>
                <a:lnTo>
                  <a:pt x="6532710" y="0"/>
                </a:lnTo>
                <a:lnTo>
                  <a:pt x="6532710" y="2123131"/>
                </a:lnTo>
                <a:lnTo>
                  <a:pt x="0" y="21231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rnd">
            <a:noFill/>
            <a:prstDash val="solid"/>
            <a:round/>
          </a:ln>
        </p:spPr>
      </p:sp>
      <p:grpSp>
        <p:nvGrpSpPr>
          <p:cNvPr name="Group 13" id="13"/>
          <p:cNvGrpSpPr/>
          <p:nvPr/>
        </p:nvGrpSpPr>
        <p:grpSpPr>
          <a:xfrm rot="0">
            <a:off x="4020087" y="5512498"/>
            <a:ext cx="485614" cy="485614"/>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19E9F2"/>
              </a:solidFill>
              <a:prstDash val="solid"/>
              <a:miter/>
            </a:ln>
          </p:spPr>
        </p:sp>
        <p:sp>
          <p:nvSpPr>
            <p:cNvPr name="TextBox 15" id="15"/>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AutoShape 16" id="16"/>
          <p:cNvSpPr/>
          <p:nvPr/>
        </p:nvSpPr>
        <p:spPr>
          <a:xfrm flipH="true">
            <a:off x="16607155" y="1753916"/>
            <a:ext cx="298022" cy="298022"/>
          </a:xfrm>
          <a:prstGeom prst="line">
            <a:avLst/>
          </a:prstGeom>
          <a:ln cap="flat" w="38100">
            <a:solidFill>
              <a:srgbClr val="F7FCFF"/>
            </a:solidFill>
            <a:prstDash val="solid"/>
            <a:headEnd type="none" len="sm" w="sm"/>
            <a:tailEnd type="arrow" len="sm" w="med"/>
          </a:ln>
        </p:spPr>
      </p:sp>
      <p:sp>
        <p:nvSpPr>
          <p:cNvPr name="Freeform 17" id="17"/>
          <p:cNvSpPr/>
          <p:nvPr/>
        </p:nvSpPr>
        <p:spPr>
          <a:xfrm flipH="false" flipV="false" rot="0">
            <a:off x="11098457" y="5428840"/>
            <a:ext cx="242046" cy="167315"/>
          </a:xfrm>
          <a:custGeom>
            <a:avLst/>
            <a:gdLst/>
            <a:ahLst/>
            <a:cxnLst/>
            <a:rect r="r" b="b" t="t" l="l"/>
            <a:pathLst>
              <a:path h="167315" w="242046">
                <a:moveTo>
                  <a:pt x="0" y="0"/>
                </a:moveTo>
                <a:lnTo>
                  <a:pt x="242047" y="0"/>
                </a:lnTo>
                <a:lnTo>
                  <a:pt x="242047" y="167315"/>
                </a:lnTo>
                <a:lnTo>
                  <a:pt x="0" y="16731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8" id="18"/>
          <p:cNvSpPr/>
          <p:nvPr/>
        </p:nvSpPr>
        <p:spPr>
          <a:xfrm flipH="false" flipV="false" rot="0">
            <a:off x="4141871" y="5671647"/>
            <a:ext cx="242046" cy="167315"/>
          </a:xfrm>
          <a:custGeom>
            <a:avLst/>
            <a:gdLst/>
            <a:ahLst/>
            <a:cxnLst/>
            <a:rect r="r" b="b" t="t" l="l"/>
            <a:pathLst>
              <a:path h="167315" w="242046">
                <a:moveTo>
                  <a:pt x="0" y="0"/>
                </a:moveTo>
                <a:lnTo>
                  <a:pt x="242046" y="0"/>
                </a:lnTo>
                <a:lnTo>
                  <a:pt x="242046" y="167315"/>
                </a:lnTo>
                <a:lnTo>
                  <a:pt x="0" y="16731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9" id="19"/>
          <p:cNvSpPr txBox="true"/>
          <p:nvPr/>
        </p:nvSpPr>
        <p:spPr>
          <a:xfrm rot="0">
            <a:off x="4719466" y="5554899"/>
            <a:ext cx="4789602" cy="762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Only 1% of all companies are AI mature</a:t>
            </a:r>
          </a:p>
        </p:txBody>
      </p:sp>
      <p:sp>
        <p:nvSpPr>
          <p:cNvPr name="TextBox 20" id="20"/>
          <p:cNvSpPr txBox="true"/>
          <p:nvPr/>
        </p:nvSpPr>
        <p:spPr>
          <a:xfrm rot="0">
            <a:off x="4020087" y="6298611"/>
            <a:ext cx="5730111" cy="669798"/>
          </a:xfrm>
          <a:prstGeom prst="rect">
            <a:avLst/>
          </a:prstGeom>
        </p:spPr>
        <p:txBody>
          <a:bodyPr anchor="t" rtlCol="false" tIns="0" lIns="0" bIns="0" rIns="0">
            <a:spAutoFit/>
          </a:bodyPr>
          <a:lstStyle/>
          <a:p>
            <a:pPr algn="l">
              <a:lnSpc>
                <a:spcPts val="2646"/>
              </a:lnSpc>
            </a:pPr>
            <a:r>
              <a:rPr lang="en-US" sz="2100">
                <a:solidFill>
                  <a:srgbClr val="000000"/>
                </a:solidFill>
                <a:latin typeface="Arial"/>
                <a:ea typeface="Arial"/>
                <a:cs typeface="Arial"/>
                <a:sym typeface="Arial"/>
              </a:rPr>
              <a:t>McKinsey studies show most large companies arent ready for full scale AI deployment</a:t>
            </a:r>
          </a:p>
        </p:txBody>
      </p:sp>
      <p:sp>
        <p:nvSpPr>
          <p:cNvPr name="TextBox 21" id="21"/>
          <p:cNvSpPr txBox="true"/>
          <p:nvPr/>
        </p:nvSpPr>
        <p:spPr>
          <a:xfrm rot="0">
            <a:off x="9015846" y="2324057"/>
            <a:ext cx="4124560" cy="962594"/>
          </a:xfrm>
          <a:prstGeom prst="rect">
            <a:avLst/>
          </a:prstGeom>
        </p:spPr>
        <p:txBody>
          <a:bodyPr anchor="t" rtlCol="false" tIns="0" lIns="0" bIns="0" rIns="0">
            <a:spAutoFit/>
          </a:bodyPr>
          <a:lstStyle/>
          <a:p>
            <a:pPr algn="l">
              <a:lnSpc>
                <a:spcPts val="7839"/>
              </a:lnSpc>
            </a:pPr>
            <a:r>
              <a:rPr lang="en-US" b="true" sz="5599">
                <a:solidFill>
                  <a:srgbClr val="000000"/>
                </a:solidFill>
                <a:latin typeface="Arial Nova Bold"/>
                <a:ea typeface="Arial Nova Bold"/>
                <a:cs typeface="Arial Nova Bold"/>
                <a:sym typeface="Arial Nova Bold"/>
              </a:rPr>
              <a:t>Why AI</a:t>
            </a:r>
          </a:p>
        </p:txBody>
      </p:sp>
      <p:sp>
        <p:nvSpPr>
          <p:cNvPr name="TextBox 22" id="22"/>
          <p:cNvSpPr txBox="true"/>
          <p:nvPr/>
        </p:nvSpPr>
        <p:spPr>
          <a:xfrm rot="0">
            <a:off x="9015846" y="3315329"/>
            <a:ext cx="7097302" cy="813598"/>
          </a:xfrm>
          <a:prstGeom prst="rect">
            <a:avLst/>
          </a:prstGeom>
        </p:spPr>
        <p:txBody>
          <a:bodyPr anchor="t" rtlCol="false" tIns="0" lIns="0" bIns="0" rIns="0">
            <a:spAutoFit/>
          </a:bodyPr>
          <a:lstStyle/>
          <a:p>
            <a:pPr algn="l">
              <a:lnSpc>
                <a:spcPts val="6304"/>
              </a:lnSpc>
            </a:pPr>
            <a:r>
              <a:rPr lang="en-US" b="true" sz="5530">
                <a:solidFill>
                  <a:srgbClr val="000000"/>
                </a:solidFill>
                <a:latin typeface="Arial Nova Bold"/>
                <a:ea typeface="Arial Nova Bold"/>
                <a:cs typeface="Arial Nova Bold"/>
                <a:sym typeface="Arial Nova Bold"/>
              </a:rPr>
              <a:t>Matters Today</a:t>
            </a:r>
          </a:p>
        </p:txBody>
      </p:sp>
      <p:sp>
        <p:nvSpPr>
          <p:cNvPr name="TextBox 23" id="23"/>
          <p:cNvSpPr txBox="true"/>
          <p:nvPr/>
        </p:nvSpPr>
        <p:spPr>
          <a:xfrm rot="0">
            <a:off x="11608257" y="5289885"/>
            <a:ext cx="4562973"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Efficiency and Productivity</a:t>
            </a:r>
          </a:p>
        </p:txBody>
      </p:sp>
      <p:sp>
        <p:nvSpPr>
          <p:cNvPr name="TextBox 24" id="24"/>
          <p:cNvSpPr txBox="true"/>
          <p:nvPr/>
        </p:nvSpPr>
        <p:spPr>
          <a:xfrm rot="0">
            <a:off x="11078126" y="5764830"/>
            <a:ext cx="5751311" cy="1336548"/>
          </a:xfrm>
          <a:prstGeom prst="rect">
            <a:avLst/>
          </a:prstGeom>
        </p:spPr>
        <p:txBody>
          <a:bodyPr anchor="t" rtlCol="false" tIns="0" lIns="0" bIns="0" rIns="0">
            <a:spAutoFit/>
          </a:bodyPr>
          <a:lstStyle/>
          <a:p>
            <a:pPr algn="l">
              <a:lnSpc>
                <a:spcPts val="2646"/>
              </a:lnSpc>
            </a:pPr>
            <a:r>
              <a:rPr lang="en-US" sz="2100">
                <a:solidFill>
                  <a:srgbClr val="000000"/>
                </a:solidFill>
                <a:latin typeface="Arial"/>
                <a:ea typeface="Arial"/>
                <a:cs typeface="Arial"/>
                <a:sym typeface="Arial"/>
              </a:rPr>
              <a:t>AI automates the data capture, and the documentation, saving time and resources while reducing human workloads and providing consistent, relevant, actionable insights.</a:t>
            </a:r>
          </a:p>
        </p:txBody>
      </p:sp>
      <p:sp>
        <p:nvSpPr>
          <p:cNvPr name="Freeform 25" id="25" descr="IMG_1267.JPG"/>
          <p:cNvSpPr/>
          <p:nvPr/>
        </p:nvSpPr>
        <p:spPr>
          <a:xfrm flipH="false" flipV="false" rot="0">
            <a:off x="13392292" y="8196136"/>
            <a:ext cx="1948771" cy="1635871"/>
          </a:xfrm>
          <a:custGeom>
            <a:avLst/>
            <a:gdLst/>
            <a:ahLst/>
            <a:cxnLst/>
            <a:rect r="r" b="b" t="t" l="l"/>
            <a:pathLst>
              <a:path h="1635871" w="1948771">
                <a:moveTo>
                  <a:pt x="0" y="0"/>
                </a:moveTo>
                <a:lnTo>
                  <a:pt x="1948771" y="0"/>
                </a:lnTo>
                <a:lnTo>
                  <a:pt x="1948771" y="1635871"/>
                </a:lnTo>
                <a:lnTo>
                  <a:pt x="0" y="1635871"/>
                </a:lnTo>
                <a:lnTo>
                  <a:pt x="0" y="0"/>
                </a:lnTo>
                <a:close/>
              </a:path>
            </a:pathLst>
          </a:custGeom>
          <a:blipFill>
            <a:blip r:embed="rId9"/>
            <a:stretch>
              <a:fillRect l="0" t="-58836" r="0" b="0"/>
            </a:stretch>
          </a:blipFill>
        </p:spPr>
      </p:sp>
    </p:spTree>
  </p:cSld>
  <p:clrMapOvr>
    <a:masterClrMapping/>
  </p:clrMapOvr>
  <p:transition spd="slow">
    <p:push dir="l"/>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5476143" y="-273914"/>
            <a:ext cx="4758847" cy="9532214"/>
            <a:chOff x="0" y="0"/>
            <a:chExt cx="6345130" cy="12709619"/>
          </a:xfrm>
        </p:grpSpPr>
        <p:pic>
          <p:nvPicPr>
            <p:cNvPr name="Picture 4" id="4"/>
            <p:cNvPicPr>
              <a:picLocks noChangeAspect="true"/>
            </p:cNvPicPr>
            <p:nvPr/>
          </p:nvPicPr>
          <p:blipFill>
            <a:blip r:embed="rId4"/>
            <a:srcRect l="33343" t="0" r="33343" b="0"/>
            <a:stretch>
              <a:fillRect/>
            </a:stretch>
          </p:blipFill>
          <p:spPr>
            <a:xfrm flipH="false" flipV="false">
              <a:off x="0" y="0"/>
              <a:ext cx="6345130" cy="12709619"/>
            </a:xfrm>
            <a:prstGeom prst="rect">
              <a:avLst/>
            </a:prstGeom>
          </p:spPr>
        </p:pic>
      </p:grpSp>
      <p:grpSp>
        <p:nvGrpSpPr>
          <p:cNvPr name="Group 5" id="5"/>
          <p:cNvGrpSpPr/>
          <p:nvPr/>
        </p:nvGrpSpPr>
        <p:grpSpPr>
          <a:xfrm rot="0">
            <a:off x="10525145" y="7370106"/>
            <a:ext cx="6734155" cy="3196896"/>
            <a:chOff x="0" y="0"/>
            <a:chExt cx="8978873" cy="4262528"/>
          </a:xfrm>
        </p:grpSpPr>
        <p:pic>
          <p:nvPicPr>
            <p:cNvPr name="Picture 6" id="6"/>
            <p:cNvPicPr>
              <a:picLocks noChangeAspect="true"/>
            </p:cNvPicPr>
            <p:nvPr/>
          </p:nvPicPr>
          <p:blipFill>
            <a:blip r:embed="rId5"/>
            <a:srcRect l="0" t="26263" r="0" b="26263"/>
            <a:stretch>
              <a:fillRect/>
            </a:stretch>
          </p:blipFill>
          <p:spPr>
            <a:xfrm flipH="false" flipV="false">
              <a:off x="0" y="0"/>
              <a:ext cx="8978873" cy="4262528"/>
            </a:xfrm>
            <a:prstGeom prst="rect">
              <a:avLst/>
            </a:prstGeom>
          </p:spPr>
        </p:pic>
      </p:grpSp>
      <p:grpSp>
        <p:nvGrpSpPr>
          <p:cNvPr name="Group 7" id="7"/>
          <p:cNvGrpSpPr/>
          <p:nvPr/>
        </p:nvGrpSpPr>
        <p:grpSpPr>
          <a:xfrm rot="5400000">
            <a:off x="9667197" y="1487968"/>
            <a:ext cx="1135587" cy="1139312"/>
            <a:chOff x="0" y="0"/>
            <a:chExt cx="299085" cy="300066"/>
          </a:xfrm>
        </p:grpSpPr>
        <p:sp>
          <p:nvSpPr>
            <p:cNvPr name="Freeform 8" id="8"/>
            <p:cNvSpPr/>
            <p:nvPr/>
          </p:nvSpPr>
          <p:spPr>
            <a:xfrm flipH="false" flipV="false" rot="0">
              <a:off x="0" y="0"/>
              <a:ext cx="299085" cy="300066"/>
            </a:xfrm>
            <a:custGeom>
              <a:avLst/>
              <a:gdLst/>
              <a:ahLst/>
              <a:cxnLst/>
              <a:rect r="r" b="b" t="t" l="l"/>
              <a:pathLst>
                <a:path h="300066" w="299085">
                  <a:moveTo>
                    <a:pt x="109081" y="0"/>
                  </a:moveTo>
                  <a:lnTo>
                    <a:pt x="190004" y="0"/>
                  </a:lnTo>
                  <a:cubicBezTo>
                    <a:pt x="250247" y="0"/>
                    <a:pt x="299085" y="48837"/>
                    <a:pt x="299085" y="109081"/>
                  </a:cubicBezTo>
                  <a:lnTo>
                    <a:pt x="299085" y="190985"/>
                  </a:lnTo>
                  <a:cubicBezTo>
                    <a:pt x="299085" y="251228"/>
                    <a:pt x="250247" y="300066"/>
                    <a:pt x="190004" y="300066"/>
                  </a:cubicBezTo>
                  <a:lnTo>
                    <a:pt x="109081" y="300066"/>
                  </a:lnTo>
                  <a:cubicBezTo>
                    <a:pt x="80151" y="300066"/>
                    <a:pt x="52406" y="288573"/>
                    <a:pt x="31949" y="268117"/>
                  </a:cubicBezTo>
                  <a:cubicBezTo>
                    <a:pt x="11492" y="247660"/>
                    <a:pt x="0" y="219915"/>
                    <a:pt x="0" y="190985"/>
                  </a:cubicBezTo>
                  <a:lnTo>
                    <a:pt x="0" y="109081"/>
                  </a:lnTo>
                  <a:cubicBezTo>
                    <a:pt x="0" y="48837"/>
                    <a:pt x="48837" y="0"/>
                    <a:pt x="109081" y="0"/>
                  </a:cubicBezTo>
                  <a:close/>
                </a:path>
              </a:pathLst>
            </a:custGeom>
            <a:solidFill>
              <a:srgbClr val="A8D453"/>
            </a:solidFill>
          </p:spPr>
        </p:sp>
        <p:sp>
          <p:nvSpPr>
            <p:cNvPr name="TextBox 9" id="9"/>
            <p:cNvSpPr txBox="true"/>
            <p:nvPr/>
          </p:nvSpPr>
          <p:spPr>
            <a:xfrm>
              <a:off x="0" y="-47625"/>
              <a:ext cx="299085" cy="347691"/>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5400000">
            <a:off x="9667197" y="3399942"/>
            <a:ext cx="1135587" cy="1139312"/>
            <a:chOff x="0" y="0"/>
            <a:chExt cx="299085" cy="300066"/>
          </a:xfrm>
        </p:grpSpPr>
        <p:sp>
          <p:nvSpPr>
            <p:cNvPr name="Freeform 11" id="11"/>
            <p:cNvSpPr/>
            <p:nvPr/>
          </p:nvSpPr>
          <p:spPr>
            <a:xfrm flipH="false" flipV="false" rot="0">
              <a:off x="0" y="0"/>
              <a:ext cx="299085" cy="300066"/>
            </a:xfrm>
            <a:custGeom>
              <a:avLst/>
              <a:gdLst/>
              <a:ahLst/>
              <a:cxnLst/>
              <a:rect r="r" b="b" t="t" l="l"/>
              <a:pathLst>
                <a:path h="300066" w="299085">
                  <a:moveTo>
                    <a:pt x="109081" y="0"/>
                  </a:moveTo>
                  <a:lnTo>
                    <a:pt x="190004" y="0"/>
                  </a:lnTo>
                  <a:cubicBezTo>
                    <a:pt x="250247" y="0"/>
                    <a:pt x="299085" y="48837"/>
                    <a:pt x="299085" y="109081"/>
                  </a:cubicBezTo>
                  <a:lnTo>
                    <a:pt x="299085" y="190985"/>
                  </a:lnTo>
                  <a:cubicBezTo>
                    <a:pt x="299085" y="251228"/>
                    <a:pt x="250247" y="300066"/>
                    <a:pt x="190004" y="300066"/>
                  </a:cubicBezTo>
                  <a:lnTo>
                    <a:pt x="109081" y="300066"/>
                  </a:lnTo>
                  <a:cubicBezTo>
                    <a:pt x="80151" y="300066"/>
                    <a:pt x="52406" y="288573"/>
                    <a:pt x="31949" y="268117"/>
                  </a:cubicBezTo>
                  <a:cubicBezTo>
                    <a:pt x="11492" y="247660"/>
                    <a:pt x="0" y="219915"/>
                    <a:pt x="0" y="190985"/>
                  </a:cubicBezTo>
                  <a:lnTo>
                    <a:pt x="0" y="109081"/>
                  </a:lnTo>
                  <a:cubicBezTo>
                    <a:pt x="0" y="48837"/>
                    <a:pt x="48837" y="0"/>
                    <a:pt x="109081" y="0"/>
                  </a:cubicBezTo>
                  <a:close/>
                </a:path>
              </a:pathLst>
            </a:custGeom>
            <a:solidFill>
              <a:srgbClr val="A8D453"/>
            </a:solidFill>
          </p:spPr>
        </p:sp>
        <p:sp>
          <p:nvSpPr>
            <p:cNvPr name="TextBox 12" id="12"/>
            <p:cNvSpPr txBox="true"/>
            <p:nvPr/>
          </p:nvSpPr>
          <p:spPr>
            <a:xfrm>
              <a:off x="0" y="-47625"/>
              <a:ext cx="299085" cy="347691"/>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5400000">
            <a:off x="9667197" y="5578695"/>
            <a:ext cx="1135587" cy="1139312"/>
            <a:chOff x="0" y="0"/>
            <a:chExt cx="299085" cy="300066"/>
          </a:xfrm>
        </p:grpSpPr>
        <p:sp>
          <p:nvSpPr>
            <p:cNvPr name="Freeform 14" id="14"/>
            <p:cNvSpPr/>
            <p:nvPr/>
          </p:nvSpPr>
          <p:spPr>
            <a:xfrm flipH="false" flipV="false" rot="0">
              <a:off x="0" y="0"/>
              <a:ext cx="299085" cy="300066"/>
            </a:xfrm>
            <a:custGeom>
              <a:avLst/>
              <a:gdLst/>
              <a:ahLst/>
              <a:cxnLst/>
              <a:rect r="r" b="b" t="t" l="l"/>
              <a:pathLst>
                <a:path h="300066" w="299085">
                  <a:moveTo>
                    <a:pt x="109081" y="0"/>
                  </a:moveTo>
                  <a:lnTo>
                    <a:pt x="190004" y="0"/>
                  </a:lnTo>
                  <a:cubicBezTo>
                    <a:pt x="250247" y="0"/>
                    <a:pt x="299085" y="48837"/>
                    <a:pt x="299085" y="109081"/>
                  </a:cubicBezTo>
                  <a:lnTo>
                    <a:pt x="299085" y="190985"/>
                  </a:lnTo>
                  <a:cubicBezTo>
                    <a:pt x="299085" y="251228"/>
                    <a:pt x="250247" y="300066"/>
                    <a:pt x="190004" y="300066"/>
                  </a:cubicBezTo>
                  <a:lnTo>
                    <a:pt x="109081" y="300066"/>
                  </a:lnTo>
                  <a:cubicBezTo>
                    <a:pt x="80151" y="300066"/>
                    <a:pt x="52406" y="288573"/>
                    <a:pt x="31949" y="268117"/>
                  </a:cubicBezTo>
                  <a:cubicBezTo>
                    <a:pt x="11492" y="247660"/>
                    <a:pt x="0" y="219915"/>
                    <a:pt x="0" y="190985"/>
                  </a:cubicBezTo>
                  <a:lnTo>
                    <a:pt x="0" y="109081"/>
                  </a:lnTo>
                  <a:cubicBezTo>
                    <a:pt x="0" y="48837"/>
                    <a:pt x="48837" y="0"/>
                    <a:pt x="109081" y="0"/>
                  </a:cubicBezTo>
                  <a:close/>
                </a:path>
              </a:pathLst>
            </a:custGeom>
            <a:solidFill>
              <a:srgbClr val="A8D453"/>
            </a:solidFill>
          </p:spPr>
        </p:sp>
        <p:sp>
          <p:nvSpPr>
            <p:cNvPr name="TextBox 15" id="15"/>
            <p:cNvSpPr txBox="true"/>
            <p:nvPr/>
          </p:nvSpPr>
          <p:spPr>
            <a:xfrm>
              <a:off x="0" y="-47625"/>
              <a:ext cx="299085" cy="347691"/>
            </a:xfrm>
            <a:prstGeom prst="rect">
              <a:avLst/>
            </a:prstGeom>
          </p:spPr>
          <p:txBody>
            <a:bodyPr anchor="ctr" rtlCol="false" tIns="50800" lIns="50800" bIns="50800" rIns="50800"/>
            <a:lstStyle/>
            <a:p>
              <a:pPr algn="ctr">
                <a:lnSpc>
                  <a:spcPts val="2659"/>
                </a:lnSpc>
              </a:pPr>
            </a:p>
          </p:txBody>
        </p:sp>
      </p:grpSp>
      <p:sp>
        <p:nvSpPr>
          <p:cNvPr name="Freeform 16" id="16"/>
          <p:cNvSpPr/>
          <p:nvPr/>
        </p:nvSpPr>
        <p:spPr>
          <a:xfrm flipH="false" flipV="false" rot="0">
            <a:off x="1148931" y="4708565"/>
            <a:ext cx="6569645" cy="1272869"/>
          </a:xfrm>
          <a:custGeom>
            <a:avLst/>
            <a:gdLst/>
            <a:ahLst/>
            <a:cxnLst/>
            <a:rect r="r" b="b" t="t" l="l"/>
            <a:pathLst>
              <a:path h="1272869" w="6569645">
                <a:moveTo>
                  <a:pt x="0" y="0"/>
                </a:moveTo>
                <a:lnTo>
                  <a:pt x="6569645" y="0"/>
                </a:lnTo>
                <a:lnTo>
                  <a:pt x="6569645" y="1272869"/>
                </a:lnTo>
                <a:lnTo>
                  <a:pt x="0" y="127286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grpSp>
        <p:nvGrpSpPr>
          <p:cNvPr name="Group 17" id="17"/>
          <p:cNvGrpSpPr/>
          <p:nvPr/>
        </p:nvGrpSpPr>
        <p:grpSpPr>
          <a:xfrm rot="0">
            <a:off x="4924829" y="2576894"/>
            <a:ext cx="1006267" cy="1006267"/>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0AD47"/>
            </a:solidFill>
            <a:ln w="19050" cap="sq">
              <a:gradFill>
                <a:gsLst>
                  <a:gs pos="0">
                    <a:srgbClr val="7F2CFB">
                      <a:alpha val="100000"/>
                    </a:srgbClr>
                  </a:gs>
                  <a:gs pos="100000">
                    <a:srgbClr val="19E9F2">
                      <a:alpha val="100000"/>
                    </a:srgbClr>
                  </a:gs>
                </a:gsLst>
                <a:lin ang="0"/>
              </a:gradFill>
              <a:prstDash val="solid"/>
              <a:miter/>
            </a:ln>
          </p:spPr>
        </p:sp>
        <p:sp>
          <p:nvSpPr>
            <p:cNvPr name="TextBox 19" id="19"/>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AutoShape 20" id="20"/>
          <p:cNvSpPr/>
          <p:nvPr/>
        </p:nvSpPr>
        <p:spPr>
          <a:xfrm flipH="true">
            <a:off x="5217229" y="3080027"/>
            <a:ext cx="421467" cy="0"/>
          </a:xfrm>
          <a:prstGeom prst="line">
            <a:avLst/>
          </a:prstGeom>
          <a:ln cap="flat" w="38100">
            <a:solidFill>
              <a:srgbClr val="A8D453"/>
            </a:solidFill>
            <a:prstDash val="solid"/>
            <a:headEnd type="none" len="sm" w="sm"/>
            <a:tailEnd type="arrow" len="sm" w="med"/>
          </a:ln>
        </p:spPr>
      </p:sp>
      <p:sp>
        <p:nvSpPr>
          <p:cNvPr name="TextBox 21" id="21"/>
          <p:cNvSpPr txBox="true"/>
          <p:nvPr/>
        </p:nvSpPr>
        <p:spPr>
          <a:xfrm rot="0">
            <a:off x="657225" y="269263"/>
            <a:ext cx="3896129" cy="2503038"/>
          </a:xfrm>
          <a:prstGeom prst="rect">
            <a:avLst/>
          </a:prstGeom>
        </p:spPr>
        <p:txBody>
          <a:bodyPr anchor="t" rtlCol="false" tIns="0" lIns="0" bIns="0" rIns="0">
            <a:spAutoFit/>
          </a:bodyPr>
          <a:lstStyle/>
          <a:p>
            <a:pPr algn="l">
              <a:lnSpc>
                <a:spcPts val="10080"/>
              </a:lnSpc>
            </a:pPr>
            <a:r>
              <a:rPr lang="en-US" b="true" sz="7200">
                <a:solidFill>
                  <a:srgbClr val="000000"/>
                </a:solidFill>
                <a:latin typeface="Arial Nova Bold"/>
                <a:ea typeface="Arial Nova Bold"/>
                <a:cs typeface="Arial Nova Bold"/>
                <a:sym typeface="Arial Nova Bold"/>
              </a:rPr>
              <a:t>The 99% Reality</a:t>
            </a:r>
          </a:p>
        </p:txBody>
      </p:sp>
      <p:sp>
        <p:nvSpPr>
          <p:cNvPr name="TextBox 22" id="22"/>
          <p:cNvSpPr txBox="true"/>
          <p:nvPr/>
        </p:nvSpPr>
        <p:spPr>
          <a:xfrm rot="0">
            <a:off x="9665334" y="1531378"/>
            <a:ext cx="1168514" cy="962594"/>
          </a:xfrm>
          <a:prstGeom prst="rect">
            <a:avLst/>
          </a:prstGeom>
        </p:spPr>
        <p:txBody>
          <a:bodyPr anchor="t" rtlCol="false" tIns="0" lIns="0" bIns="0" rIns="0">
            <a:spAutoFit/>
          </a:bodyPr>
          <a:lstStyle/>
          <a:p>
            <a:pPr algn="ctr">
              <a:lnSpc>
                <a:spcPts val="7840"/>
              </a:lnSpc>
            </a:pPr>
            <a:r>
              <a:rPr lang="en-US" b="true" sz="5600">
                <a:solidFill>
                  <a:srgbClr val="000000"/>
                </a:solidFill>
                <a:latin typeface="Arial Nova Bold"/>
                <a:ea typeface="Arial Nova Bold"/>
                <a:cs typeface="Arial Nova Bold"/>
                <a:sym typeface="Arial Nova Bold"/>
              </a:rPr>
              <a:t>01</a:t>
            </a:r>
          </a:p>
        </p:txBody>
      </p:sp>
      <p:sp>
        <p:nvSpPr>
          <p:cNvPr name="TextBox 23" id="23"/>
          <p:cNvSpPr txBox="true"/>
          <p:nvPr/>
        </p:nvSpPr>
        <p:spPr>
          <a:xfrm rot="0">
            <a:off x="9786454" y="3456106"/>
            <a:ext cx="897072" cy="962594"/>
          </a:xfrm>
          <a:prstGeom prst="rect">
            <a:avLst/>
          </a:prstGeom>
        </p:spPr>
        <p:txBody>
          <a:bodyPr anchor="t" rtlCol="false" tIns="0" lIns="0" bIns="0" rIns="0">
            <a:spAutoFit/>
          </a:bodyPr>
          <a:lstStyle/>
          <a:p>
            <a:pPr algn="r">
              <a:lnSpc>
                <a:spcPts val="7839"/>
              </a:lnSpc>
            </a:pPr>
            <a:r>
              <a:rPr lang="en-US" b="true" sz="5599">
                <a:solidFill>
                  <a:srgbClr val="000000"/>
                </a:solidFill>
                <a:latin typeface="Arial Nova Bold"/>
                <a:ea typeface="Arial Nova Bold"/>
                <a:cs typeface="Arial Nova Bold"/>
                <a:sym typeface="Arial Nova Bold"/>
              </a:rPr>
              <a:t>02</a:t>
            </a:r>
          </a:p>
        </p:txBody>
      </p:sp>
      <p:sp>
        <p:nvSpPr>
          <p:cNvPr name="TextBox 24" id="24"/>
          <p:cNvSpPr txBox="true"/>
          <p:nvPr/>
        </p:nvSpPr>
        <p:spPr>
          <a:xfrm rot="0">
            <a:off x="9733925" y="5609871"/>
            <a:ext cx="1031333" cy="962594"/>
          </a:xfrm>
          <a:prstGeom prst="rect">
            <a:avLst/>
          </a:prstGeom>
        </p:spPr>
        <p:txBody>
          <a:bodyPr anchor="t" rtlCol="false" tIns="0" lIns="0" bIns="0" rIns="0">
            <a:spAutoFit/>
          </a:bodyPr>
          <a:lstStyle/>
          <a:p>
            <a:pPr algn="r">
              <a:lnSpc>
                <a:spcPts val="7839"/>
              </a:lnSpc>
            </a:pPr>
            <a:r>
              <a:rPr lang="en-US" b="true" sz="5599">
                <a:solidFill>
                  <a:srgbClr val="000000"/>
                </a:solidFill>
                <a:latin typeface="Arial Nova Bold"/>
                <a:ea typeface="Arial Nova Bold"/>
                <a:cs typeface="Arial Nova Bold"/>
                <a:sym typeface="Arial Nova Bold"/>
              </a:rPr>
              <a:t>03</a:t>
            </a:r>
          </a:p>
        </p:txBody>
      </p:sp>
      <p:sp>
        <p:nvSpPr>
          <p:cNvPr name="TextBox 25" id="25"/>
          <p:cNvSpPr txBox="true"/>
          <p:nvPr/>
        </p:nvSpPr>
        <p:spPr>
          <a:xfrm rot="0">
            <a:off x="1568698" y="5130928"/>
            <a:ext cx="5730111" cy="409094"/>
          </a:xfrm>
          <a:prstGeom prst="rect">
            <a:avLst/>
          </a:prstGeom>
        </p:spPr>
        <p:txBody>
          <a:bodyPr anchor="t" rtlCol="false" tIns="0" lIns="0" bIns="0" rIns="0">
            <a:spAutoFit/>
          </a:bodyPr>
          <a:lstStyle/>
          <a:p>
            <a:pPr algn="l">
              <a:lnSpc>
                <a:spcPts val="3235"/>
              </a:lnSpc>
            </a:pPr>
            <a:r>
              <a:rPr lang="en-US" b="true" sz="2567">
                <a:solidFill>
                  <a:srgbClr val="000000"/>
                </a:solidFill>
                <a:latin typeface="Arial Nova Bold"/>
                <a:ea typeface="Arial Nova Bold"/>
                <a:cs typeface="Arial Nova Bold"/>
                <a:sym typeface="Arial Nova Bold"/>
              </a:rPr>
              <a:t>Few are mature. Many pay the price.</a:t>
            </a:r>
          </a:p>
        </p:txBody>
      </p:sp>
      <p:sp>
        <p:nvSpPr>
          <p:cNvPr name="TextBox 26" id="26"/>
          <p:cNvSpPr txBox="true"/>
          <p:nvPr/>
        </p:nvSpPr>
        <p:spPr>
          <a:xfrm rot="0">
            <a:off x="11204696" y="1889023"/>
            <a:ext cx="4580383" cy="669798"/>
          </a:xfrm>
          <a:prstGeom prst="rect">
            <a:avLst/>
          </a:prstGeom>
        </p:spPr>
        <p:txBody>
          <a:bodyPr anchor="t" rtlCol="false" tIns="0" lIns="0" bIns="0" rIns="0">
            <a:spAutoFit/>
          </a:bodyPr>
          <a:lstStyle/>
          <a:p>
            <a:pPr algn="l" marL="0" indent="0" lvl="0">
              <a:lnSpc>
                <a:spcPts val="2646"/>
              </a:lnSpc>
              <a:spcBef>
                <a:spcPct val="0"/>
              </a:spcBef>
            </a:pPr>
            <a:r>
              <a:rPr lang="en-US" sz="2100">
                <a:solidFill>
                  <a:srgbClr val="000000"/>
                </a:solidFill>
                <a:latin typeface="Arial"/>
                <a:ea typeface="Arial"/>
                <a:cs typeface="Arial"/>
                <a:sym typeface="Arial"/>
              </a:rPr>
              <a:t> ⚠️ 11% revenue lost (Siemens 2024) Manual gaps → Reactive fixes</a:t>
            </a:r>
          </a:p>
        </p:txBody>
      </p:sp>
      <p:sp>
        <p:nvSpPr>
          <p:cNvPr name="TextBox 27" id="27"/>
          <p:cNvSpPr txBox="true"/>
          <p:nvPr/>
        </p:nvSpPr>
        <p:spPr>
          <a:xfrm rot="0">
            <a:off x="11204696" y="3791472"/>
            <a:ext cx="5010798" cy="984125"/>
          </a:xfrm>
          <a:prstGeom prst="rect">
            <a:avLst/>
          </a:prstGeom>
        </p:spPr>
        <p:txBody>
          <a:bodyPr anchor="t" rtlCol="false" tIns="0" lIns="0" bIns="0" rIns="0">
            <a:spAutoFit/>
          </a:bodyPr>
          <a:lstStyle/>
          <a:p>
            <a:pPr algn="l">
              <a:lnSpc>
                <a:spcPts val="2612"/>
              </a:lnSpc>
            </a:pPr>
            <a:r>
              <a:rPr lang="en-US" sz="2073">
                <a:solidFill>
                  <a:srgbClr val="000000"/>
                </a:solidFill>
                <a:latin typeface="Arial"/>
                <a:ea typeface="Arial"/>
                <a:cs typeface="Arial"/>
                <a:sym typeface="Arial"/>
              </a:rPr>
              <a:t>⚠️ Deferred maint. → 20-40% shorter asset life (McKinsey) Subjective scoring → Over-replace viable assets</a:t>
            </a:r>
          </a:p>
        </p:txBody>
      </p:sp>
      <p:sp>
        <p:nvSpPr>
          <p:cNvPr name="TextBox 28" id="28"/>
          <p:cNvSpPr txBox="true"/>
          <p:nvPr/>
        </p:nvSpPr>
        <p:spPr>
          <a:xfrm rot="0">
            <a:off x="11204696" y="6036821"/>
            <a:ext cx="5010798" cy="984125"/>
          </a:xfrm>
          <a:prstGeom prst="rect">
            <a:avLst/>
          </a:prstGeom>
        </p:spPr>
        <p:txBody>
          <a:bodyPr anchor="t" rtlCol="false" tIns="0" lIns="0" bIns="0" rIns="0">
            <a:spAutoFit/>
          </a:bodyPr>
          <a:lstStyle/>
          <a:p>
            <a:pPr algn="l">
              <a:lnSpc>
                <a:spcPts val="2612"/>
              </a:lnSpc>
            </a:pPr>
            <a:r>
              <a:rPr lang="en-US" sz="2073">
                <a:solidFill>
                  <a:srgbClr val="000000"/>
                </a:solidFill>
                <a:latin typeface="Arial"/>
                <a:ea typeface="Arial"/>
                <a:cs typeface="Arial"/>
                <a:sym typeface="Arial"/>
              </a:rPr>
              <a:t>⚠️ 30% reactive maint. (SMRP) → Audit failures-  No audit trails → Fines &amp; shutdowns. </a:t>
            </a:r>
          </a:p>
        </p:txBody>
      </p:sp>
      <p:sp>
        <p:nvSpPr>
          <p:cNvPr name="TextBox 29" id="29"/>
          <p:cNvSpPr txBox="true"/>
          <p:nvPr/>
        </p:nvSpPr>
        <p:spPr>
          <a:xfrm rot="0">
            <a:off x="11204696" y="1470780"/>
            <a:ext cx="5010798"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Unplanned Downtime</a:t>
            </a:r>
          </a:p>
        </p:txBody>
      </p:sp>
      <p:sp>
        <p:nvSpPr>
          <p:cNvPr name="TextBox 30" id="30"/>
          <p:cNvSpPr txBox="true"/>
          <p:nvPr/>
        </p:nvSpPr>
        <p:spPr>
          <a:xfrm rot="0">
            <a:off x="11204696" y="3382755"/>
            <a:ext cx="5010798"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Poor Capex Timing</a:t>
            </a:r>
          </a:p>
        </p:txBody>
      </p:sp>
      <p:sp>
        <p:nvSpPr>
          <p:cNvPr name="TextBox 31" id="31"/>
          <p:cNvSpPr txBox="true"/>
          <p:nvPr/>
        </p:nvSpPr>
        <p:spPr>
          <a:xfrm rot="0">
            <a:off x="11204696" y="5561508"/>
            <a:ext cx="6054604"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Compliance Risk</a:t>
            </a:r>
          </a:p>
        </p:txBody>
      </p:sp>
    </p:spTree>
  </p:cSld>
  <p:clrMapOvr>
    <a:masterClrMapping/>
  </p:clrMapOvr>
  <p:transition spd="slow">
    <p:push dir="l"/>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2373400" y="3766577"/>
            <a:ext cx="7684102" cy="5491723"/>
            <a:chOff x="0" y="0"/>
            <a:chExt cx="10245469" cy="7322297"/>
          </a:xfrm>
        </p:grpSpPr>
        <p:pic>
          <p:nvPicPr>
            <p:cNvPr name="Picture 4" id="4"/>
            <p:cNvPicPr>
              <a:picLocks noChangeAspect="true"/>
            </p:cNvPicPr>
            <p:nvPr/>
          </p:nvPicPr>
          <p:blipFill>
            <a:blip r:embed="rId4"/>
            <a:srcRect l="0" t="23231" r="0" b="23231"/>
            <a:stretch>
              <a:fillRect/>
            </a:stretch>
          </p:blipFill>
          <p:spPr>
            <a:xfrm flipH="false" flipV="false">
              <a:off x="0" y="0"/>
              <a:ext cx="10245469" cy="7322297"/>
            </a:xfrm>
            <a:prstGeom prst="rect">
              <a:avLst/>
            </a:prstGeom>
          </p:spPr>
        </p:pic>
      </p:grpSp>
      <p:sp>
        <p:nvSpPr>
          <p:cNvPr name="Freeform 5" id="5"/>
          <p:cNvSpPr/>
          <p:nvPr/>
        </p:nvSpPr>
        <p:spPr>
          <a:xfrm flipH="false" flipV="false" rot="0">
            <a:off x="1028700" y="6512439"/>
            <a:ext cx="6532710" cy="1265712"/>
          </a:xfrm>
          <a:custGeom>
            <a:avLst/>
            <a:gdLst/>
            <a:ahLst/>
            <a:cxnLst/>
            <a:rect r="r" b="b" t="t" l="l"/>
            <a:pathLst>
              <a:path h="1265712" w="6532710">
                <a:moveTo>
                  <a:pt x="0" y="0"/>
                </a:moveTo>
                <a:lnTo>
                  <a:pt x="6532710" y="0"/>
                </a:lnTo>
                <a:lnTo>
                  <a:pt x="6532710" y="1265712"/>
                </a:lnTo>
                <a:lnTo>
                  <a:pt x="0" y="126571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rnd">
            <a:noFill/>
            <a:prstDash val="solid"/>
            <a:round/>
          </a:ln>
        </p:spPr>
      </p:sp>
      <p:grpSp>
        <p:nvGrpSpPr>
          <p:cNvPr name="Group 6" id="6"/>
          <p:cNvGrpSpPr/>
          <p:nvPr/>
        </p:nvGrpSpPr>
        <p:grpSpPr>
          <a:xfrm rot="0">
            <a:off x="334930" y="5526945"/>
            <a:ext cx="2169514" cy="2473973"/>
            <a:chOff x="0" y="0"/>
            <a:chExt cx="2892686" cy="3298631"/>
          </a:xfrm>
        </p:grpSpPr>
        <p:pic>
          <p:nvPicPr>
            <p:cNvPr name="Picture 7" id="7"/>
            <p:cNvPicPr>
              <a:picLocks noChangeAspect="true"/>
            </p:cNvPicPr>
            <p:nvPr/>
          </p:nvPicPr>
          <p:blipFill>
            <a:blip r:embed="rId7"/>
            <a:srcRect l="10609" t="0" r="10609" b="32704"/>
            <a:stretch>
              <a:fillRect/>
            </a:stretch>
          </p:blipFill>
          <p:spPr>
            <a:xfrm flipH="false" flipV="false">
              <a:off x="0" y="0"/>
              <a:ext cx="2892686" cy="3298631"/>
            </a:xfrm>
            <a:prstGeom prst="rect">
              <a:avLst/>
            </a:prstGeom>
          </p:spPr>
        </p:pic>
      </p:grpSp>
      <p:sp>
        <p:nvSpPr>
          <p:cNvPr name="TextBox 8" id="8"/>
          <p:cNvSpPr txBox="true"/>
          <p:nvPr/>
        </p:nvSpPr>
        <p:spPr>
          <a:xfrm rot="0">
            <a:off x="5233413" y="1066800"/>
            <a:ext cx="9172865" cy="784065"/>
          </a:xfrm>
          <a:prstGeom prst="rect">
            <a:avLst/>
          </a:prstGeom>
        </p:spPr>
        <p:txBody>
          <a:bodyPr anchor="t" rtlCol="false" tIns="0" lIns="0" bIns="0" rIns="0">
            <a:spAutoFit/>
          </a:bodyPr>
          <a:lstStyle/>
          <a:p>
            <a:pPr algn="l">
              <a:lnSpc>
                <a:spcPts val="6156"/>
              </a:lnSpc>
            </a:pPr>
            <a:r>
              <a:rPr lang="en-US" b="true" sz="5400">
                <a:solidFill>
                  <a:srgbClr val="000000"/>
                </a:solidFill>
                <a:latin typeface="Arial Nova Bold"/>
                <a:ea typeface="Arial Nova Bold"/>
                <a:cs typeface="Arial Nova Bold"/>
                <a:sym typeface="Arial Nova Bold"/>
              </a:rPr>
              <a:t>Mature and Future Ready</a:t>
            </a:r>
          </a:p>
        </p:txBody>
      </p:sp>
      <p:grpSp>
        <p:nvGrpSpPr>
          <p:cNvPr name="Group 9" id="9"/>
          <p:cNvGrpSpPr/>
          <p:nvPr/>
        </p:nvGrpSpPr>
        <p:grpSpPr>
          <a:xfrm rot="-8100000">
            <a:off x="1065564" y="1858606"/>
            <a:ext cx="1006267" cy="1006267"/>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5922D"/>
            </a:solidFill>
            <a:ln w="19050" cap="sq">
              <a:gradFill>
                <a:gsLst>
                  <a:gs pos="0">
                    <a:srgbClr val="7F2CFB">
                      <a:alpha val="100000"/>
                    </a:srgbClr>
                  </a:gs>
                  <a:gs pos="100000">
                    <a:srgbClr val="19E9F2">
                      <a:alpha val="100000"/>
                    </a:srgbClr>
                  </a:gs>
                </a:gsLst>
                <a:lin ang="0"/>
              </a:gradFill>
              <a:prstDash val="solid"/>
              <a:miter/>
            </a:ln>
          </p:spPr>
        </p:sp>
        <p:sp>
          <p:nvSpPr>
            <p:cNvPr name="TextBox 11" id="11"/>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sp>
        <p:nvSpPr>
          <p:cNvPr name="AutoShape 12" id="12"/>
          <p:cNvSpPr/>
          <p:nvPr/>
        </p:nvSpPr>
        <p:spPr>
          <a:xfrm>
            <a:off x="1419687" y="2212729"/>
            <a:ext cx="298022" cy="298022"/>
          </a:xfrm>
          <a:prstGeom prst="line">
            <a:avLst/>
          </a:prstGeom>
          <a:ln cap="flat" w="38100">
            <a:solidFill>
              <a:srgbClr val="A8D453"/>
            </a:solidFill>
            <a:prstDash val="solid"/>
            <a:headEnd type="none" len="sm" w="sm"/>
            <a:tailEnd type="arrow" len="sm" w="med"/>
          </a:ln>
        </p:spPr>
      </p:sp>
      <p:grpSp>
        <p:nvGrpSpPr>
          <p:cNvPr name="Group 13" id="13"/>
          <p:cNvGrpSpPr/>
          <p:nvPr/>
        </p:nvGrpSpPr>
        <p:grpSpPr>
          <a:xfrm rot="5400000">
            <a:off x="10513096" y="2508889"/>
            <a:ext cx="1135587" cy="1139312"/>
            <a:chOff x="0" y="0"/>
            <a:chExt cx="299085" cy="300066"/>
          </a:xfrm>
        </p:grpSpPr>
        <p:sp>
          <p:nvSpPr>
            <p:cNvPr name="Freeform 14" id="14"/>
            <p:cNvSpPr/>
            <p:nvPr/>
          </p:nvSpPr>
          <p:spPr>
            <a:xfrm flipH="false" flipV="false" rot="0">
              <a:off x="0" y="0"/>
              <a:ext cx="299085" cy="300066"/>
            </a:xfrm>
            <a:custGeom>
              <a:avLst/>
              <a:gdLst/>
              <a:ahLst/>
              <a:cxnLst/>
              <a:rect r="r" b="b" t="t" l="l"/>
              <a:pathLst>
                <a:path h="300066" w="299085">
                  <a:moveTo>
                    <a:pt x="109081" y="0"/>
                  </a:moveTo>
                  <a:lnTo>
                    <a:pt x="190004" y="0"/>
                  </a:lnTo>
                  <a:cubicBezTo>
                    <a:pt x="250247" y="0"/>
                    <a:pt x="299085" y="48837"/>
                    <a:pt x="299085" y="109081"/>
                  </a:cubicBezTo>
                  <a:lnTo>
                    <a:pt x="299085" y="190985"/>
                  </a:lnTo>
                  <a:cubicBezTo>
                    <a:pt x="299085" y="251228"/>
                    <a:pt x="250247" y="300066"/>
                    <a:pt x="190004" y="300066"/>
                  </a:cubicBezTo>
                  <a:lnTo>
                    <a:pt x="109081" y="300066"/>
                  </a:lnTo>
                  <a:cubicBezTo>
                    <a:pt x="80151" y="300066"/>
                    <a:pt x="52406" y="288573"/>
                    <a:pt x="31949" y="268117"/>
                  </a:cubicBezTo>
                  <a:cubicBezTo>
                    <a:pt x="11492" y="247660"/>
                    <a:pt x="0" y="219915"/>
                    <a:pt x="0" y="190985"/>
                  </a:cubicBezTo>
                  <a:lnTo>
                    <a:pt x="0" y="109081"/>
                  </a:lnTo>
                  <a:cubicBezTo>
                    <a:pt x="0" y="48837"/>
                    <a:pt x="48837" y="0"/>
                    <a:pt x="109081" y="0"/>
                  </a:cubicBezTo>
                  <a:close/>
                </a:path>
              </a:pathLst>
            </a:custGeom>
            <a:solidFill>
              <a:srgbClr val="A8D453"/>
            </a:solidFill>
          </p:spPr>
        </p:sp>
        <p:sp>
          <p:nvSpPr>
            <p:cNvPr name="TextBox 15" id="15"/>
            <p:cNvSpPr txBox="true"/>
            <p:nvPr/>
          </p:nvSpPr>
          <p:spPr>
            <a:xfrm>
              <a:off x="0" y="-47625"/>
              <a:ext cx="299085" cy="347691"/>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5400000">
            <a:off x="10513096" y="4663282"/>
            <a:ext cx="1135587" cy="1139312"/>
            <a:chOff x="0" y="0"/>
            <a:chExt cx="299085" cy="300066"/>
          </a:xfrm>
        </p:grpSpPr>
        <p:sp>
          <p:nvSpPr>
            <p:cNvPr name="Freeform 17" id="17"/>
            <p:cNvSpPr/>
            <p:nvPr/>
          </p:nvSpPr>
          <p:spPr>
            <a:xfrm flipH="false" flipV="false" rot="0">
              <a:off x="0" y="0"/>
              <a:ext cx="299085" cy="300066"/>
            </a:xfrm>
            <a:custGeom>
              <a:avLst/>
              <a:gdLst/>
              <a:ahLst/>
              <a:cxnLst/>
              <a:rect r="r" b="b" t="t" l="l"/>
              <a:pathLst>
                <a:path h="300066" w="299085">
                  <a:moveTo>
                    <a:pt x="109081" y="0"/>
                  </a:moveTo>
                  <a:lnTo>
                    <a:pt x="190004" y="0"/>
                  </a:lnTo>
                  <a:cubicBezTo>
                    <a:pt x="250247" y="0"/>
                    <a:pt x="299085" y="48837"/>
                    <a:pt x="299085" y="109081"/>
                  </a:cubicBezTo>
                  <a:lnTo>
                    <a:pt x="299085" y="190985"/>
                  </a:lnTo>
                  <a:cubicBezTo>
                    <a:pt x="299085" y="251228"/>
                    <a:pt x="250247" y="300066"/>
                    <a:pt x="190004" y="300066"/>
                  </a:cubicBezTo>
                  <a:lnTo>
                    <a:pt x="109081" y="300066"/>
                  </a:lnTo>
                  <a:cubicBezTo>
                    <a:pt x="80151" y="300066"/>
                    <a:pt x="52406" y="288573"/>
                    <a:pt x="31949" y="268117"/>
                  </a:cubicBezTo>
                  <a:cubicBezTo>
                    <a:pt x="11492" y="247660"/>
                    <a:pt x="0" y="219915"/>
                    <a:pt x="0" y="190985"/>
                  </a:cubicBezTo>
                  <a:lnTo>
                    <a:pt x="0" y="109081"/>
                  </a:lnTo>
                  <a:cubicBezTo>
                    <a:pt x="0" y="48837"/>
                    <a:pt x="48837" y="0"/>
                    <a:pt x="109081" y="0"/>
                  </a:cubicBezTo>
                  <a:close/>
                </a:path>
              </a:pathLst>
            </a:custGeom>
            <a:solidFill>
              <a:srgbClr val="A8D453"/>
            </a:solidFill>
          </p:spPr>
        </p:sp>
        <p:sp>
          <p:nvSpPr>
            <p:cNvPr name="TextBox 18" id="18"/>
            <p:cNvSpPr txBox="true"/>
            <p:nvPr/>
          </p:nvSpPr>
          <p:spPr>
            <a:xfrm>
              <a:off x="0" y="-47625"/>
              <a:ext cx="299085" cy="347691"/>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5400000">
            <a:off x="10513096" y="6599616"/>
            <a:ext cx="1135587" cy="1139312"/>
            <a:chOff x="0" y="0"/>
            <a:chExt cx="299085" cy="300066"/>
          </a:xfrm>
        </p:grpSpPr>
        <p:sp>
          <p:nvSpPr>
            <p:cNvPr name="Freeform 20" id="20"/>
            <p:cNvSpPr/>
            <p:nvPr/>
          </p:nvSpPr>
          <p:spPr>
            <a:xfrm flipH="false" flipV="false" rot="0">
              <a:off x="0" y="0"/>
              <a:ext cx="299085" cy="300066"/>
            </a:xfrm>
            <a:custGeom>
              <a:avLst/>
              <a:gdLst/>
              <a:ahLst/>
              <a:cxnLst/>
              <a:rect r="r" b="b" t="t" l="l"/>
              <a:pathLst>
                <a:path h="300066" w="299085">
                  <a:moveTo>
                    <a:pt x="109081" y="0"/>
                  </a:moveTo>
                  <a:lnTo>
                    <a:pt x="190004" y="0"/>
                  </a:lnTo>
                  <a:cubicBezTo>
                    <a:pt x="250247" y="0"/>
                    <a:pt x="299085" y="48837"/>
                    <a:pt x="299085" y="109081"/>
                  </a:cubicBezTo>
                  <a:lnTo>
                    <a:pt x="299085" y="190985"/>
                  </a:lnTo>
                  <a:cubicBezTo>
                    <a:pt x="299085" y="251228"/>
                    <a:pt x="250247" y="300066"/>
                    <a:pt x="190004" y="300066"/>
                  </a:cubicBezTo>
                  <a:lnTo>
                    <a:pt x="109081" y="300066"/>
                  </a:lnTo>
                  <a:cubicBezTo>
                    <a:pt x="80151" y="300066"/>
                    <a:pt x="52406" y="288573"/>
                    <a:pt x="31949" y="268117"/>
                  </a:cubicBezTo>
                  <a:cubicBezTo>
                    <a:pt x="11492" y="247660"/>
                    <a:pt x="0" y="219915"/>
                    <a:pt x="0" y="190985"/>
                  </a:cubicBezTo>
                  <a:lnTo>
                    <a:pt x="0" y="109081"/>
                  </a:lnTo>
                  <a:cubicBezTo>
                    <a:pt x="0" y="48837"/>
                    <a:pt x="48837" y="0"/>
                    <a:pt x="109081" y="0"/>
                  </a:cubicBezTo>
                  <a:close/>
                </a:path>
              </a:pathLst>
            </a:custGeom>
            <a:solidFill>
              <a:srgbClr val="A8D453"/>
            </a:solidFill>
          </p:spPr>
        </p:sp>
        <p:sp>
          <p:nvSpPr>
            <p:cNvPr name="TextBox 21" id="21"/>
            <p:cNvSpPr txBox="true"/>
            <p:nvPr/>
          </p:nvSpPr>
          <p:spPr>
            <a:xfrm>
              <a:off x="0" y="-47625"/>
              <a:ext cx="299085" cy="347691"/>
            </a:xfrm>
            <a:prstGeom prst="rect">
              <a:avLst/>
            </a:prstGeom>
          </p:spPr>
          <p:txBody>
            <a:bodyPr anchor="ctr" rtlCol="false" tIns="50800" lIns="50800" bIns="50800" rIns="50800"/>
            <a:lstStyle/>
            <a:p>
              <a:pPr algn="ctr">
                <a:lnSpc>
                  <a:spcPts val="2659"/>
                </a:lnSpc>
              </a:pPr>
            </a:p>
          </p:txBody>
        </p:sp>
      </p:grpSp>
      <p:sp>
        <p:nvSpPr>
          <p:cNvPr name="TextBox 22" id="22"/>
          <p:cNvSpPr txBox="true"/>
          <p:nvPr/>
        </p:nvSpPr>
        <p:spPr>
          <a:xfrm rot="0">
            <a:off x="2690060" y="915520"/>
            <a:ext cx="7821173" cy="902713"/>
          </a:xfrm>
          <a:prstGeom prst="rect">
            <a:avLst/>
          </a:prstGeom>
        </p:spPr>
        <p:txBody>
          <a:bodyPr anchor="t" rtlCol="false" tIns="0" lIns="0" bIns="0" rIns="0">
            <a:spAutoFit/>
          </a:bodyPr>
          <a:lstStyle/>
          <a:p>
            <a:pPr algn="l">
              <a:lnSpc>
                <a:spcPts val="7465"/>
              </a:lnSpc>
            </a:pPr>
            <a:r>
              <a:rPr lang="en-US" b="true" sz="5332">
                <a:solidFill>
                  <a:srgbClr val="000000"/>
                </a:solidFill>
                <a:latin typeface="Arial Nova Bold"/>
                <a:ea typeface="Arial Nova Bold"/>
                <a:cs typeface="Arial Nova Bold"/>
                <a:sym typeface="Arial Nova Bold"/>
              </a:rPr>
              <a:t>The 1%</a:t>
            </a:r>
          </a:p>
        </p:txBody>
      </p:sp>
      <p:sp>
        <p:nvSpPr>
          <p:cNvPr name="TextBox 23" id="23"/>
          <p:cNvSpPr txBox="true"/>
          <p:nvPr/>
        </p:nvSpPr>
        <p:spPr>
          <a:xfrm rot="0">
            <a:off x="1983752" y="6800871"/>
            <a:ext cx="5478782" cy="669798"/>
          </a:xfrm>
          <a:prstGeom prst="rect">
            <a:avLst/>
          </a:prstGeom>
        </p:spPr>
        <p:txBody>
          <a:bodyPr anchor="t" rtlCol="false" tIns="0" lIns="0" bIns="0" rIns="0">
            <a:spAutoFit/>
          </a:bodyPr>
          <a:lstStyle/>
          <a:p>
            <a:pPr algn="l">
              <a:lnSpc>
                <a:spcPts val="2646"/>
              </a:lnSpc>
            </a:pPr>
            <a:r>
              <a:rPr lang="en-US" sz="2100">
                <a:solidFill>
                  <a:srgbClr val="000000"/>
                </a:solidFill>
                <a:latin typeface="Arial"/>
                <a:ea typeface="Arial"/>
                <a:cs typeface="Arial"/>
                <a:sym typeface="Arial"/>
              </a:rPr>
              <a:t>How are mature companies moving forward with AI- And what have they gained? </a:t>
            </a:r>
          </a:p>
        </p:txBody>
      </p:sp>
      <p:sp>
        <p:nvSpPr>
          <p:cNvPr name="TextBox 24" id="24"/>
          <p:cNvSpPr txBox="true"/>
          <p:nvPr/>
        </p:nvSpPr>
        <p:spPr>
          <a:xfrm rot="0">
            <a:off x="10511233" y="2552299"/>
            <a:ext cx="1168514" cy="962594"/>
          </a:xfrm>
          <a:prstGeom prst="rect">
            <a:avLst/>
          </a:prstGeom>
        </p:spPr>
        <p:txBody>
          <a:bodyPr anchor="t" rtlCol="false" tIns="0" lIns="0" bIns="0" rIns="0">
            <a:spAutoFit/>
          </a:bodyPr>
          <a:lstStyle/>
          <a:p>
            <a:pPr algn="ctr">
              <a:lnSpc>
                <a:spcPts val="7840"/>
              </a:lnSpc>
            </a:pPr>
            <a:r>
              <a:rPr lang="en-US" b="true" sz="5600">
                <a:solidFill>
                  <a:srgbClr val="000000"/>
                </a:solidFill>
                <a:latin typeface="Arial Nova Bold"/>
                <a:ea typeface="Arial Nova Bold"/>
                <a:cs typeface="Arial Nova Bold"/>
                <a:sym typeface="Arial Nova Bold"/>
              </a:rPr>
              <a:t>01</a:t>
            </a:r>
          </a:p>
        </p:txBody>
      </p:sp>
      <p:sp>
        <p:nvSpPr>
          <p:cNvPr name="TextBox 25" id="25"/>
          <p:cNvSpPr txBox="true"/>
          <p:nvPr/>
        </p:nvSpPr>
        <p:spPr>
          <a:xfrm rot="0">
            <a:off x="10632353" y="4719446"/>
            <a:ext cx="897072" cy="962594"/>
          </a:xfrm>
          <a:prstGeom prst="rect">
            <a:avLst/>
          </a:prstGeom>
        </p:spPr>
        <p:txBody>
          <a:bodyPr anchor="t" rtlCol="false" tIns="0" lIns="0" bIns="0" rIns="0">
            <a:spAutoFit/>
          </a:bodyPr>
          <a:lstStyle/>
          <a:p>
            <a:pPr algn="r">
              <a:lnSpc>
                <a:spcPts val="7839"/>
              </a:lnSpc>
            </a:pPr>
            <a:r>
              <a:rPr lang="en-US" b="true" sz="5599">
                <a:solidFill>
                  <a:srgbClr val="000000"/>
                </a:solidFill>
                <a:latin typeface="Arial Nova Bold"/>
                <a:ea typeface="Arial Nova Bold"/>
                <a:cs typeface="Arial Nova Bold"/>
                <a:sym typeface="Arial Nova Bold"/>
              </a:rPr>
              <a:t>02</a:t>
            </a:r>
          </a:p>
        </p:txBody>
      </p:sp>
      <p:sp>
        <p:nvSpPr>
          <p:cNvPr name="TextBox 26" id="26"/>
          <p:cNvSpPr txBox="true"/>
          <p:nvPr/>
        </p:nvSpPr>
        <p:spPr>
          <a:xfrm rot="0">
            <a:off x="10579824" y="6630792"/>
            <a:ext cx="1031333" cy="962594"/>
          </a:xfrm>
          <a:prstGeom prst="rect">
            <a:avLst/>
          </a:prstGeom>
        </p:spPr>
        <p:txBody>
          <a:bodyPr anchor="t" rtlCol="false" tIns="0" lIns="0" bIns="0" rIns="0">
            <a:spAutoFit/>
          </a:bodyPr>
          <a:lstStyle/>
          <a:p>
            <a:pPr algn="r">
              <a:lnSpc>
                <a:spcPts val="7839"/>
              </a:lnSpc>
            </a:pPr>
            <a:r>
              <a:rPr lang="en-US" b="true" sz="5599">
                <a:solidFill>
                  <a:srgbClr val="000000"/>
                </a:solidFill>
                <a:latin typeface="Arial Nova Bold"/>
                <a:ea typeface="Arial Nova Bold"/>
                <a:cs typeface="Arial Nova Bold"/>
                <a:sym typeface="Arial Nova Bold"/>
              </a:rPr>
              <a:t>03</a:t>
            </a:r>
          </a:p>
        </p:txBody>
      </p:sp>
      <p:sp>
        <p:nvSpPr>
          <p:cNvPr name="TextBox 27" id="27"/>
          <p:cNvSpPr txBox="true"/>
          <p:nvPr/>
        </p:nvSpPr>
        <p:spPr>
          <a:xfrm rot="0">
            <a:off x="12050595" y="2900419"/>
            <a:ext cx="5240564" cy="984125"/>
          </a:xfrm>
          <a:prstGeom prst="rect">
            <a:avLst/>
          </a:prstGeom>
        </p:spPr>
        <p:txBody>
          <a:bodyPr anchor="t" rtlCol="false" tIns="0" lIns="0" bIns="0" rIns="0">
            <a:spAutoFit/>
          </a:bodyPr>
          <a:lstStyle/>
          <a:p>
            <a:pPr algn="l">
              <a:lnSpc>
                <a:spcPts val="2612"/>
              </a:lnSpc>
            </a:pPr>
            <a:r>
              <a:rPr lang="en-US" sz="2073">
                <a:solidFill>
                  <a:srgbClr val="000000"/>
                </a:solidFill>
                <a:latin typeface="Arial"/>
                <a:ea typeface="Arial"/>
                <a:cs typeface="Arial"/>
                <a:sym typeface="Arial"/>
              </a:rPr>
              <a:t>✅ Global top 500 cos. reclaim 11% revenue (Siemens 2024) </a:t>
            </a:r>
          </a:p>
          <a:p>
            <a:pPr algn="l" marL="0" indent="0" lvl="0">
              <a:lnSpc>
                <a:spcPts val="2612"/>
              </a:lnSpc>
              <a:spcBef>
                <a:spcPct val="0"/>
              </a:spcBef>
            </a:pPr>
          </a:p>
        </p:txBody>
      </p:sp>
      <p:sp>
        <p:nvSpPr>
          <p:cNvPr name="TextBox 28" id="28"/>
          <p:cNvSpPr txBox="true"/>
          <p:nvPr/>
        </p:nvSpPr>
        <p:spPr>
          <a:xfrm rot="0">
            <a:off x="12050595" y="5054812"/>
            <a:ext cx="6054604" cy="984125"/>
          </a:xfrm>
          <a:prstGeom prst="rect">
            <a:avLst/>
          </a:prstGeom>
        </p:spPr>
        <p:txBody>
          <a:bodyPr anchor="t" rtlCol="false" tIns="0" lIns="0" bIns="0" rIns="0">
            <a:spAutoFit/>
          </a:bodyPr>
          <a:lstStyle/>
          <a:p>
            <a:pPr algn="l">
              <a:lnSpc>
                <a:spcPts val="2612"/>
              </a:lnSpc>
            </a:pPr>
            <a:r>
              <a:rPr lang="en-US" sz="2073">
                <a:solidFill>
                  <a:srgbClr val="000000"/>
                </a:solidFill>
                <a:latin typeface="Arial"/>
                <a:ea typeface="Arial"/>
                <a:cs typeface="Arial"/>
                <a:sym typeface="Arial"/>
              </a:rPr>
              <a:t>✅ 85% time saved = Shift to Predictive Maintenance = Asset life ↑20-40% </a:t>
            </a:r>
          </a:p>
          <a:p>
            <a:pPr algn="l">
              <a:lnSpc>
                <a:spcPts val="2612"/>
              </a:lnSpc>
            </a:pPr>
          </a:p>
        </p:txBody>
      </p:sp>
      <p:sp>
        <p:nvSpPr>
          <p:cNvPr name="TextBox 29" id="29"/>
          <p:cNvSpPr txBox="true"/>
          <p:nvPr/>
        </p:nvSpPr>
        <p:spPr>
          <a:xfrm rot="0">
            <a:off x="12050595" y="7057742"/>
            <a:ext cx="5730100" cy="984125"/>
          </a:xfrm>
          <a:prstGeom prst="rect">
            <a:avLst/>
          </a:prstGeom>
        </p:spPr>
        <p:txBody>
          <a:bodyPr anchor="t" rtlCol="false" tIns="0" lIns="0" bIns="0" rIns="0">
            <a:spAutoFit/>
          </a:bodyPr>
          <a:lstStyle/>
          <a:p>
            <a:pPr algn="l">
              <a:lnSpc>
                <a:spcPts val="2612"/>
              </a:lnSpc>
            </a:pPr>
            <a:r>
              <a:rPr lang="en-US" sz="2073">
                <a:solidFill>
                  <a:srgbClr val="000000"/>
                </a:solidFill>
                <a:latin typeface="Arial"/>
                <a:ea typeface="Arial"/>
                <a:cs typeface="Arial"/>
                <a:sym typeface="Arial"/>
              </a:rPr>
              <a:t>✅ Better Documentation = Intelligence Driven Decisions </a:t>
            </a:r>
          </a:p>
          <a:p>
            <a:pPr algn="l">
              <a:lnSpc>
                <a:spcPts val="2612"/>
              </a:lnSpc>
            </a:pPr>
          </a:p>
        </p:txBody>
      </p:sp>
      <p:sp>
        <p:nvSpPr>
          <p:cNvPr name="TextBox 30" id="30"/>
          <p:cNvSpPr txBox="true"/>
          <p:nvPr/>
        </p:nvSpPr>
        <p:spPr>
          <a:xfrm rot="0">
            <a:off x="12050595" y="2491701"/>
            <a:ext cx="5010798"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$1.4 Trillion Saved</a:t>
            </a:r>
          </a:p>
        </p:txBody>
      </p:sp>
      <p:sp>
        <p:nvSpPr>
          <p:cNvPr name="TextBox 31" id="31"/>
          <p:cNvSpPr txBox="true"/>
          <p:nvPr/>
        </p:nvSpPr>
        <p:spPr>
          <a:xfrm rot="0">
            <a:off x="12050595" y="4646095"/>
            <a:ext cx="5010798"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Labor Redeployed </a:t>
            </a:r>
          </a:p>
        </p:txBody>
      </p:sp>
      <p:sp>
        <p:nvSpPr>
          <p:cNvPr name="TextBox 32" id="32"/>
          <p:cNvSpPr txBox="true"/>
          <p:nvPr/>
        </p:nvSpPr>
        <p:spPr>
          <a:xfrm rot="0">
            <a:off x="12050595" y="6582429"/>
            <a:ext cx="6054604" cy="381762"/>
          </a:xfrm>
          <a:prstGeom prst="rect">
            <a:avLst/>
          </a:prstGeom>
        </p:spPr>
        <p:txBody>
          <a:bodyPr anchor="t" rtlCol="false" tIns="0" lIns="0" bIns="0" rIns="0">
            <a:spAutoFit/>
          </a:bodyPr>
          <a:lstStyle/>
          <a:p>
            <a:pPr algn="l">
              <a:lnSpc>
                <a:spcPts val="3024"/>
              </a:lnSpc>
            </a:pPr>
            <a:r>
              <a:rPr lang="en-US" b="true" sz="2400">
                <a:solidFill>
                  <a:srgbClr val="000000"/>
                </a:solidFill>
                <a:latin typeface="Arial Nova Bold"/>
                <a:ea typeface="Arial Nova Bold"/>
                <a:cs typeface="Arial Nova Bold"/>
                <a:sym typeface="Arial Nova Bold"/>
              </a:rPr>
              <a:t>Capex + Compliance Wins</a:t>
            </a:r>
          </a:p>
        </p:txBody>
      </p:sp>
    </p:spTree>
  </p:cSld>
  <p:clrMapOvr>
    <a:masterClrMapping/>
  </p:clrMapOvr>
  <p:transition spd="slow">
    <p:push dir="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E0E1ED57D8F148A26DF3A7F6AEE78C" ma:contentTypeVersion="10" ma:contentTypeDescription="Create a new document." ma:contentTypeScope="" ma:versionID="2ef5fc3a1da57743eb2bd8fcfe730df2">
  <xsd:schema xmlns:xsd="http://www.w3.org/2001/XMLSchema" xmlns:xs="http://www.w3.org/2001/XMLSchema" xmlns:p="http://schemas.microsoft.com/office/2006/metadata/properties" xmlns:ns2="31ec0c9e-a015-4fad-bb0b-963cf99085d4" xmlns:ns3="86b2adf6-b113-41ce-b5e0-e93258f09f20" targetNamespace="http://schemas.microsoft.com/office/2006/metadata/properties" ma:root="true" ma:fieldsID="6ad91d15df031dc2d01627f5812596b1" ns2:_="" ns3:_="">
    <xsd:import namespace="31ec0c9e-a015-4fad-bb0b-963cf99085d4"/>
    <xsd:import namespace="86b2adf6-b113-41ce-b5e0-e93258f09f2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ec0c9e-a015-4fad-bb0b-963cf9908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bde6242-716d-41e5-8e76-ae7804763f6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b2adf6-b113-41ce-b5e0-e93258f09f2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65f57ca-1d91-4c93-97c8-5560add0728c}" ma:internalName="TaxCatchAll" ma:showField="CatchAllData" ma:web="86b2adf6-b113-41ce-b5e0-e93258f09f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1ec0c9e-a015-4fad-bb0b-963cf99085d4">
      <Terms xmlns="http://schemas.microsoft.com/office/infopath/2007/PartnerControls"/>
    </lcf76f155ced4ddcb4097134ff3c332f>
    <TaxCatchAll xmlns="86b2adf6-b113-41ce-b5e0-e93258f09f20" xsi:nil="true"/>
  </documentManagement>
</p:properties>
</file>

<file path=customXml/itemProps1.xml><?xml version="1.0" encoding="utf-8"?>
<ds:datastoreItem xmlns:ds="http://schemas.openxmlformats.org/officeDocument/2006/customXml" ds:itemID="{3C5F6A42-F012-4AE6-A972-34E92D418374}"/>
</file>

<file path=customXml/itemProps2.xml><?xml version="1.0" encoding="utf-8"?>
<ds:datastoreItem xmlns:ds="http://schemas.openxmlformats.org/officeDocument/2006/customXml" ds:itemID="{D24903B9-DDA3-44A4-9374-C089F9115479}"/>
</file>

<file path=customXml/itemProps3.xml><?xml version="1.0" encoding="utf-8"?>
<ds:datastoreItem xmlns:ds="http://schemas.openxmlformats.org/officeDocument/2006/customXml" ds:itemID="{B0C67491-BE1F-4263-A158-78C4058AB804}"/>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Evolution of Asset Data Collection</dc:title>
  <cp:revision>1</cp:revision>
  <dcterms:created xsi:type="dcterms:W3CDTF">2006-08-16T00:00:00Z</dcterms:created>
  <dcterms:modified xsi:type="dcterms:W3CDTF">2011-08-01T06:04:30Z</dcterms:modified>
  <dc:identifier>DAG8QD4wBjs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0x01010009E0E1ED57D8F148A26DF3A7F6AEE78C</vt:lpwstr>
  </property>
</Properties>
</file>