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86" r:id="rId3"/>
    <p:sldId id="292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13" r:id="rId16"/>
    <p:sldId id="306" r:id="rId17"/>
    <p:sldId id="307" r:id="rId18"/>
    <p:sldId id="308" r:id="rId19"/>
    <p:sldId id="309" r:id="rId20"/>
    <p:sldId id="310" r:id="rId21"/>
    <p:sldId id="311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BCEC"/>
    <a:srgbClr val="FAFAFA"/>
    <a:srgbClr val="FFFFFF"/>
    <a:srgbClr val="E6EBEC"/>
    <a:srgbClr val="353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7"/>
    <p:restoredTop sz="85764"/>
  </p:normalViewPr>
  <p:slideViewPr>
    <p:cSldViewPr snapToGrid="0">
      <p:cViewPr varScale="1">
        <p:scale>
          <a:sx n="136" d="100"/>
          <a:sy n="136" d="100"/>
        </p:scale>
        <p:origin x="1590" y="156"/>
      </p:cViewPr>
      <p:guideLst/>
    </p:cSldViewPr>
  </p:slideViewPr>
  <p:notesTextViewPr>
    <p:cViewPr>
      <p:scale>
        <a:sx n="30" d="100"/>
        <a:sy n="3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BF38A-5274-E742-BBFE-B33D42E1C4B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386DA-5365-1040-B023-42A85E8B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71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69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AE055-F6BD-BF64-4414-63C011D70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97F899-4CCB-72AF-AA8A-D904F7430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C6A574-7D33-044F-C073-C19D92447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6BBF9-505D-8320-71CC-FA4D7348C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51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A604B-6E4B-07AF-0E01-A2E8114FB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8F94B2-FE95-7CD3-ECE6-606D75FD19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C48B76-AF26-4FB6-FFA3-C312B1172A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46F97-DEBD-5E65-90F8-279013DE76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30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B972B-69C3-E264-C4DD-54E424119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FEF633-FF9F-474D-CA4F-223937C2DA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2EEE8B-E8AE-445E-2556-596103CF1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25B18-F689-5FE4-3779-F49F1D52A8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98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60E87-4A5A-9855-047D-492F783E6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7A0C27-1E2C-D131-D9B6-8320A202B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CC5901-5E4B-0210-C9F0-DFBF1C825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BC60F-5F59-2191-B3D5-EB30BE59EE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60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B1BBC-E413-582A-6861-5CEF0FD54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545B80-20BC-F51C-BD2A-544C314A74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CBEA07-BF43-504D-70C6-90F086DB0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BC886-24C9-7DF8-63F5-95F3E5B91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84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E28EB-5C35-DF23-F25B-B4F67E433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50D57D-AA5B-38B2-DE10-909C4BBAD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16FF1-C744-BA4F-E3B8-75393298B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D40FF-B65E-9DBC-432F-B7F3EB08E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5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B552F-35A4-02ED-6755-66953777B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1F7A8F-4706-110B-CFD9-C4E5341438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A87064-A68F-DB6D-F3AF-951575D03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6BBE3-660D-C14C-66D4-5C6F966E6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24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BE57D-0C27-A3CB-5278-5DD83EB98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D38F62-85E4-FAA9-6EAB-974A3E53D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A17C1-4951-7F5B-8FA1-D26B9E2E0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F690A-B9DC-58CC-568D-8781FFB3D3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25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AFBA7-474B-C7A3-DFB3-43E9DF028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08B955-9D0B-7442-726D-3F1538B04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6C1406-9D2B-7E11-3DD3-8473DB69B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C2BCE-AE3E-AB39-B0B8-4DBAEA794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76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AFED2-BF4E-B396-D514-67600B2BE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61D9D0-4116-6BEA-D2DE-91B123D3CF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C1CEBD-C570-9041-103F-9FC54157A1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63FDD-9338-2522-EEBC-A3DBC0545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5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5B0E0-ABD6-21ED-3BD3-109588726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2AC1CA-C4A5-59CD-D966-8838F7FE3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2D5593-5F33-1491-C441-95836CD1B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4AAF9-83C9-C23E-50C7-0CAE3EC89E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03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02A38-768E-3294-7CAF-A431DB018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0E69AC-272E-7234-563B-AA4A3864FF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4DFA9A-E944-18A0-0A28-703E6E26D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BF479-400B-6232-67C3-6B10DCED6D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72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1CB2C-DC11-1ABE-535E-B3B289990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2A30C3-B481-6698-9362-EFF235B65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7A42BC-9F38-0838-DF9E-3703322D1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8CB5-7068-51D4-0B83-3C61899B0C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93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B0F5F-5728-329C-8A09-841475DE6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723432-CCF4-2CA9-72B7-30B1E33471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7D57CA-3D4D-A24A-C5D8-8DF347A807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C988B-8E65-1936-DA9D-40852309A8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4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FF447-1D76-199F-8F1E-82D59D19D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25AF8B-CC8C-B062-2DE2-117600EF1D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0CFB46-8011-8D2E-E705-C5DA4C4BD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41F9-3409-BE5D-456D-E9C87CA80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68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08FC2-C7D7-602B-7C99-D19600D01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171CD3-463F-DB92-9583-94790D03C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8BAC96-5E95-C6E0-7943-E54223DB9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BC9AC-440B-3BB5-C2C9-B8285F684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83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A703C-410A-7EB4-FB40-560188E04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913850-71F0-63FF-F3C0-9179ECD1C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4928C2-A1D0-28D8-FC9D-DF6B03761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06592-DAAD-F284-7B24-E75AA981D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47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F3278-E1C3-AA52-01DA-4B2D6661C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799E8-6AB9-C363-D4E5-362F1D698E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E8FBA8-256C-6D98-0B69-7E0EA8D08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5E47C-303F-2FA8-5777-C4FD534B4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4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8BC2D-F2DE-259B-0F76-7896C2C43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C6DB36-4315-AA28-680F-7B01B51814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BB75D2-2555-2939-27DB-66F998E86D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60FBC-BC37-28A6-4F4D-4BEC3A8E9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24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C8042-FECA-BF86-DA21-31329BE9D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CFADEB-1A26-567C-27FB-822281FCB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811516-0D45-F464-7CE9-7FE36EA41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35826-B838-3DD0-E2D0-90B906E330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02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A21A9-D729-19F2-DD1C-CB99D61B1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0D3879-9EF9-3814-F7D0-878BDA5D7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549C69-5DE2-C31E-9B61-461107B9E6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B801D-A189-1857-EAC4-07CD0C05DD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386DA-5365-1040-B023-42A85E8B97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4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B576-EA3E-9527-E9AF-1416C3652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6B738-9467-57AF-DA7D-48C72AD9C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C4A86-ABEE-DD53-531F-5F8D744F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934A-7DD3-7940-B4AB-FD9DAF81404A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73379-2E01-9451-6987-12DE7984E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32182-9C58-83FE-11E7-4DC73931F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BC62-A6F5-CA44-920B-C4CA1285E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7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DBE7-261E-7AEB-D2CB-DC1024F8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FAFADB-C1DC-B26D-6363-E27326B71D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2E3E6-D425-9161-E87A-F5F95CA19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934A-7DD3-7940-B4AB-FD9DAF81404A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7FC37-4257-61E2-C107-9077069E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176BF-0D42-A1FE-9477-3EE406C32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BC62-A6F5-CA44-920B-C4CA1285E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FDFC3D-B057-7B19-9084-E94B98836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81997-9CEE-3DEC-8378-0D09CD4C4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7FC02-3A9F-AF48-46CD-F40249BE5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934A-7DD3-7940-B4AB-FD9DAF81404A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6CB9A-C34F-9AA6-C969-B60EBFEA9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47A28-8F4C-E594-1304-87C5BA279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BC62-A6F5-CA44-920B-C4CA1285E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4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E8FF9-E1C9-1655-F6E9-A074DB711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FE024-52AD-9606-505A-331EC0802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CBFBB-4DA7-C99A-73D2-1BA407833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934A-7DD3-7940-B4AB-FD9DAF81404A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E38E1-B136-7311-6E60-A569A16C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CA552-DEE8-D7FD-0763-3CCA2883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BC62-A6F5-CA44-920B-C4CA1285E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1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BF699-9B40-747D-9419-DFF91E9B6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72D34-47CD-763E-1A14-DBC5D49BC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26040-A043-D0C6-8A57-95AACA13C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934A-7DD3-7940-B4AB-FD9DAF81404A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2D1BC-156F-8B3F-317F-49429DE4E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B3043-DD2B-7188-06F6-D584E061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BC62-A6F5-CA44-920B-C4CA1285E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8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57A22-0936-CB37-7E64-71F35FA7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33F35-7A85-BD85-1542-D664186FE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34CBB-F0E5-B0E5-5877-FB7C65253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3559A-2CB2-4624-3B02-16015613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934A-7DD3-7940-B4AB-FD9DAF81404A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E5BDDD-119E-3884-02C8-29919786C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BED4E-A5AD-8E00-3A6C-2D85C916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BC62-A6F5-CA44-920B-C4CA1285E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38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E2DD-75C8-DC58-AD3C-D403DA385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68AB8-9D79-65A8-5421-244E418E1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5A1095-FD21-DDC4-593D-67342E258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7CC856-0A97-99BD-D92C-7665A365A9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1473E0-1FFF-0F1B-9FC6-D4693B4D5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7CD141-77C2-4252-5336-0F14CA4D2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934A-7DD3-7940-B4AB-FD9DAF81404A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D3677B-D727-8F8E-41E5-F888A81B3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D806DE-04B3-D977-3503-4B3D5734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BC62-A6F5-CA44-920B-C4CA1285E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73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4137B-4C58-CCBE-5D9E-E548D53C6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21167C-3156-D1E5-0A5A-63DF54E2F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934A-7DD3-7940-B4AB-FD9DAF81404A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DA6ECA-C634-1B86-B8DB-814D55ABD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820E00-A0F7-9DFB-B358-A241B0B2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BC62-A6F5-CA44-920B-C4CA1285E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5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1265C8-FE88-F96C-6FB7-A912B2A65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934A-7DD3-7940-B4AB-FD9DAF81404A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6766B3-6080-393A-E4EC-C0AE436E7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F9EFA-41C7-AAF6-557A-70F460F6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BC62-A6F5-CA44-920B-C4CA1285E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44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175CF-A5B4-8331-4F32-05BB1BA5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0DB1C-74A2-599A-E604-45BB11364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5CE45-955C-ED91-36FE-7F6FFE3A7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36A6D-E773-8FB9-C7BC-830202F5C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934A-7DD3-7940-B4AB-FD9DAF81404A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C9DF0-94E8-FDDC-52C3-D667A3AEB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CEE5C-CCF2-FFDE-3631-5A85E68CF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BC62-A6F5-CA44-920B-C4CA1285E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3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A6E5-7E5B-E0EF-10C8-1F3905261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77A629-A675-4D51-323E-73BD40E541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A0F43-830B-D077-F147-F703CF7F9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76C6C-8D01-2442-EAF9-FEDE3CF5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934A-7DD3-7940-B4AB-FD9DAF81404A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4FB2C-4C96-20A4-1887-BD91493EF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AEEDF5-A246-8324-7290-77F1BE5A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BC62-A6F5-CA44-920B-C4CA1285E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5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702A1B-55CF-4E06-7861-83AE5BA9F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B96337-EAB1-7C5E-8F30-82476491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3C4EE-D290-1E38-6442-640E9FDBD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D5934A-7DD3-7940-B4AB-FD9DAF81404A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B5309-880E-2F01-B6F6-04A776F19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7B582-3EE3-28A3-726D-C30C87146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92BC62-A6F5-CA44-920B-C4CA1285E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1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jp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6.pn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1.jpeg"/><Relationship Id="rId7" Type="http://schemas.openxmlformats.org/officeDocument/2006/relationships/image" Target="../media/image46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48.png"/><Relationship Id="rId5" Type="http://schemas.openxmlformats.org/officeDocument/2006/relationships/image" Target="../media/image5.png"/><Relationship Id="rId10" Type="http://schemas.openxmlformats.org/officeDocument/2006/relationships/image" Target="../media/image19.sv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e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8531DCE-9E6F-E558-B4DE-A8F7C12173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" r="183"/>
          <a:stretch/>
        </p:blipFill>
        <p:spPr>
          <a:xfrm>
            <a:off x="0" y="-2"/>
            <a:ext cx="12192000" cy="6857999"/>
          </a:xfrm>
          <a:prstGeom prst="rect">
            <a:avLst/>
          </a:prstGeom>
        </p:spPr>
      </p:pic>
      <p:pic>
        <p:nvPicPr>
          <p:cNvPr id="9" name="Picture 8" descr="A blue and white gradient&#10;&#10;Description automatically generated">
            <a:extLst>
              <a:ext uri="{FF2B5EF4-FFF2-40B4-BE49-F238E27FC236}">
                <a16:creationId xmlns:a16="http://schemas.microsoft.com/office/drawing/2014/main" id="{DA2D4706-A839-3B61-1320-DAF820FA52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6000"/>
          </a:blip>
          <a:srcRect t="21933"/>
          <a:stretch/>
        </p:blipFill>
        <p:spPr>
          <a:xfrm>
            <a:off x="-2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94008D-4C92-26B9-DB27-6E0BBEC7D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10" y="1064125"/>
            <a:ext cx="10667980" cy="1952015"/>
          </a:xfrm>
        </p:spPr>
        <p:txBody>
          <a:bodyPr>
            <a:noAutofit/>
          </a:bodyPr>
          <a:lstStyle/>
          <a:p>
            <a:pPr algn="l"/>
            <a:r>
              <a:rPr lang="en-US" sz="7200" b="1" dirty="0">
                <a:solidFill>
                  <a:srgbClr val="FFFFFF"/>
                </a:solidFill>
              </a:rPr>
              <a:t>Unlocking Integration Flexibility with DB Pro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37765-B2A1-DA20-8826-FB9708D20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3048" y="6032279"/>
            <a:ext cx="2520952" cy="553579"/>
          </a:xfrm>
        </p:spPr>
        <p:txBody>
          <a:bodyPr>
            <a:normAutofit/>
          </a:bodyPr>
          <a:lstStyle/>
          <a:p>
            <a:pPr algn="r"/>
            <a:r>
              <a:rPr lang="en-US" sz="1800" dirty="0">
                <a:solidFill>
                  <a:srgbClr val="FFFFFF"/>
                </a:solidFill>
                <a:latin typeface="DM Sans 14pt" pitchFamily="2" charset="77"/>
              </a:rPr>
              <a:t>February 2025</a:t>
            </a:r>
          </a:p>
        </p:txBody>
      </p:sp>
      <p:pic>
        <p:nvPicPr>
          <p:cNvPr id="21" name="Picture 20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F51E664C-64A3-DF52-D977-2D6C87C60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0" y="5738581"/>
            <a:ext cx="2365312" cy="5873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C3D909-5841-5D9F-43A4-EFCEA5342F83}"/>
              </a:ext>
            </a:extLst>
          </p:cNvPr>
          <p:cNvSpPr txBox="1">
            <a:spLocks/>
          </p:cNvSpPr>
          <p:nvPr/>
        </p:nvSpPr>
        <p:spPr>
          <a:xfrm>
            <a:off x="761990" y="2176202"/>
            <a:ext cx="10667980" cy="1952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i="1" dirty="0">
                <a:solidFill>
                  <a:srgbClr val="FFFFFF"/>
                </a:solidFill>
              </a:rPr>
              <a:t>Integration capabilities and examples</a:t>
            </a:r>
          </a:p>
        </p:txBody>
      </p:sp>
    </p:spTree>
    <p:extLst>
      <p:ext uri="{BB962C8B-B14F-4D97-AF65-F5344CB8AC3E}">
        <p14:creationId xmlns:p14="http://schemas.microsoft.com/office/powerpoint/2010/main" val="3678807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2BF33-01EF-981F-6D36-707C2184C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eiling with lights and beams of light&#10;&#10;Description automatically generated">
            <a:extLst>
              <a:ext uri="{FF2B5EF4-FFF2-40B4-BE49-F238E27FC236}">
                <a16:creationId xmlns:a16="http://schemas.microsoft.com/office/drawing/2014/main" id="{BA154EA6-7BFE-FCE8-0CD6-353B14DD2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5" b="10646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20" name="Picture 19" descr="A blue and white gradient&#10;&#10;Description automatically generated">
            <a:extLst>
              <a:ext uri="{FF2B5EF4-FFF2-40B4-BE49-F238E27FC236}">
                <a16:creationId xmlns:a16="http://schemas.microsoft.com/office/drawing/2014/main" id="{C29E9BE1-223B-99C5-E66F-6A0D8AF25D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5" name="Picture 24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3BE5D324-88C0-88EE-146D-274433B69D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26" name="Picture 25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E0954CCE-F07A-1461-E0FF-45CCBDE7E2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C356F4F-FC46-240A-F22F-A214EDAF93CE}"/>
              </a:ext>
            </a:extLst>
          </p:cNvPr>
          <p:cNvSpPr/>
          <p:nvPr/>
        </p:nvSpPr>
        <p:spPr>
          <a:xfrm>
            <a:off x="1" y="0"/>
            <a:ext cx="6912244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376F63CC-07A0-559A-5279-3621E86970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1CA47F-ECBC-704A-D1DE-B0C77D57A0E2}"/>
              </a:ext>
            </a:extLst>
          </p:cNvPr>
          <p:cNvSpPr txBox="1">
            <a:spLocks/>
          </p:cNvSpPr>
          <p:nvPr/>
        </p:nvSpPr>
        <p:spPr>
          <a:xfrm>
            <a:off x="7608437" y="1975462"/>
            <a:ext cx="4150848" cy="10940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</a:rPr>
              <a:t>ZIP File Flow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9F0D324-4788-3066-1322-27BC272C5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95463" y="615360"/>
            <a:ext cx="5893983" cy="55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12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9BEC4-2FBD-D692-3D30-3AB837F0F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eiling with lights and beams of light&#10;&#10;Description automatically generated">
            <a:extLst>
              <a:ext uri="{FF2B5EF4-FFF2-40B4-BE49-F238E27FC236}">
                <a16:creationId xmlns:a16="http://schemas.microsoft.com/office/drawing/2014/main" id="{09CD942D-63CD-B63A-589C-B59E63C789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5" b="10646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20" name="Picture 19" descr="A blue and white gradient&#10;&#10;Description automatically generated">
            <a:extLst>
              <a:ext uri="{FF2B5EF4-FFF2-40B4-BE49-F238E27FC236}">
                <a16:creationId xmlns:a16="http://schemas.microsoft.com/office/drawing/2014/main" id="{F0476FE2-45D2-9C3C-3E36-48398D4B4D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5" name="Picture 24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A77A0AA-7177-2283-2154-E511E68EE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26" name="Picture 25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886596B9-81A1-A11C-DCA4-3C18075A45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2B382504-6B7A-5D7A-22BC-2EECA9876AD2}"/>
              </a:ext>
            </a:extLst>
          </p:cNvPr>
          <p:cNvSpPr/>
          <p:nvPr/>
        </p:nvSpPr>
        <p:spPr>
          <a:xfrm>
            <a:off x="820064" y="1637927"/>
            <a:ext cx="10551870" cy="5220074"/>
          </a:xfrm>
          <a:prstGeom prst="round2SameRect">
            <a:avLst>
              <a:gd name="adj1" fmla="val 6068"/>
              <a:gd name="adj2" fmla="val 0"/>
            </a:avLst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32CC0FF-F521-5A72-7391-2F6BB9E62CB0}"/>
              </a:ext>
            </a:extLst>
          </p:cNvPr>
          <p:cNvSpPr txBox="1">
            <a:spLocks/>
          </p:cNvSpPr>
          <p:nvPr/>
        </p:nvSpPr>
        <p:spPr>
          <a:xfrm>
            <a:off x="2179505" y="543912"/>
            <a:ext cx="7832989" cy="10940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</a:rPr>
              <a:t>Merge into ZIP</a:t>
            </a: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D634EF49-EB11-57A3-D421-6F76E90D31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1E66F49E-372D-8A1D-5EA2-4902D4277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782894" y="2188883"/>
            <a:ext cx="8229600" cy="428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76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C2CF0-F626-3CDF-7C82-3F271DC8A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eiling with lights and beams of light&#10;&#10;Description automatically generated">
            <a:extLst>
              <a:ext uri="{FF2B5EF4-FFF2-40B4-BE49-F238E27FC236}">
                <a16:creationId xmlns:a16="http://schemas.microsoft.com/office/drawing/2014/main" id="{033E3758-9411-DCBF-0B81-CBA5E92CC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5" b="10646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20" name="Picture 19" descr="A blue and white gradient&#10;&#10;Description automatically generated">
            <a:extLst>
              <a:ext uri="{FF2B5EF4-FFF2-40B4-BE49-F238E27FC236}">
                <a16:creationId xmlns:a16="http://schemas.microsoft.com/office/drawing/2014/main" id="{ABF3037E-7199-8086-EB0C-7F080A2E16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5" name="Picture 24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03F059C3-9ED9-1BFA-A577-85566B4C36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26" name="Picture 25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35F17E38-BD28-6BC7-692E-F27D9AAB9FB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E361C4B4-884E-5644-6D04-830749330BEB}"/>
              </a:ext>
            </a:extLst>
          </p:cNvPr>
          <p:cNvSpPr/>
          <p:nvPr/>
        </p:nvSpPr>
        <p:spPr>
          <a:xfrm>
            <a:off x="820064" y="1637927"/>
            <a:ext cx="10551870" cy="5220074"/>
          </a:xfrm>
          <a:prstGeom prst="round2SameRect">
            <a:avLst>
              <a:gd name="adj1" fmla="val 6068"/>
              <a:gd name="adj2" fmla="val 0"/>
            </a:avLst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40582-FA08-1A6F-99F6-A5B8E9FA531D}"/>
              </a:ext>
            </a:extLst>
          </p:cNvPr>
          <p:cNvSpPr txBox="1">
            <a:spLocks/>
          </p:cNvSpPr>
          <p:nvPr/>
        </p:nvSpPr>
        <p:spPr>
          <a:xfrm>
            <a:off x="2179505" y="543912"/>
            <a:ext cx="7832989" cy="10940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</a:rPr>
              <a:t>Groovy Script</a:t>
            </a: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BF30FFD0-CD8F-AD11-464B-D6167A22F9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D5B7AE9-3DE2-FE8B-C31D-D606D8045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093608" y="1984982"/>
            <a:ext cx="791888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32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ABDD8-4654-8D82-BF0E-004B4B1A3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eiling with lights and beams of light&#10;&#10;Description automatically generated">
            <a:extLst>
              <a:ext uri="{FF2B5EF4-FFF2-40B4-BE49-F238E27FC236}">
                <a16:creationId xmlns:a16="http://schemas.microsoft.com/office/drawing/2014/main" id="{A008D07C-EF9F-C8BA-AC97-2F8447EEF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5" b="10646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20" name="Picture 19" descr="A blue and white gradient&#10;&#10;Description automatically generated">
            <a:extLst>
              <a:ext uri="{FF2B5EF4-FFF2-40B4-BE49-F238E27FC236}">
                <a16:creationId xmlns:a16="http://schemas.microsoft.com/office/drawing/2014/main" id="{2A92E085-939C-66C1-DF65-0FA846137C7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5" name="Picture 24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10C55E08-3314-3718-A13A-0672ABB00D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26" name="Picture 25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D7C187B8-EE79-846A-D062-E48F3F607B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BA40B38A-E2C1-8F97-B43C-37E14C53285F}"/>
              </a:ext>
            </a:extLst>
          </p:cNvPr>
          <p:cNvSpPr/>
          <p:nvPr/>
        </p:nvSpPr>
        <p:spPr>
          <a:xfrm>
            <a:off x="820064" y="1637927"/>
            <a:ext cx="10551870" cy="5220074"/>
          </a:xfrm>
          <a:prstGeom prst="round2SameRect">
            <a:avLst>
              <a:gd name="adj1" fmla="val 6068"/>
              <a:gd name="adj2" fmla="val 0"/>
            </a:avLst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7ACB79-AEDF-D78F-0E12-B282BD26704E}"/>
              </a:ext>
            </a:extLst>
          </p:cNvPr>
          <p:cNvSpPr txBox="1">
            <a:spLocks/>
          </p:cNvSpPr>
          <p:nvPr/>
        </p:nvSpPr>
        <p:spPr>
          <a:xfrm>
            <a:off x="2179505" y="543912"/>
            <a:ext cx="7832989" cy="10940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</a:rPr>
              <a:t>Filename and Path</a:t>
            </a: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EBEE3181-DFC1-60EE-924C-D30C3D6B20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210B3-97AA-AD95-D3EE-42ECA3FDD0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199" y="2111866"/>
            <a:ext cx="8229600" cy="427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18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62CFC-FA26-F3E6-BBF2-1463E969D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582A9E52-A95B-17BC-5BAE-FA91693732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34" r="11034"/>
          <a:stretch/>
        </p:blipFill>
        <p:spPr>
          <a:xfrm>
            <a:off x="0" y="1"/>
            <a:ext cx="8559800" cy="6858000"/>
          </a:xfrm>
          <a:prstGeom prst="roundRect">
            <a:avLst>
              <a:gd name="adj" fmla="val 0"/>
            </a:avLst>
          </a:prstGeom>
        </p:spPr>
      </p:pic>
      <p:pic>
        <p:nvPicPr>
          <p:cNvPr id="27" name="Picture 26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7A474E33-B612-F23F-FB96-FF3A7E22B5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C8594B0-3F7F-A2FF-24E1-8E9C0C31A6B4}"/>
              </a:ext>
            </a:extLst>
          </p:cNvPr>
          <p:cNvSpPr txBox="1">
            <a:spLocks/>
          </p:cNvSpPr>
          <p:nvPr/>
        </p:nvSpPr>
        <p:spPr>
          <a:xfrm>
            <a:off x="850957" y="1549152"/>
            <a:ext cx="5034107" cy="13702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"/>
              </a:rPr>
              <a:t>Advanced Authentication Scenarios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70CF0EB6-3DE6-8849-09F4-34FCA5931B4C}"/>
              </a:ext>
            </a:extLst>
          </p:cNvPr>
          <p:cNvSpPr txBox="1">
            <a:spLocks/>
          </p:cNvSpPr>
          <p:nvPr/>
        </p:nvSpPr>
        <p:spPr>
          <a:xfrm>
            <a:off x="850957" y="3282361"/>
            <a:ext cx="4954221" cy="3751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600"/>
              </a:spcBef>
              <a:buClr>
                <a:srgbClr val="45BCEC"/>
              </a:buClr>
              <a:buSzPct val="80000"/>
            </a:pPr>
            <a:r>
              <a:rPr lang="en-US" sz="2000" b="1" dirty="0">
                <a:solidFill>
                  <a:schemeClr val="bg1"/>
                </a:solidFill>
              </a:rPr>
              <a:t>Process Group–Driven Auth Flows</a:t>
            </a: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Build multi-step or non-standard authentication logic</a:t>
            </a: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Retrieve and store access tokens dynamically</a:t>
            </a: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Merge tokens into downstream data flows seamlessly</a:t>
            </a:r>
          </a:p>
        </p:txBody>
      </p:sp>
      <p:pic>
        <p:nvPicPr>
          <p:cNvPr id="6" name="Picture 5" descr="A computer screen with icons&#10;&#10;Description automatically generated">
            <a:extLst>
              <a:ext uri="{FF2B5EF4-FFF2-40B4-BE49-F238E27FC236}">
                <a16:creationId xmlns:a16="http://schemas.microsoft.com/office/drawing/2014/main" id="{A33F4B9F-1989-4A60-2D7B-B2E159BAC6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3" b="7713"/>
          <a:stretch/>
        </p:blipFill>
        <p:spPr>
          <a:xfrm>
            <a:off x="6524786" y="0"/>
            <a:ext cx="5667214" cy="6857999"/>
          </a:xfrm>
          <a:prstGeom prst="rect">
            <a:avLst/>
          </a:prstGeom>
        </p:spPr>
      </p:pic>
      <p:pic>
        <p:nvPicPr>
          <p:cNvPr id="14" name="Picture 13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00CE8A70-AA30-E807-3677-DC760B58BE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34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442EB-54FD-1C28-00DA-AF6E69CD4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eiling with lights and beams of light&#10;&#10;Description automatically generated">
            <a:extLst>
              <a:ext uri="{FF2B5EF4-FFF2-40B4-BE49-F238E27FC236}">
                <a16:creationId xmlns:a16="http://schemas.microsoft.com/office/drawing/2014/main" id="{825A88AB-7567-C3D9-6342-0AF177ED9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5" b="10646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20" name="Picture 19" descr="A blue and white gradient&#10;&#10;Description automatically generated">
            <a:extLst>
              <a:ext uri="{FF2B5EF4-FFF2-40B4-BE49-F238E27FC236}">
                <a16:creationId xmlns:a16="http://schemas.microsoft.com/office/drawing/2014/main" id="{9FE34FF8-B4B4-D287-938F-4638703EC3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5" name="Picture 24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BC0521EF-F92D-2840-D53A-D684DE5350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26" name="Picture 25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A686330F-686E-604D-6943-7686C3B318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F011F8CC-75B4-11A4-FEBC-9910D8279527}"/>
              </a:ext>
            </a:extLst>
          </p:cNvPr>
          <p:cNvSpPr/>
          <p:nvPr/>
        </p:nvSpPr>
        <p:spPr>
          <a:xfrm>
            <a:off x="820064" y="1637927"/>
            <a:ext cx="10551870" cy="5220074"/>
          </a:xfrm>
          <a:prstGeom prst="round2SameRect">
            <a:avLst>
              <a:gd name="adj1" fmla="val 6068"/>
              <a:gd name="adj2" fmla="val 0"/>
            </a:avLst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575DAF-B873-919F-BE3E-BB68C63E11CD}"/>
              </a:ext>
            </a:extLst>
          </p:cNvPr>
          <p:cNvSpPr txBox="1">
            <a:spLocks/>
          </p:cNvSpPr>
          <p:nvPr/>
        </p:nvSpPr>
        <p:spPr>
          <a:xfrm>
            <a:off x="2179505" y="543912"/>
            <a:ext cx="7832989" cy="10940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</a:rPr>
              <a:t>Token Retrieval</a:t>
            </a: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4DC3C70D-6BC4-1241-A845-8B72DB72B8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4A239B-C958-E8D9-EA0C-0135645C9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5826" y="1751820"/>
            <a:ext cx="3760345" cy="501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3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EC67F-3511-1E78-81A1-B9B3DD026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EAADA7DD-9DF2-DD7F-C476-41268FA1B6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34" r="11034"/>
          <a:stretch/>
        </p:blipFill>
        <p:spPr>
          <a:xfrm>
            <a:off x="0" y="1"/>
            <a:ext cx="8559800" cy="6858000"/>
          </a:xfrm>
          <a:prstGeom prst="roundRect">
            <a:avLst>
              <a:gd name="adj" fmla="val 0"/>
            </a:avLst>
          </a:prstGeom>
        </p:spPr>
      </p:pic>
      <p:pic>
        <p:nvPicPr>
          <p:cNvPr id="27" name="Picture 26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5ACE4927-6018-32AE-37A8-A3EC4DB77F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4D0820D-3FD2-8C27-A761-9DFEDDA795CD}"/>
              </a:ext>
            </a:extLst>
          </p:cNvPr>
          <p:cNvSpPr txBox="1">
            <a:spLocks/>
          </p:cNvSpPr>
          <p:nvPr/>
        </p:nvSpPr>
        <p:spPr>
          <a:xfrm>
            <a:off x="850957" y="1006710"/>
            <a:ext cx="5034107" cy="13702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"/>
              </a:rPr>
              <a:t>Scheduling, Reliability &amp; Flow Control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B6060B3D-1C54-150F-6205-9100C5ECA05B}"/>
              </a:ext>
            </a:extLst>
          </p:cNvPr>
          <p:cNvSpPr txBox="1">
            <a:spLocks/>
          </p:cNvSpPr>
          <p:nvPr/>
        </p:nvSpPr>
        <p:spPr>
          <a:xfrm>
            <a:off x="850957" y="2722649"/>
            <a:ext cx="5456853" cy="3751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600"/>
              </a:spcBef>
              <a:buClr>
                <a:srgbClr val="45BCEC"/>
              </a:buClr>
              <a:buSzPct val="80000"/>
            </a:pPr>
            <a:r>
              <a:rPr lang="en-US" sz="2000" b="1" dirty="0">
                <a:solidFill>
                  <a:schemeClr val="bg1"/>
                </a:solidFill>
              </a:rPr>
              <a:t>Native Scheduling</a:t>
            </a: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Pull or push data on a defined schedule</a:t>
            </a: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Cron-based scheduling built in</a:t>
            </a: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endParaRPr lang="en-US" sz="1800" dirty="0">
              <a:solidFill>
                <a:schemeClr val="bg1"/>
              </a:solidFill>
            </a:endParaRPr>
          </a:p>
          <a:p>
            <a:pPr algn="l">
              <a:spcBef>
                <a:spcPts val="1600"/>
              </a:spcBef>
              <a:buClr>
                <a:srgbClr val="45BCEC"/>
              </a:buClr>
              <a:buSzPct val="80000"/>
            </a:pPr>
            <a:r>
              <a:rPr lang="en-US" sz="2000" b="1" dirty="0">
                <a:solidFill>
                  <a:schemeClr val="bg1"/>
                </a:solidFill>
              </a:rPr>
              <a:t>Resiliency &amp; Control</a:t>
            </a: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Automated retries to handle failures</a:t>
            </a: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Throttle payload flow rates</a:t>
            </a: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Conditional routing based on partner responses</a:t>
            </a:r>
          </a:p>
        </p:txBody>
      </p:sp>
      <p:pic>
        <p:nvPicPr>
          <p:cNvPr id="4" name="Picture 3" descr="A person typing on a computer&#10;&#10;Description automatically generated">
            <a:extLst>
              <a:ext uri="{FF2B5EF4-FFF2-40B4-BE49-F238E27FC236}">
                <a16:creationId xmlns:a16="http://schemas.microsoft.com/office/drawing/2014/main" id="{FFF016D2-B81E-B69F-0B6E-8C0C9A24B6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57" t="-630" r="9280" b="630"/>
          <a:stretch/>
        </p:blipFill>
        <p:spPr>
          <a:xfrm>
            <a:off x="6760746" y="-87565"/>
            <a:ext cx="5431254" cy="6945564"/>
          </a:xfrm>
          <a:prstGeom prst="rect">
            <a:avLst/>
          </a:prstGeom>
        </p:spPr>
      </p:pic>
      <p:pic>
        <p:nvPicPr>
          <p:cNvPr id="14" name="Picture 13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5A13AA5-BE7E-B95B-6EBF-5EA0E17DF8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08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DEBEE-14D6-B54D-269F-5E57873F0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eiling with lights and beams of light&#10;&#10;Description automatically generated">
            <a:extLst>
              <a:ext uri="{FF2B5EF4-FFF2-40B4-BE49-F238E27FC236}">
                <a16:creationId xmlns:a16="http://schemas.microsoft.com/office/drawing/2014/main" id="{7B1C5EE6-B761-685A-42FD-5C7681ED7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5" b="10646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20" name="Picture 19" descr="A blue and white gradient&#10;&#10;Description automatically generated">
            <a:extLst>
              <a:ext uri="{FF2B5EF4-FFF2-40B4-BE49-F238E27FC236}">
                <a16:creationId xmlns:a16="http://schemas.microsoft.com/office/drawing/2014/main" id="{0E97BC6A-1CEE-6464-8494-C827EE2A6B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5" name="Picture 24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5FD45EFF-B0E6-0447-7EF7-3CF847D078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26" name="Picture 25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224534DC-B93C-6F28-24DE-B32D46F3C4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979949D-A3C2-EC4A-1EB0-1C06EF6DDB9E}"/>
              </a:ext>
            </a:extLst>
          </p:cNvPr>
          <p:cNvSpPr/>
          <p:nvPr/>
        </p:nvSpPr>
        <p:spPr>
          <a:xfrm>
            <a:off x="1" y="0"/>
            <a:ext cx="6912244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35393562-F520-28F5-8FF9-8C4AD57985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0593249-1B78-19F9-46DD-DA59DF36F75C}"/>
              </a:ext>
            </a:extLst>
          </p:cNvPr>
          <p:cNvSpPr txBox="1">
            <a:spLocks/>
          </p:cNvSpPr>
          <p:nvPr/>
        </p:nvSpPr>
        <p:spPr>
          <a:xfrm>
            <a:off x="7761453" y="1975462"/>
            <a:ext cx="3581339" cy="10940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</a:rPr>
              <a:t>Scheduling (Timer &amp; CRON)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A0AFB5D-9F52-C287-909F-959E081A71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27" y="492846"/>
            <a:ext cx="5303871" cy="2757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209B04-3333-28D3-9084-9C32A7ABFC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28" y="3566382"/>
            <a:ext cx="5303872" cy="275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45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C3D2B-582C-776A-FE9D-5970C36B1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eiling with lights and beams of light&#10;&#10;Description automatically generated">
            <a:extLst>
              <a:ext uri="{FF2B5EF4-FFF2-40B4-BE49-F238E27FC236}">
                <a16:creationId xmlns:a16="http://schemas.microsoft.com/office/drawing/2014/main" id="{D945654A-8D78-E47C-F4ED-4A3948E35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5" b="10646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20" name="Picture 19" descr="A blue and white gradient&#10;&#10;Description automatically generated">
            <a:extLst>
              <a:ext uri="{FF2B5EF4-FFF2-40B4-BE49-F238E27FC236}">
                <a16:creationId xmlns:a16="http://schemas.microsoft.com/office/drawing/2014/main" id="{C766D283-B688-88F3-BB4D-D20799E11C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0" y="0"/>
            <a:ext cx="6372225" cy="6858001"/>
          </a:xfrm>
          <a:prstGeom prst="rect">
            <a:avLst/>
          </a:prstGeom>
        </p:spPr>
      </p:pic>
      <p:pic>
        <p:nvPicPr>
          <p:cNvPr id="25" name="Picture 24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F1EC43C-2EE5-E351-C164-537EFB80E1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26" name="Picture 25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220AD2C9-D698-E930-EF71-1E3A50E43B1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F0320AD-295A-F0FD-7E98-B3C32EF777BA}"/>
              </a:ext>
            </a:extLst>
          </p:cNvPr>
          <p:cNvSpPr/>
          <p:nvPr/>
        </p:nvSpPr>
        <p:spPr>
          <a:xfrm>
            <a:off x="4618495" y="0"/>
            <a:ext cx="7573505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114A3937-C842-3C10-1380-EAAD957D3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984434F-A6F1-1F09-87BE-800367BE931F}"/>
              </a:ext>
            </a:extLst>
          </p:cNvPr>
          <p:cNvSpPr txBox="1">
            <a:spLocks/>
          </p:cNvSpPr>
          <p:nvPr/>
        </p:nvSpPr>
        <p:spPr>
          <a:xfrm>
            <a:off x="631370" y="1270000"/>
            <a:ext cx="3630664" cy="10940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</a:rPr>
              <a:t>Automated Retries and Control Flows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C74CC58-B9AD-44A4-1320-A3BD24CC9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422585" y="649448"/>
            <a:ext cx="5342084" cy="2779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C90DF9-B3C0-6160-914D-B08D4275F4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3568" y="3555447"/>
            <a:ext cx="5353367" cy="277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98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864DA-BA36-2AF9-64C7-AA232DD3D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eiling with lights and beams of light&#10;&#10;Description automatically generated">
            <a:extLst>
              <a:ext uri="{FF2B5EF4-FFF2-40B4-BE49-F238E27FC236}">
                <a16:creationId xmlns:a16="http://schemas.microsoft.com/office/drawing/2014/main" id="{4FF79E81-A2D7-43E4-B9F3-160CFE12E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5" b="10646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20" name="Picture 19" descr="A blue and white gradient&#10;&#10;Description automatically generated">
            <a:extLst>
              <a:ext uri="{FF2B5EF4-FFF2-40B4-BE49-F238E27FC236}">
                <a16:creationId xmlns:a16="http://schemas.microsoft.com/office/drawing/2014/main" id="{CE70F407-AE60-1DB9-E026-CB624C7F66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5" name="Picture 24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493B4AE8-CB1D-11A5-F9C0-7213F266D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26" name="Picture 25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8D3A7A45-005D-962C-F61D-7C8A51B45B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4644034-6A79-A838-491E-04084237F430}"/>
              </a:ext>
            </a:extLst>
          </p:cNvPr>
          <p:cNvSpPr/>
          <p:nvPr/>
        </p:nvSpPr>
        <p:spPr>
          <a:xfrm>
            <a:off x="1" y="0"/>
            <a:ext cx="6912244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6FFA7FE7-386A-9CF0-8268-60A0EB85FC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76588F-F329-5FA8-B6EE-9EA3F04654CE}"/>
              </a:ext>
            </a:extLst>
          </p:cNvPr>
          <p:cNvSpPr txBox="1">
            <a:spLocks/>
          </p:cNvSpPr>
          <p:nvPr/>
        </p:nvSpPr>
        <p:spPr>
          <a:xfrm>
            <a:off x="7761453" y="1975462"/>
            <a:ext cx="3581339" cy="10940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</a:rPr>
              <a:t>Grid Call Example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DE68CAA-67D3-E25B-0F23-24B31AFDB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061080" y="492013"/>
            <a:ext cx="4790086" cy="58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73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3994E-C170-322A-7F96-4E3C6572F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8477444C-5813-61B7-D039-30109F677E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34" r="11034"/>
          <a:stretch/>
        </p:blipFill>
        <p:spPr>
          <a:xfrm>
            <a:off x="3632201" y="1"/>
            <a:ext cx="8559800" cy="6858000"/>
          </a:xfrm>
          <a:prstGeom prst="roundRect">
            <a:avLst>
              <a:gd name="adj" fmla="val 0"/>
            </a:avLst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2003B00-29BF-B391-4E91-0E385148AA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74" r="28924"/>
          <a:stretch/>
        </p:blipFill>
        <p:spPr>
          <a:xfrm>
            <a:off x="-630009" y="671410"/>
            <a:ext cx="6369624" cy="5272190"/>
          </a:xfrm>
          <a:prstGeom prst="roundRect">
            <a:avLst>
              <a:gd name="adj" fmla="val 6566"/>
            </a:avLst>
          </a:prstGeom>
          <a:ln>
            <a:noFill/>
          </a:ln>
        </p:spPr>
      </p:pic>
      <p:pic>
        <p:nvPicPr>
          <p:cNvPr id="27" name="Picture 26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524E7871-E023-890B-EAB4-FDE5BBAD82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pic>
        <p:nvPicPr>
          <p:cNvPr id="14" name="Picture 13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050EB913-F491-52AD-A5BA-E1AB41D354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19042CC-B282-788D-2889-3D24AE42AC6D}"/>
              </a:ext>
            </a:extLst>
          </p:cNvPr>
          <p:cNvSpPr txBox="1">
            <a:spLocks/>
          </p:cNvSpPr>
          <p:nvPr/>
        </p:nvSpPr>
        <p:spPr>
          <a:xfrm>
            <a:off x="6448754" y="1278644"/>
            <a:ext cx="5034107" cy="13702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"/>
              </a:rPr>
              <a:t>Why use Databridge Pro?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BDA9E15-A975-E075-98B7-C4A79418EFDD}"/>
              </a:ext>
            </a:extLst>
          </p:cNvPr>
          <p:cNvSpPr txBox="1">
            <a:spLocks/>
          </p:cNvSpPr>
          <p:nvPr/>
        </p:nvSpPr>
        <p:spPr>
          <a:xfrm>
            <a:off x="6267160" y="3018889"/>
            <a:ext cx="4954221" cy="3751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2000" dirty="0">
                <a:solidFill>
                  <a:schemeClr val="bg1"/>
                </a:solidFill>
              </a:rPr>
              <a:t>Go beyond point-to-point file processing</a:t>
            </a: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2000" dirty="0">
                <a:solidFill>
                  <a:schemeClr val="bg1"/>
                </a:solidFill>
              </a:rPr>
              <a:t>Centralize and orchestrate integrations at scale</a:t>
            </a: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2000" dirty="0">
                <a:solidFill>
                  <a:schemeClr val="bg1"/>
                </a:solidFill>
              </a:rPr>
              <a:t>Increase flexibility, resiliency, and visibility across data flows</a:t>
            </a: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37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07E8E-B3C6-0CA4-3DA9-D6C93FA4B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13DF6E4-79D3-8513-4828-A9EBF36399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B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20165CCD-39C0-5CB6-936E-02CA235BFF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199" b="9455"/>
          <a:stretch/>
        </p:blipFill>
        <p:spPr>
          <a:xfrm>
            <a:off x="284762" y="358923"/>
            <a:ext cx="7014108" cy="6140153"/>
          </a:xfrm>
          <a:prstGeom prst="roundRect">
            <a:avLst>
              <a:gd name="adj" fmla="val 4144"/>
            </a:avLst>
          </a:prstGeom>
        </p:spPr>
      </p:pic>
      <p:pic>
        <p:nvPicPr>
          <p:cNvPr id="13" name="Picture 12" descr="A blue and white gradient&#10;&#10;Description automatically generated">
            <a:extLst>
              <a:ext uri="{FF2B5EF4-FFF2-40B4-BE49-F238E27FC236}">
                <a16:creationId xmlns:a16="http://schemas.microsoft.com/office/drawing/2014/main" id="{E808978B-55C4-EB1B-FB36-6799EEF9BE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>
            <a:off x="284761" y="358924"/>
            <a:ext cx="7014109" cy="6140152"/>
          </a:xfrm>
          <a:prstGeom prst="roundRect">
            <a:avLst>
              <a:gd name="adj" fmla="val 4181"/>
            </a:avLst>
          </a:prstGeom>
        </p:spPr>
      </p:pic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8D08374-C5F3-9A69-696A-8168FF48E2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7F8D2A-B7D5-F7BD-234D-CAD6210193EF}"/>
              </a:ext>
            </a:extLst>
          </p:cNvPr>
          <p:cNvGrpSpPr/>
          <p:nvPr/>
        </p:nvGrpSpPr>
        <p:grpSpPr>
          <a:xfrm>
            <a:off x="5740400" y="3054428"/>
            <a:ext cx="5820229" cy="1370205"/>
            <a:chOff x="5740400" y="3054428"/>
            <a:chExt cx="5820229" cy="1370205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FAE7F6A0-001F-6689-14CF-B58E032D8020}"/>
                </a:ext>
              </a:extLst>
            </p:cNvPr>
            <p:cNvSpPr/>
            <p:nvPr/>
          </p:nvSpPr>
          <p:spPr>
            <a:xfrm>
              <a:off x="5740400" y="3054428"/>
              <a:ext cx="5820229" cy="1370205"/>
            </a:xfrm>
            <a:prstGeom prst="roundRect">
              <a:avLst>
                <a:gd name="adj" fmla="val 19586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  <a:alpha val="17000"/>
                </a:schemeClr>
              </a:solidFill>
            </a:ln>
            <a:effectLst>
              <a:outerShdw blurRad="50800" dist="38100" dir="8100000" algn="tr" rotWithShape="0">
                <a:schemeClr val="bg2">
                  <a:lumMod val="25000"/>
                  <a:alpha val="7317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r>
                <a:rPr lang="en-US" sz="2000" b="1" dirty="0">
                  <a:solidFill>
                    <a:srgbClr val="353F42"/>
                  </a:solidFill>
                  <a:latin typeface="+mj-lt"/>
                </a:rPr>
                <a:t>Cloud-native, scalable, and extensible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990E451-F409-F331-ECA2-CD932C5DD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052336" y="3460011"/>
              <a:ext cx="559038" cy="5590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E8520F-5BAF-918F-9760-1ACF1FFE4A42}"/>
              </a:ext>
            </a:extLst>
          </p:cNvPr>
          <p:cNvGrpSpPr/>
          <p:nvPr/>
        </p:nvGrpSpPr>
        <p:grpSpPr>
          <a:xfrm>
            <a:off x="5740401" y="1459134"/>
            <a:ext cx="5820229" cy="1370205"/>
            <a:chOff x="5740401" y="1459134"/>
            <a:chExt cx="5820229" cy="1370205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F3E9E77A-4C1D-CC47-9E1F-44F41FAB2C50}"/>
                </a:ext>
              </a:extLst>
            </p:cNvPr>
            <p:cNvSpPr/>
            <p:nvPr/>
          </p:nvSpPr>
          <p:spPr>
            <a:xfrm>
              <a:off x="5740401" y="1459134"/>
              <a:ext cx="5820229" cy="1370205"/>
            </a:xfrm>
            <a:prstGeom prst="roundRect">
              <a:avLst>
                <a:gd name="adj" fmla="val 22805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  <a:alpha val="17000"/>
                </a:schemeClr>
              </a:solidFill>
            </a:ln>
            <a:effectLst>
              <a:outerShdw blurRad="50800" dist="38100" dir="8100000" algn="tr" rotWithShape="0">
                <a:schemeClr val="bg2">
                  <a:lumMod val="25000"/>
                  <a:alpha val="7317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r>
                <a:rPr lang="en-US" sz="2000" b="1" dirty="0">
                  <a:solidFill>
                    <a:srgbClr val="353F42"/>
                  </a:solidFill>
                  <a:latin typeface="+mj-lt"/>
                </a:rPr>
                <a:t>Enterprise-grade integration orchestration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4E5A491D-FD22-AD58-4C1C-187955F87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052336" y="1863639"/>
              <a:ext cx="559038" cy="55903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B742A7-65D8-0598-3D32-C45DA3C5D6DD}"/>
              </a:ext>
            </a:extLst>
          </p:cNvPr>
          <p:cNvGrpSpPr/>
          <p:nvPr/>
        </p:nvGrpSpPr>
        <p:grpSpPr>
          <a:xfrm>
            <a:off x="5740400" y="4651250"/>
            <a:ext cx="5820229" cy="1370205"/>
            <a:chOff x="5740400" y="4651250"/>
            <a:chExt cx="5820229" cy="1370205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182F958-B747-3B9F-5144-AE689760E824}"/>
                </a:ext>
              </a:extLst>
            </p:cNvPr>
            <p:cNvSpPr/>
            <p:nvPr/>
          </p:nvSpPr>
          <p:spPr>
            <a:xfrm>
              <a:off x="5740400" y="4651250"/>
              <a:ext cx="5820229" cy="1370205"/>
            </a:xfrm>
            <a:prstGeom prst="roundRect">
              <a:avLst>
                <a:gd name="adj" fmla="val 21196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  <a:alpha val="17000"/>
                </a:schemeClr>
              </a:solidFill>
            </a:ln>
            <a:effectLst>
              <a:outerShdw blurRad="50800" dist="38100" dir="8100000" algn="tr" rotWithShape="0">
                <a:schemeClr val="bg2">
                  <a:lumMod val="25000"/>
                  <a:alpha val="7317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r>
                <a:rPr lang="en-US" sz="2000" b="1" dirty="0">
                  <a:solidFill>
                    <a:srgbClr val="353F42"/>
                  </a:solidFill>
                  <a:latin typeface="+mj-lt"/>
                </a:rPr>
                <a:t>Designed for complex, real-world integration challenges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7739E1A-303A-B4BD-9E38-F84320603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6096000" y="5056833"/>
              <a:ext cx="559038" cy="559038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E1322FEF-D0A0-149B-2C8A-BF8ED740D0C7}"/>
              </a:ext>
            </a:extLst>
          </p:cNvPr>
          <p:cNvSpPr txBox="1">
            <a:spLocks/>
          </p:cNvSpPr>
          <p:nvPr/>
        </p:nvSpPr>
        <p:spPr>
          <a:xfrm>
            <a:off x="839201" y="1373817"/>
            <a:ext cx="4266200" cy="13702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"/>
              </a:rPr>
              <a:t>How We Help Our Clients</a:t>
            </a:r>
          </a:p>
        </p:txBody>
      </p:sp>
    </p:spTree>
    <p:extLst>
      <p:ext uri="{BB962C8B-B14F-4D97-AF65-F5344CB8AC3E}">
        <p14:creationId xmlns:p14="http://schemas.microsoft.com/office/powerpoint/2010/main" val="110266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30778-5D58-C601-39AA-6C24BCB98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C5A61F-4C14-D667-77B1-271174183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" r="183"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15" name="Picture 14" descr="A blue and white gradient&#10;&#10;Description automatically generated">
            <a:extLst>
              <a:ext uri="{FF2B5EF4-FFF2-40B4-BE49-F238E27FC236}">
                <a16:creationId xmlns:a16="http://schemas.microsoft.com/office/drawing/2014/main" id="{E7D06EE1-9F95-31F3-BA02-8F8A308BB8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5000"/>
          </a:blip>
          <a:srcRect l="170" t="46830" r="-170" b="538"/>
          <a:stretch/>
        </p:blipFill>
        <p:spPr>
          <a:xfrm>
            <a:off x="-30403" y="-37841"/>
            <a:ext cx="12252806" cy="6858004"/>
          </a:xfrm>
          <a:prstGeom prst="roundRect">
            <a:avLst>
              <a:gd name="adj" fmla="val 0"/>
            </a:avLst>
          </a:prstGeom>
        </p:spPr>
      </p:pic>
      <p:pic>
        <p:nvPicPr>
          <p:cNvPr id="4" name="Picture 3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B87977F1-A2B7-BAE3-71ED-32C0298ADB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252F4AB-A4A5-5AF9-7AA4-CFA5E52CECA9}"/>
              </a:ext>
            </a:extLst>
          </p:cNvPr>
          <p:cNvSpPr/>
          <p:nvPr/>
        </p:nvSpPr>
        <p:spPr>
          <a:xfrm>
            <a:off x="8283718" y="1897188"/>
            <a:ext cx="3543300" cy="3063623"/>
          </a:xfrm>
          <a:prstGeom prst="roundRect">
            <a:avLst>
              <a:gd name="adj" fmla="val 6043"/>
            </a:avLst>
          </a:prstGeom>
          <a:solidFill>
            <a:srgbClr val="353F42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46E6AF5-6DB8-7427-C39A-3C02B9F49806}"/>
              </a:ext>
            </a:extLst>
          </p:cNvPr>
          <p:cNvSpPr/>
          <p:nvPr/>
        </p:nvSpPr>
        <p:spPr>
          <a:xfrm>
            <a:off x="4354497" y="1935026"/>
            <a:ext cx="3543300" cy="3063623"/>
          </a:xfrm>
          <a:prstGeom prst="roundRect">
            <a:avLst>
              <a:gd name="adj" fmla="val 5538"/>
            </a:avLst>
          </a:prstGeom>
          <a:solidFill>
            <a:srgbClr val="353F42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B55A335-F4C9-5AA9-C928-E127D006F454}"/>
              </a:ext>
            </a:extLst>
          </p:cNvPr>
          <p:cNvSpPr/>
          <p:nvPr/>
        </p:nvSpPr>
        <p:spPr>
          <a:xfrm>
            <a:off x="422641" y="1935025"/>
            <a:ext cx="3543300" cy="3063623"/>
          </a:xfrm>
          <a:prstGeom prst="roundRect">
            <a:avLst>
              <a:gd name="adj" fmla="val 7055"/>
            </a:avLst>
          </a:prstGeom>
          <a:solidFill>
            <a:srgbClr val="353F42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BF428-7CC6-A5AF-F039-B0F4C4538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3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Key Takeaways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B4B1BF-C742-C2BA-C9E8-026DF353E5E7}"/>
              </a:ext>
            </a:extLst>
          </p:cNvPr>
          <p:cNvSpPr txBox="1"/>
          <p:nvPr/>
        </p:nvSpPr>
        <p:spPr>
          <a:xfrm>
            <a:off x="710376" y="3295218"/>
            <a:ext cx="29767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Databridge Pro unlocks far more than file movement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F06294-ACB6-F458-6524-DBAF7FB333A8}"/>
              </a:ext>
            </a:extLst>
          </p:cNvPr>
          <p:cNvSpPr txBox="1"/>
          <p:nvPr/>
        </p:nvSpPr>
        <p:spPr>
          <a:xfrm>
            <a:off x="4637770" y="3295367"/>
            <a:ext cx="29767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Handles complex auth, orchestration, and transformations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458D88-FD4A-6F46-92DD-8D2AC0E8C9EB}"/>
              </a:ext>
            </a:extLst>
          </p:cNvPr>
          <p:cNvSpPr txBox="1"/>
          <p:nvPr/>
        </p:nvSpPr>
        <p:spPr>
          <a:xfrm>
            <a:off x="8560904" y="3376517"/>
            <a:ext cx="29767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Future-proof platform for evolving integration needs</a:t>
            </a:r>
          </a:p>
        </p:txBody>
      </p:sp>
      <p:pic>
        <p:nvPicPr>
          <p:cNvPr id="3" name="Picture 2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68197620-7882-E502-5C09-9E699342F0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33A99CB-80CF-3B7B-5296-182D3E8354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31422" y="2536177"/>
            <a:ext cx="506027" cy="50602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F7E8ABB-7060-3FDC-C03A-E1500E8E4F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715599" y="2562948"/>
            <a:ext cx="429838" cy="4298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A763CCB-EEEB-EEDB-F2C8-93862FC3A1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726331" y="2512932"/>
            <a:ext cx="479662" cy="47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01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" grpId="0"/>
      <p:bldP spid="22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F16A2-FF7E-6936-A5D2-71C6FB368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71BDBF8-AEB7-4989-B4B4-108D91DA7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" r="183"/>
          <a:stretch/>
        </p:blipFill>
        <p:spPr>
          <a:xfrm>
            <a:off x="0" y="-2"/>
            <a:ext cx="12192000" cy="6857999"/>
          </a:xfrm>
          <a:prstGeom prst="rect">
            <a:avLst/>
          </a:prstGeom>
        </p:spPr>
      </p:pic>
      <p:pic>
        <p:nvPicPr>
          <p:cNvPr id="5" name="Picture 4" descr="A ceiling with lights and beams of light&#10;&#10;Description automatically generated">
            <a:extLst>
              <a:ext uri="{FF2B5EF4-FFF2-40B4-BE49-F238E27FC236}">
                <a16:creationId xmlns:a16="http://schemas.microsoft.com/office/drawing/2014/main" id="{F2D61D3C-7F26-FDB9-537C-170E391EC5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5" b="10646"/>
          <a:stretch>
            <a:fillRect/>
          </a:stretch>
        </p:blipFill>
        <p:spPr>
          <a:xfrm>
            <a:off x="20" y="41903"/>
            <a:ext cx="12191980" cy="6857999"/>
          </a:xfrm>
          <a:prstGeom prst="rect">
            <a:avLst/>
          </a:prstGeom>
        </p:spPr>
      </p:pic>
      <p:pic>
        <p:nvPicPr>
          <p:cNvPr id="9" name="Picture 8" descr="A blue and white gradient&#10;&#10;Description automatically generated">
            <a:extLst>
              <a:ext uri="{FF2B5EF4-FFF2-40B4-BE49-F238E27FC236}">
                <a16:creationId xmlns:a16="http://schemas.microsoft.com/office/drawing/2014/main" id="{24ABA8F7-E1BC-ABFE-8574-54C287CC17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6000"/>
          </a:blip>
          <a:srcRect t="21933"/>
          <a:stretch/>
        </p:blipFill>
        <p:spPr>
          <a:xfrm>
            <a:off x="-20" y="-4190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F83BF7-2A9A-5894-F578-EAD175CB0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10" y="1405756"/>
            <a:ext cx="10667980" cy="1952015"/>
          </a:xfrm>
        </p:spPr>
        <p:txBody>
          <a:bodyPr>
            <a:noAutofit/>
          </a:bodyPr>
          <a:lstStyle/>
          <a:p>
            <a:pPr algn="l"/>
            <a:r>
              <a:rPr lang="en-US" sz="7200" b="1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9ADA0A4F-3A04-12F6-EEE8-A0AA0F9B6405}"/>
              </a:ext>
            </a:extLst>
          </p:cNvPr>
          <p:cNvSpPr/>
          <p:nvPr/>
        </p:nvSpPr>
        <p:spPr>
          <a:xfrm>
            <a:off x="762010" y="4614219"/>
            <a:ext cx="4066963" cy="2274450"/>
          </a:xfrm>
          <a:prstGeom prst="round2SameRect">
            <a:avLst/>
          </a:prstGeom>
          <a:solidFill>
            <a:srgbClr val="353F42">
              <a:alpha val="3601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E69FAF8B-446F-2216-9238-F6B5A2FC70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674" y="5212416"/>
            <a:ext cx="2080502" cy="5166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3F732-86D4-DE38-9975-B3ADFD8B1AC0}"/>
              </a:ext>
            </a:extLst>
          </p:cNvPr>
          <p:cNvSpPr txBox="1"/>
          <p:nvPr/>
        </p:nvSpPr>
        <p:spPr>
          <a:xfrm>
            <a:off x="973543" y="5913519"/>
            <a:ext cx="364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info@tech-wheelhouse.com</a:t>
            </a:r>
          </a:p>
        </p:txBody>
      </p:sp>
    </p:spTree>
    <p:extLst>
      <p:ext uri="{BB962C8B-B14F-4D97-AF65-F5344CB8AC3E}">
        <p14:creationId xmlns:p14="http://schemas.microsoft.com/office/powerpoint/2010/main" val="1435227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F618A-F732-5C97-69CA-3EB2673FB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33DA15-458C-4B0B-CAD3-A23963489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" r="183"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15" name="Picture 14" descr="A blue and white gradient&#10;&#10;Description automatically generated">
            <a:extLst>
              <a:ext uri="{FF2B5EF4-FFF2-40B4-BE49-F238E27FC236}">
                <a16:creationId xmlns:a16="http://schemas.microsoft.com/office/drawing/2014/main" id="{2844A570-EFB3-F8E8-55F7-B19C70E1BA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5000"/>
          </a:blip>
          <a:srcRect l="170" t="46830" r="-170" b="538"/>
          <a:stretch/>
        </p:blipFill>
        <p:spPr>
          <a:xfrm>
            <a:off x="-27158" y="-4"/>
            <a:ext cx="12252806" cy="6858004"/>
          </a:xfrm>
          <a:prstGeom prst="roundRect">
            <a:avLst>
              <a:gd name="adj" fmla="val 0"/>
            </a:avLst>
          </a:prstGeom>
        </p:spPr>
      </p:pic>
      <p:pic>
        <p:nvPicPr>
          <p:cNvPr id="4" name="Picture 3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61B68667-6C9F-5F8E-9EB5-6CA41FE1D3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sp>
        <p:nvSpPr>
          <p:cNvPr id="26" name="Round Same Side Corner Rectangle 25">
            <a:extLst>
              <a:ext uri="{FF2B5EF4-FFF2-40B4-BE49-F238E27FC236}">
                <a16:creationId xmlns:a16="http://schemas.microsoft.com/office/drawing/2014/main" id="{F6D9D202-CBAD-AD2D-F7DB-7AF6F8796039}"/>
              </a:ext>
            </a:extLst>
          </p:cNvPr>
          <p:cNvSpPr/>
          <p:nvPr/>
        </p:nvSpPr>
        <p:spPr>
          <a:xfrm>
            <a:off x="8283718" y="1594525"/>
            <a:ext cx="3543300" cy="5225638"/>
          </a:xfrm>
          <a:prstGeom prst="round2SameRect">
            <a:avLst>
              <a:gd name="adj1" fmla="val 6068"/>
              <a:gd name="adj2" fmla="val 0"/>
            </a:avLst>
          </a:prstGeom>
          <a:solidFill>
            <a:srgbClr val="353F42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 Same Side Corner Rectangle 26">
            <a:extLst>
              <a:ext uri="{FF2B5EF4-FFF2-40B4-BE49-F238E27FC236}">
                <a16:creationId xmlns:a16="http://schemas.microsoft.com/office/drawing/2014/main" id="{F3C684DA-7C71-3AC1-BC81-2CE984731A57}"/>
              </a:ext>
            </a:extLst>
          </p:cNvPr>
          <p:cNvSpPr/>
          <p:nvPr/>
        </p:nvSpPr>
        <p:spPr>
          <a:xfrm>
            <a:off x="4354497" y="1632363"/>
            <a:ext cx="3543300" cy="5225638"/>
          </a:xfrm>
          <a:prstGeom prst="round2SameRect">
            <a:avLst>
              <a:gd name="adj1" fmla="val 6529"/>
              <a:gd name="adj2" fmla="val 0"/>
            </a:avLst>
          </a:prstGeom>
          <a:solidFill>
            <a:srgbClr val="353F42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5F57C257-5022-FD1E-CB04-A2C0F9403C30}"/>
              </a:ext>
            </a:extLst>
          </p:cNvPr>
          <p:cNvSpPr/>
          <p:nvPr/>
        </p:nvSpPr>
        <p:spPr>
          <a:xfrm>
            <a:off x="422641" y="1632362"/>
            <a:ext cx="3543300" cy="5225638"/>
          </a:xfrm>
          <a:prstGeom prst="round2SameRect">
            <a:avLst>
              <a:gd name="adj1" fmla="val 6990"/>
              <a:gd name="adj2" fmla="val 0"/>
            </a:avLst>
          </a:prstGeom>
          <a:solidFill>
            <a:srgbClr val="353F42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A3A3AD-9B8A-BC16-411B-150BBE18B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3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What does DB Pro Unlock?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BC83A6-5676-1944-55BE-F9D8EBA41DD3}"/>
              </a:ext>
            </a:extLst>
          </p:cNvPr>
          <p:cNvSpPr txBox="1"/>
          <p:nvPr/>
        </p:nvSpPr>
        <p:spPr>
          <a:xfrm>
            <a:off x="710376" y="2992555"/>
            <a:ext cx="2976754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Authentication Flexibility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Support for standard and non-standard authentication flows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Easier handling of token refresh, headers, and secrets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7E0C9F-6317-B5D2-784D-2FC76EC150F2}"/>
              </a:ext>
            </a:extLst>
          </p:cNvPr>
          <p:cNvSpPr txBox="1"/>
          <p:nvPr/>
        </p:nvSpPr>
        <p:spPr>
          <a:xfrm>
            <a:off x="4637770" y="2992704"/>
            <a:ext cx="297675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True Integration Orchestration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Not limited to processing one file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Coordinate multi-step workflows across systems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A6CE47-1A50-0A11-092C-98E2CE30EE68}"/>
              </a:ext>
            </a:extLst>
          </p:cNvPr>
          <p:cNvSpPr txBox="1"/>
          <p:nvPr/>
        </p:nvSpPr>
        <p:spPr>
          <a:xfrm>
            <a:off x="8560904" y="3073854"/>
            <a:ext cx="297675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Built-In Cloud &amp; Transaction Support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Native connectors for popular cloud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Common transaction patterns handled out of the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" name="Picture 2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0973637C-0CCE-01B0-47FC-4B0F7824C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231B0DD-FB10-D0D3-8FBB-AA29507C3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31422" y="2233514"/>
            <a:ext cx="506027" cy="50602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69B9F9D-4884-97A8-A327-EAB9EA9485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715599" y="2182793"/>
            <a:ext cx="507330" cy="5073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12388E-AFEB-DAA3-A92E-8FB145B0D6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726331" y="2225767"/>
            <a:ext cx="464164" cy="46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61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E0C39-A984-38BB-FA19-F6D97F62F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3D6C380-8A91-A420-2C61-D7E060D9F7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B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930135-50CC-946E-A8D3-96B6B68B45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90" r="17990"/>
          <a:stretch/>
        </p:blipFill>
        <p:spPr>
          <a:xfrm>
            <a:off x="284762" y="358923"/>
            <a:ext cx="7014108" cy="6140153"/>
          </a:xfrm>
          <a:prstGeom prst="roundRect">
            <a:avLst>
              <a:gd name="adj" fmla="val 4144"/>
            </a:avLst>
          </a:prstGeom>
        </p:spPr>
      </p:pic>
      <p:pic>
        <p:nvPicPr>
          <p:cNvPr id="13" name="Picture 12" descr="A blue and white gradient&#10;&#10;Description automatically generated">
            <a:extLst>
              <a:ext uri="{FF2B5EF4-FFF2-40B4-BE49-F238E27FC236}">
                <a16:creationId xmlns:a16="http://schemas.microsoft.com/office/drawing/2014/main" id="{70697AEB-FC8D-8558-D67A-52BE137E4A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>
            <a:off x="284762" y="358924"/>
            <a:ext cx="7014109" cy="6140152"/>
          </a:xfrm>
          <a:prstGeom prst="roundRect">
            <a:avLst>
              <a:gd name="adj" fmla="val 4181"/>
            </a:avLst>
          </a:prstGeom>
        </p:spPr>
      </p:pic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11D9C1EC-4225-A5C4-230F-7BD943B8C2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18A5E8F-9A78-A72D-4945-662C0EA8EAE7}"/>
              </a:ext>
            </a:extLst>
          </p:cNvPr>
          <p:cNvGrpSpPr/>
          <p:nvPr/>
        </p:nvGrpSpPr>
        <p:grpSpPr>
          <a:xfrm>
            <a:off x="5740400" y="3054428"/>
            <a:ext cx="5820229" cy="1370205"/>
            <a:chOff x="5740400" y="3054428"/>
            <a:chExt cx="5820229" cy="1370205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F4FBC2EE-AC62-F081-F4D2-68666BC06645}"/>
                </a:ext>
              </a:extLst>
            </p:cNvPr>
            <p:cNvSpPr/>
            <p:nvPr/>
          </p:nvSpPr>
          <p:spPr>
            <a:xfrm>
              <a:off x="5740400" y="3054428"/>
              <a:ext cx="5820229" cy="1370205"/>
            </a:xfrm>
            <a:prstGeom prst="roundRect">
              <a:avLst>
                <a:gd name="adj" fmla="val 19586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  <a:alpha val="17000"/>
                </a:schemeClr>
              </a:solidFill>
            </a:ln>
            <a:effectLst>
              <a:outerShdw blurRad="50800" dist="38100" dir="8100000" algn="tr" rotWithShape="0">
                <a:schemeClr val="bg2">
                  <a:lumMod val="25000"/>
                  <a:alpha val="7317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r>
                <a:rPr lang="en-US" sz="2000" b="1" dirty="0">
                  <a:solidFill>
                    <a:srgbClr val="353F42"/>
                  </a:solidFill>
                  <a:latin typeface="+mj-lt"/>
                </a:rPr>
                <a:t>Combine and transform files into structured payloads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255DB9E-E44D-AD25-7FA5-59F5616FF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021340" y="3460011"/>
              <a:ext cx="559038" cy="55903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81A620-6220-9789-A1F1-03B73DCE1F62}"/>
              </a:ext>
            </a:extLst>
          </p:cNvPr>
          <p:cNvGrpSpPr/>
          <p:nvPr/>
        </p:nvGrpSpPr>
        <p:grpSpPr>
          <a:xfrm>
            <a:off x="5740401" y="1459134"/>
            <a:ext cx="5820229" cy="1370205"/>
            <a:chOff x="5740401" y="1459134"/>
            <a:chExt cx="5820229" cy="1370205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69621DAC-4946-CD9A-AF96-3AC3098D416C}"/>
                </a:ext>
              </a:extLst>
            </p:cNvPr>
            <p:cNvSpPr/>
            <p:nvPr/>
          </p:nvSpPr>
          <p:spPr>
            <a:xfrm>
              <a:off x="5740401" y="1459134"/>
              <a:ext cx="5820229" cy="1370205"/>
            </a:xfrm>
            <a:prstGeom prst="roundRect">
              <a:avLst>
                <a:gd name="adj" fmla="val 22805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  <a:alpha val="17000"/>
                </a:schemeClr>
              </a:solidFill>
            </a:ln>
            <a:effectLst>
              <a:outerShdw blurRad="50800" dist="38100" dir="8100000" algn="tr" rotWithShape="0">
                <a:schemeClr val="bg2">
                  <a:lumMod val="25000"/>
                  <a:alpha val="7317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r>
                <a:rPr lang="en-US" sz="2000" b="1" dirty="0">
                  <a:solidFill>
                    <a:srgbClr val="353F42"/>
                  </a:solidFill>
                  <a:latin typeface="+mj-lt"/>
                </a:rPr>
                <a:t>Forward EAM Datalake data anywhere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9BA4747-33AA-AEE8-5BFD-811DA18A9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021340" y="1863639"/>
              <a:ext cx="559038" cy="55903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D8CD6C-C880-CAF2-B737-CB7B5C6CFD29}"/>
              </a:ext>
            </a:extLst>
          </p:cNvPr>
          <p:cNvGrpSpPr/>
          <p:nvPr/>
        </p:nvGrpSpPr>
        <p:grpSpPr>
          <a:xfrm>
            <a:off x="5740400" y="4651250"/>
            <a:ext cx="5820229" cy="1370205"/>
            <a:chOff x="5740400" y="4651250"/>
            <a:chExt cx="5820229" cy="1370205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FA336A9-46EB-4717-BCF3-5F72561A52CE}"/>
                </a:ext>
              </a:extLst>
            </p:cNvPr>
            <p:cNvSpPr/>
            <p:nvPr/>
          </p:nvSpPr>
          <p:spPr>
            <a:xfrm>
              <a:off x="5740400" y="4651250"/>
              <a:ext cx="5820229" cy="1370205"/>
            </a:xfrm>
            <a:prstGeom prst="roundRect">
              <a:avLst>
                <a:gd name="adj" fmla="val 21196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  <a:alpha val="17000"/>
                </a:schemeClr>
              </a:solidFill>
            </a:ln>
            <a:effectLst>
              <a:outerShdw blurRad="50800" dist="38100" dir="8100000" algn="tr" rotWithShape="0">
                <a:schemeClr val="bg2">
                  <a:lumMod val="25000"/>
                  <a:alpha val="7317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r>
                <a:rPr lang="en-US" sz="2000" b="1" dirty="0">
                  <a:solidFill>
                    <a:srgbClr val="353F42"/>
                  </a:solidFill>
                  <a:latin typeface="+mj-lt"/>
                </a:rPr>
                <a:t>Handle complex authentication and scheduling natively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233C0B2-F423-AFCA-84D0-BC687A991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6065004" y="5056833"/>
              <a:ext cx="559038" cy="559038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6BA20D43-5A0F-4CF5-4971-3E050DFF756A}"/>
              </a:ext>
            </a:extLst>
          </p:cNvPr>
          <p:cNvSpPr txBox="1">
            <a:spLocks/>
          </p:cNvSpPr>
          <p:nvPr/>
        </p:nvSpPr>
        <p:spPr>
          <a:xfrm>
            <a:off x="839201" y="1373817"/>
            <a:ext cx="4266200" cy="13702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"/>
              </a:rPr>
              <a:t>Capability Examples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962C39-D8B4-8A3E-F7ED-58C58E669B8A}"/>
              </a:ext>
            </a:extLst>
          </p:cNvPr>
          <p:cNvSpPr txBox="1"/>
          <p:nvPr/>
        </p:nvSpPr>
        <p:spPr>
          <a:xfrm>
            <a:off x="784596" y="2907064"/>
            <a:ext cx="3962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Real-World Use Cases</a:t>
            </a:r>
          </a:p>
        </p:txBody>
      </p:sp>
    </p:spTree>
    <p:extLst>
      <p:ext uri="{BB962C8B-B14F-4D97-AF65-F5344CB8AC3E}">
        <p14:creationId xmlns:p14="http://schemas.microsoft.com/office/powerpoint/2010/main" val="4209774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7A40D-1DD0-D8FA-4C5B-B8C2442C8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E5AE943D-42C7-1A84-1758-E13D1FB0F1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34" r="11034"/>
          <a:stretch/>
        </p:blipFill>
        <p:spPr>
          <a:xfrm>
            <a:off x="3632201" y="1"/>
            <a:ext cx="8559800" cy="6858000"/>
          </a:xfrm>
          <a:prstGeom prst="roundRect">
            <a:avLst>
              <a:gd name="adj" fmla="val 0"/>
            </a:avLst>
          </a:prstGeom>
        </p:spPr>
      </p:pic>
      <p:pic>
        <p:nvPicPr>
          <p:cNvPr id="27" name="Picture 26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4CAC7100-1135-1473-FBB0-4375BEE82D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pic>
        <p:nvPicPr>
          <p:cNvPr id="14" name="Picture 13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0BE58017-FE27-AD52-B67D-95411221C2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8BC4AC-2516-AD9A-065D-20965B52E7BE}"/>
              </a:ext>
            </a:extLst>
          </p:cNvPr>
          <p:cNvSpPr txBox="1">
            <a:spLocks/>
          </p:cNvSpPr>
          <p:nvPr/>
        </p:nvSpPr>
        <p:spPr>
          <a:xfrm>
            <a:off x="7288633" y="1430256"/>
            <a:ext cx="5034107" cy="13702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"/>
              </a:rPr>
              <a:t>Send Data Anywhere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45A69596-E8DC-620A-7827-B98A5D32490F}"/>
              </a:ext>
            </a:extLst>
          </p:cNvPr>
          <p:cNvSpPr txBox="1">
            <a:spLocks/>
          </p:cNvSpPr>
          <p:nvPr/>
        </p:nvSpPr>
        <p:spPr>
          <a:xfrm>
            <a:off x="7107039" y="3176621"/>
            <a:ext cx="4954221" cy="3751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600"/>
              </a:spcBef>
              <a:buClr>
                <a:srgbClr val="45BCEC"/>
              </a:buClr>
              <a:buSzPct val="80000"/>
            </a:pPr>
            <a:r>
              <a:rPr lang="en-US" sz="2000" b="1" dirty="0">
                <a:solidFill>
                  <a:schemeClr val="bg1"/>
                </a:solidFill>
              </a:rPr>
              <a:t>Authentication Flexibility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Forward data to public cloud destinations</a:t>
            </a: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Send directly to on-prem or private cloud databases</a:t>
            </a: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Eliminate unnecessary middleware hops</a:t>
            </a:r>
          </a:p>
        </p:txBody>
      </p:sp>
      <p:pic>
        <p:nvPicPr>
          <p:cNvPr id="6" name="Picture 5" descr="A blue dotted world map&#10;&#10;Description automatically generated">
            <a:extLst>
              <a:ext uri="{FF2B5EF4-FFF2-40B4-BE49-F238E27FC236}">
                <a16:creationId xmlns:a16="http://schemas.microsoft.com/office/drawing/2014/main" id="{113A6CC2-D5C5-0B60-872B-4036F425CD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849" y="0"/>
            <a:ext cx="6918536" cy="69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53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B320A-C94A-76E8-9502-2E6B21F7D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eiling with lights and beams of light&#10;&#10;Description automatically generated">
            <a:extLst>
              <a:ext uri="{FF2B5EF4-FFF2-40B4-BE49-F238E27FC236}">
                <a16:creationId xmlns:a16="http://schemas.microsoft.com/office/drawing/2014/main" id="{856854E8-91D1-AE9F-2F29-8EE0DB858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5" b="10646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20" name="Picture 19" descr="A blue and white gradient&#10;&#10;Description automatically generated">
            <a:extLst>
              <a:ext uri="{FF2B5EF4-FFF2-40B4-BE49-F238E27FC236}">
                <a16:creationId xmlns:a16="http://schemas.microsoft.com/office/drawing/2014/main" id="{ADC7A690-6ED6-6D09-1AC2-5933D126E2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5" name="Picture 24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1CAB5459-A12B-B897-CF61-D5DCB8FE12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26" name="Picture 25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3D66794C-4E7D-363A-C37D-F34F1B4A1E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584B252E-4BBB-78C1-8B0D-5E0DC986418C}"/>
              </a:ext>
            </a:extLst>
          </p:cNvPr>
          <p:cNvSpPr/>
          <p:nvPr/>
        </p:nvSpPr>
        <p:spPr>
          <a:xfrm>
            <a:off x="820064" y="1637927"/>
            <a:ext cx="10551870" cy="5220074"/>
          </a:xfrm>
          <a:prstGeom prst="round2SameRect">
            <a:avLst>
              <a:gd name="adj1" fmla="val 6068"/>
              <a:gd name="adj2" fmla="val 0"/>
            </a:avLst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DAC99ED-B085-D43B-5311-FF8D0C2195AA}"/>
              </a:ext>
            </a:extLst>
          </p:cNvPr>
          <p:cNvSpPr txBox="1">
            <a:spLocks/>
          </p:cNvSpPr>
          <p:nvPr/>
        </p:nvSpPr>
        <p:spPr>
          <a:xfrm>
            <a:off x="2179505" y="543912"/>
            <a:ext cx="7832989" cy="10940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</a:rPr>
              <a:t>DataLake 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62B566-5634-DEB5-C075-89A5B4705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0116" y="2370271"/>
            <a:ext cx="6468378" cy="1247949"/>
          </a:xfrm>
          <a:prstGeom prst="rect">
            <a:avLst/>
          </a:prstGeom>
        </p:spPr>
      </p:pic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D344AD31-CA2C-1A71-7F88-C95CE89CFE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8174321C-5478-4920-F340-0D20424F2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2179505" y="3834001"/>
            <a:ext cx="8229600" cy="234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63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604DE-F14E-425B-303B-B0C80D748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eiling with lights and beams of light&#10;&#10;Description automatically generated">
            <a:extLst>
              <a:ext uri="{FF2B5EF4-FFF2-40B4-BE49-F238E27FC236}">
                <a16:creationId xmlns:a16="http://schemas.microsoft.com/office/drawing/2014/main" id="{BDBDF044-698D-0034-CED5-ACB1429F5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5" b="10646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20" name="Picture 19" descr="A blue and white gradient&#10;&#10;Description automatically generated">
            <a:extLst>
              <a:ext uri="{FF2B5EF4-FFF2-40B4-BE49-F238E27FC236}">
                <a16:creationId xmlns:a16="http://schemas.microsoft.com/office/drawing/2014/main" id="{8DE0DEFE-B968-F55A-48BC-E70041D2B2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0" y="0"/>
            <a:ext cx="6372225" cy="6858001"/>
          </a:xfrm>
          <a:prstGeom prst="rect">
            <a:avLst/>
          </a:prstGeom>
        </p:spPr>
      </p:pic>
      <p:pic>
        <p:nvPicPr>
          <p:cNvPr id="25" name="Picture 24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E65FD88B-8508-A87C-6D85-2D8520EC0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26" name="Picture 25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E400BEBE-C01D-9CFB-E0E7-E1B4AC25BA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3A0D60-A79E-609D-CCA0-F3F792AD3FF2}"/>
              </a:ext>
            </a:extLst>
          </p:cNvPr>
          <p:cNvSpPr/>
          <p:nvPr/>
        </p:nvSpPr>
        <p:spPr>
          <a:xfrm>
            <a:off x="4618495" y="0"/>
            <a:ext cx="7573505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4B9D09F3-7AEC-850C-D792-91FB608E8C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C1B6EE2-0C54-F5CB-E91F-7AEA26BBA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723223" y="848101"/>
            <a:ext cx="5364047" cy="516179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E2B28C5-5DC1-6AB4-4DBB-C1F12C9364BD}"/>
              </a:ext>
            </a:extLst>
          </p:cNvPr>
          <p:cNvSpPr txBox="1">
            <a:spLocks/>
          </p:cNvSpPr>
          <p:nvPr/>
        </p:nvSpPr>
        <p:spPr>
          <a:xfrm>
            <a:off x="631370" y="1270000"/>
            <a:ext cx="4150848" cy="10940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</a:rPr>
              <a:t>“Heartbeat” Flowfile</a:t>
            </a:r>
          </a:p>
        </p:txBody>
      </p:sp>
    </p:spTree>
    <p:extLst>
      <p:ext uri="{BB962C8B-B14F-4D97-AF65-F5344CB8AC3E}">
        <p14:creationId xmlns:p14="http://schemas.microsoft.com/office/powerpoint/2010/main" val="2447839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0CA12-E4AE-9173-7B91-156F28528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eiling with lights and beams of light&#10;&#10;Description automatically generated">
            <a:extLst>
              <a:ext uri="{FF2B5EF4-FFF2-40B4-BE49-F238E27FC236}">
                <a16:creationId xmlns:a16="http://schemas.microsoft.com/office/drawing/2014/main" id="{76D01775-2499-91D0-2D6E-2D100BE98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5" b="10646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20" name="Picture 19" descr="A blue and white gradient&#10;&#10;Description automatically generated">
            <a:extLst>
              <a:ext uri="{FF2B5EF4-FFF2-40B4-BE49-F238E27FC236}">
                <a16:creationId xmlns:a16="http://schemas.microsoft.com/office/drawing/2014/main" id="{F6256DB8-E93B-EC36-F495-7244E23ED5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5" name="Picture 24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2D32F1F-C62C-DD3C-DF9A-D8A7404D58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26" name="Picture 25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5970DC3A-A5C7-FF29-2F71-C05F6DD77F4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22096E2D-AF90-A41C-97C0-8E5ED0EFAE2D}"/>
              </a:ext>
            </a:extLst>
          </p:cNvPr>
          <p:cNvSpPr/>
          <p:nvPr/>
        </p:nvSpPr>
        <p:spPr>
          <a:xfrm>
            <a:off x="820064" y="1637927"/>
            <a:ext cx="10551870" cy="5220074"/>
          </a:xfrm>
          <a:prstGeom prst="round2SameRect">
            <a:avLst>
              <a:gd name="adj1" fmla="val 6068"/>
              <a:gd name="adj2" fmla="val 0"/>
            </a:avLst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0C8228-436A-BF85-9FC5-17DC6895B17D}"/>
              </a:ext>
            </a:extLst>
          </p:cNvPr>
          <p:cNvSpPr txBox="1">
            <a:spLocks/>
          </p:cNvSpPr>
          <p:nvPr/>
        </p:nvSpPr>
        <p:spPr>
          <a:xfrm>
            <a:off x="2179505" y="543912"/>
            <a:ext cx="7832989" cy="10940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</a:rPr>
              <a:t>“Heartbeat” Response From Connector</a:t>
            </a: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101AD0E-FF7E-6F3F-D137-EF8E56D5C8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9BE2972-E142-2C40-5854-DCD7DA8B4B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7871" y="2068095"/>
            <a:ext cx="7296257" cy="449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34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4E0FA-C952-AFBE-EEFA-7A534B177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7C454EBA-33BB-7BA8-871C-9330E0BE0F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34" r="11034"/>
          <a:stretch/>
        </p:blipFill>
        <p:spPr>
          <a:xfrm>
            <a:off x="0" y="1"/>
            <a:ext cx="8559800" cy="6858000"/>
          </a:xfrm>
          <a:prstGeom prst="roundRect">
            <a:avLst>
              <a:gd name="adj" fmla="val 0"/>
            </a:avLst>
          </a:prstGeom>
        </p:spPr>
      </p:pic>
      <p:pic>
        <p:nvPicPr>
          <p:cNvPr id="27" name="Picture 26" descr="A black and white background with dots&#10;&#10;Description automatically generated">
            <a:extLst>
              <a:ext uri="{FF2B5EF4-FFF2-40B4-BE49-F238E27FC236}">
                <a16:creationId xmlns:a16="http://schemas.microsoft.com/office/drawing/2014/main" id="{AE315E95-E3C4-C949-58C3-EC00658718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1000"/>
          </a:blip>
          <a:srcRect b="26570"/>
          <a:stretch/>
        </p:blipFill>
        <p:spPr>
          <a:xfrm>
            <a:off x="0" y="3032446"/>
            <a:ext cx="12192000" cy="38255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9D3D858-1107-49EE-DDB4-FA44E0A31C74}"/>
              </a:ext>
            </a:extLst>
          </p:cNvPr>
          <p:cNvSpPr txBox="1">
            <a:spLocks/>
          </p:cNvSpPr>
          <p:nvPr/>
        </p:nvSpPr>
        <p:spPr>
          <a:xfrm>
            <a:off x="850957" y="1006710"/>
            <a:ext cx="5034107" cy="13702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"/>
              </a:rPr>
              <a:t>Payload Creation &amp; File Management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CF5CE5FB-0BCF-71A7-236B-37E328F6BF23}"/>
              </a:ext>
            </a:extLst>
          </p:cNvPr>
          <p:cNvSpPr txBox="1">
            <a:spLocks/>
          </p:cNvSpPr>
          <p:nvPr/>
        </p:nvSpPr>
        <p:spPr>
          <a:xfrm>
            <a:off x="850957" y="3018889"/>
            <a:ext cx="4954221" cy="3751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600"/>
              </a:spcBef>
              <a:buClr>
                <a:srgbClr val="45BCEC"/>
              </a:buClr>
              <a:buSzPct val="80000"/>
            </a:pPr>
            <a:r>
              <a:rPr lang="en-US" sz="2000" b="1" dirty="0">
                <a:solidFill>
                  <a:schemeClr val="bg1"/>
                </a:solidFill>
              </a:rPr>
              <a:t>Multi-File to Single Payload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Combine multiple inbound files into one output</a:t>
            </a: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Create structured compressed archives</a:t>
            </a:r>
          </a:p>
          <a:p>
            <a:pPr marL="285750" indent="-285750" algn="l">
              <a:spcBef>
                <a:spcPts val="1600"/>
              </a:spcBef>
              <a:buClr>
                <a:srgbClr val="45BCEC"/>
              </a:buClr>
              <a:buSzPct val="80000"/>
              <a:buFont typeface="System Font Regular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Supported formats: ZIP, TAR, GZ, and more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A78D69-EE00-E27F-C0B9-A8270FBD6A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93" t="-309" r="20810" b="309"/>
          <a:stretch/>
        </p:blipFill>
        <p:spPr>
          <a:xfrm>
            <a:off x="6524786" y="1995"/>
            <a:ext cx="5667214" cy="6856005"/>
          </a:xfrm>
          <a:prstGeom prst="rect">
            <a:avLst/>
          </a:prstGeom>
        </p:spPr>
      </p:pic>
      <p:pic>
        <p:nvPicPr>
          <p:cNvPr id="14" name="Picture 13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50A585ED-2DD3-E9EB-5AA7-E1FAF49D0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01" b="-20091"/>
          <a:stretch/>
        </p:blipFill>
        <p:spPr>
          <a:xfrm>
            <a:off x="11560629" y="6177955"/>
            <a:ext cx="397312" cy="5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1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E0E1ED57D8F148A26DF3A7F6AEE78C" ma:contentTypeVersion="10" ma:contentTypeDescription="Create a new document." ma:contentTypeScope="" ma:versionID="2ef5fc3a1da57743eb2bd8fcfe730df2">
  <xsd:schema xmlns:xsd="http://www.w3.org/2001/XMLSchema" xmlns:xs="http://www.w3.org/2001/XMLSchema" xmlns:p="http://schemas.microsoft.com/office/2006/metadata/properties" xmlns:ns2="31ec0c9e-a015-4fad-bb0b-963cf99085d4" xmlns:ns3="86b2adf6-b113-41ce-b5e0-e93258f09f20" targetNamespace="http://schemas.microsoft.com/office/2006/metadata/properties" ma:root="true" ma:fieldsID="6ad91d15df031dc2d01627f5812596b1" ns2:_="" ns3:_="">
    <xsd:import namespace="31ec0c9e-a015-4fad-bb0b-963cf99085d4"/>
    <xsd:import namespace="86b2adf6-b113-41ce-b5e0-e93258f09f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c0c9e-a015-4fad-bb0b-963cf99085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bde6242-716d-41e5-8e76-ae7804763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b2adf6-b113-41ce-b5e0-e93258f09f2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65f57ca-1d91-4c93-97c8-5560add0728c}" ma:internalName="TaxCatchAll" ma:showField="CatchAllData" ma:web="86b2adf6-b113-41ce-b5e0-e93258f09f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ec0c9e-a015-4fad-bb0b-963cf99085d4">
      <Terms xmlns="http://schemas.microsoft.com/office/infopath/2007/PartnerControls"/>
    </lcf76f155ced4ddcb4097134ff3c332f>
    <TaxCatchAll xmlns="86b2adf6-b113-41ce-b5e0-e93258f09f20" xsi:nil="true"/>
  </documentManagement>
</p:properties>
</file>

<file path=customXml/itemProps1.xml><?xml version="1.0" encoding="utf-8"?>
<ds:datastoreItem xmlns:ds="http://schemas.openxmlformats.org/officeDocument/2006/customXml" ds:itemID="{3108C0F6-25BB-4515-82BA-9FF681D91098}"/>
</file>

<file path=customXml/itemProps2.xml><?xml version="1.0" encoding="utf-8"?>
<ds:datastoreItem xmlns:ds="http://schemas.openxmlformats.org/officeDocument/2006/customXml" ds:itemID="{451C8CC6-2466-4B2C-92E9-F43B45F80F0B}"/>
</file>

<file path=customXml/itemProps3.xml><?xml version="1.0" encoding="utf-8"?>
<ds:datastoreItem xmlns:ds="http://schemas.openxmlformats.org/officeDocument/2006/customXml" ds:itemID="{029ACCFA-9B7C-4846-A1D3-5033D5754DEC}"/>
</file>

<file path=docProps/app.xml><?xml version="1.0" encoding="utf-8"?>
<Properties xmlns="http://schemas.openxmlformats.org/officeDocument/2006/extended-properties" xmlns:vt="http://schemas.openxmlformats.org/officeDocument/2006/docPropsVTypes">
  <TotalTime>8326</TotalTime>
  <Words>356</Words>
  <Application>Microsoft Office PowerPoint</Application>
  <PresentationFormat>Widescreen</PresentationFormat>
  <Paragraphs>96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DM Sans 14pt</vt:lpstr>
      <vt:lpstr>System Font Regular</vt:lpstr>
      <vt:lpstr>Office Theme</vt:lpstr>
      <vt:lpstr>Unlocking Integration Flexibility with DB Pro</vt:lpstr>
      <vt:lpstr>PowerPoint Presentation</vt:lpstr>
      <vt:lpstr>What does DB Pro Unlock?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Takeaways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kailezucca@gmail.com</dc:creator>
  <cp:lastModifiedBy>Miles Gary</cp:lastModifiedBy>
  <cp:revision>171</cp:revision>
  <cp:lastPrinted>2025-12-10T23:04:13Z</cp:lastPrinted>
  <dcterms:created xsi:type="dcterms:W3CDTF">2025-12-10T22:09:34Z</dcterms:created>
  <dcterms:modified xsi:type="dcterms:W3CDTF">2026-02-04T16:17:24Z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0x01010009E0E1ED57D8F148A26DF3A7F6AEE78C</vt:lpwstr>
  </property>
</Properties>
</file>