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94" r:id="rId2"/>
    <p:sldId id="4679" r:id="rId3"/>
    <p:sldId id="4684" r:id="rId4"/>
    <p:sldId id="4682" r:id="rId5"/>
    <p:sldId id="4693" r:id="rId6"/>
    <p:sldId id="288" r:id="rId7"/>
    <p:sldId id="281" r:id="rId8"/>
    <p:sldId id="4292" r:id="rId9"/>
    <p:sldId id="284" r:id="rId10"/>
    <p:sldId id="299" r:id="rId11"/>
    <p:sldId id="604" r:id="rId12"/>
    <p:sldId id="331" r:id="rId13"/>
    <p:sldId id="411" r:id="rId14"/>
    <p:sldId id="273" r:id="rId15"/>
    <p:sldId id="272" r:id="rId16"/>
    <p:sldId id="285" r:id="rId17"/>
    <p:sldId id="4273" r:id="rId18"/>
    <p:sldId id="4284" r:id="rId19"/>
    <p:sldId id="271" r:id="rId20"/>
    <p:sldId id="296" r:id="rId21"/>
    <p:sldId id="276" r:id="rId22"/>
    <p:sldId id="277" r:id="rId23"/>
    <p:sldId id="280" r:id="rId24"/>
    <p:sldId id="300" r:id="rId25"/>
    <p:sldId id="282" r:id="rId26"/>
    <p:sldId id="297" r:id="rId27"/>
    <p:sldId id="4689" r:id="rId28"/>
    <p:sldId id="4287" r:id="rId29"/>
    <p:sldId id="4289" r:id="rId30"/>
    <p:sldId id="46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0FD07-1C67-45D1-8BAF-272B46927F28}"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0C976-6226-4C68-8143-A71FD0481B25}" type="slidenum">
              <a:rPr lang="en-US" smtClean="0"/>
              <a:t>‹#›</a:t>
            </a:fld>
            <a:endParaRPr lang="en-US"/>
          </a:p>
        </p:txBody>
      </p:sp>
    </p:spTree>
    <p:extLst>
      <p:ext uri="{BB962C8B-B14F-4D97-AF65-F5344CB8AC3E}">
        <p14:creationId xmlns:p14="http://schemas.microsoft.com/office/powerpoint/2010/main" val="117569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a:r>
              <a:rPr lang="en-US" sz="1800" dirty="0">
                <a:solidFill>
                  <a:srgbClr val="000000"/>
                </a:solidFill>
                <a:effectLst/>
                <a:ea typeface="Times New Roman" panose="02020603050405020304" pitchFamily="18" charset="0"/>
              </a:rPr>
              <a:t>Since 1980 Mr. Levitt has been the President of Springfield Resources, maintenance consultants in a wide variety of industries including pharmaceuticals, oil, airports, hospitals, high tech manufacturing, school systems, government, etc.  Springfield Resources has worked in highly regulated, unregulated, union and non-union environments.  </a:t>
            </a:r>
          </a:p>
          <a:p>
            <a:pPr marL="0" marR="0">
              <a:spcBef>
                <a:spcPts val="0"/>
              </a:spcBef>
              <a:spcAft>
                <a:spcPts val="0"/>
              </a:spcAft>
            </a:pPr>
            <a:r>
              <a:rPr lang="en-US" sz="1800" dirty="0">
                <a:solidFill>
                  <a:srgbClr val="000000"/>
                </a:solidFill>
                <a:effectLst/>
                <a:ea typeface="Times New Roman" panose="02020603050405020304" pitchFamily="18" charset="0"/>
              </a:rPr>
              <a:t>Joel Levitt while on a break from teaching in Kuala Lumpur. Petronas Towers in background </a:t>
            </a:r>
          </a:p>
          <a:p>
            <a:pPr marL="0" marR="0"/>
            <a:r>
              <a:rPr lang="en-US" sz="1800" dirty="0">
                <a:solidFill>
                  <a:srgbClr val="000000"/>
                </a:solidFill>
                <a:effectLst/>
                <a:ea typeface="Times New Roman" panose="02020603050405020304" pitchFamily="18" charset="0"/>
              </a:rPr>
              <a:t>Prior to SRC, Levitt was a senior consultant at Computer Cost Control Corp. There he designed computerized maintenance management systems for organizations including FedEx, United Airlines, JFK Airport, BFI, etc. He designed, installed and serviced a complete automation system with rack controls, accounting, and inventory controls for BP North America’s 30,000-barrel/day-oil terminal. </a:t>
            </a:r>
          </a:p>
          <a:p>
            <a:pPr marL="0" marR="0"/>
            <a:r>
              <a:rPr lang="en-US" sz="1800" dirty="0">
                <a:solidFill>
                  <a:srgbClr val="000000"/>
                </a:solidFill>
                <a:effectLst/>
                <a:ea typeface="Times New Roman" panose="02020603050405020304" pitchFamily="18" charset="0"/>
              </a:rPr>
              <a:t>His teaching style is noted for its humor and plain straight talking. Students should expect to be introduced to a great deal of material, real-life examples, successful practices from around the world, and have a good time as well.</a:t>
            </a:r>
          </a:p>
          <a:p>
            <a:endParaRPr lang="en-US" dirty="0"/>
          </a:p>
        </p:txBody>
      </p:sp>
      <p:sp>
        <p:nvSpPr>
          <p:cNvPr id="4" name="Slide Number Placeholder 3"/>
          <p:cNvSpPr>
            <a:spLocks noGrp="1"/>
          </p:cNvSpPr>
          <p:nvPr>
            <p:ph type="sldNum" sz="quarter" idx="10"/>
          </p:nvPr>
        </p:nvSpPr>
        <p:spPr/>
        <p:txBody>
          <a:bodyPr/>
          <a:lstStyle/>
          <a:p>
            <a:fld id="{BE549348-B093-4B04-844D-8C8A893CE333}" type="slidenum">
              <a:rPr lang="en-US" smtClean="0"/>
              <a:t>2</a:t>
            </a:fld>
            <a:endParaRPr lang="en-US" dirty="0"/>
          </a:p>
        </p:txBody>
      </p:sp>
    </p:spTree>
    <p:extLst>
      <p:ext uri="{BB962C8B-B14F-4D97-AF65-F5344CB8AC3E}">
        <p14:creationId xmlns:p14="http://schemas.microsoft.com/office/powerpoint/2010/main" val="2143819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AD4D82-6F48-489A-8F45-29542A160AF1}" type="slidenum">
              <a:rPr lang="en-US" smtClean="0"/>
              <a:pPr>
                <a:defRPr/>
              </a:pPr>
              <a:t>14</a:t>
            </a:fld>
            <a:endParaRPr lang="en-US"/>
          </a:p>
        </p:txBody>
      </p:sp>
    </p:spTree>
    <p:extLst>
      <p:ext uri="{BB962C8B-B14F-4D97-AF65-F5344CB8AC3E}">
        <p14:creationId xmlns:p14="http://schemas.microsoft.com/office/powerpoint/2010/main" val="3449546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D4D82-6F48-489A-8F45-29542A160AF1}" type="slidenum">
              <a:rPr lang="en-US" smtClean="0"/>
              <a:pPr>
                <a:defRPr/>
              </a:pPr>
              <a:t>15</a:t>
            </a:fld>
            <a:endParaRPr lang="en-US"/>
          </a:p>
        </p:txBody>
      </p:sp>
    </p:spTree>
    <p:extLst>
      <p:ext uri="{BB962C8B-B14F-4D97-AF65-F5344CB8AC3E}">
        <p14:creationId xmlns:p14="http://schemas.microsoft.com/office/powerpoint/2010/main" val="3032251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58EEDD4-630B-4C31-9A61-E30BF7F6BF89}" type="slidenum">
              <a:rPr lang="en-US" altLang="en-US" smtClean="0">
                <a:latin typeface="Arial Narrow" pitchFamily="34" charset="0"/>
              </a:rPr>
              <a:pPr eaLnBrk="1" hangingPunct="1">
                <a:spcBef>
                  <a:spcPct val="0"/>
                </a:spcBef>
              </a:pPr>
              <a:t>19</a:t>
            </a:fld>
            <a:endParaRPr lang="en-US" altLang="en-US">
              <a:latin typeface="Arial Narrow" pitchFamily="34" charset="0"/>
            </a:endParaRPr>
          </a:p>
        </p:txBody>
      </p:sp>
    </p:spTree>
    <p:extLst>
      <p:ext uri="{BB962C8B-B14F-4D97-AF65-F5344CB8AC3E}">
        <p14:creationId xmlns:p14="http://schemas.microsoft.com/office/powerpoint/2010/main" val="81455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20C81-859C-E640-922B-C9B46DA0C5CE}" type="slidenum">
              <a:rPr lang="en-US" smtClean="0"/>
              <a:t>20</a:t>
            </a:fld>
            <a:endParaRPr lang="en-US"/>
          </a:p>
        </p:txBody>
      </p:sp>
    </p:spTree>
    <p:extLst>
      <p:ext uri="{BB962C8B-B14F-4D97-AF65-F5344CB8AC3E}">
        <p14:creationId xmlns:p14="http://schemas.microsoft.com/office/powerpoint/2010/main" val="3006201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56A23EE-992E-4923-8335-0D186D16DF6C}" type="slidenum">
              <a:rPr lang="en-US" altLang="en-US" smtClean="0">
                <a:latin typeface="Arial Narrow" pitchFamily="34" charset="0"/>
              </a:rPr>
              <a:pPr eaLnBrk="1" hangingPunct="1">
                <a:spcBef>
                  <a:spcPct val="0"/>
                </a:spcBef>
              </a:pPr>
              <a:t>21</a:t>
            </a:fld>
            <a:endParaRPr lang="en-US" altLang="en-US">
              <a:latin typeface="Arial Narrow" pitchFamily="34" charset="0"/>
            </a:endParaRPr>
          </a:p>
        </p:txBody>
      </p:sp>
    </p:spTree>
    <p:extLst>
      <p:ext uri="{BB962C8B-B14F-4D97-AF65-F5344CB8AC3E}">
        <p14:creationId xmlns:p14="http://schemas.microsoft.com/office/powerpoint/2010/main" val="152798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026C824-D341-418F-AE63-1AB7EA324343}" type="slidenum">
              <a:rPr lang="en-US" altLang="en-US" smtClean="0">
                <a:latin typeface="Arial Narrow" pitchFamily="34" charset="0"/>
              </a:rPr>
              <a:pPr eaLnBrk="1" hangingPunct="1">
                <a:spcBef>
                  <a:spcPct val="0"/>
                </a:spcBef>
              </a:pPr>
              <a:t>22</a:t>
            </a:fld>
            <a:endParaRPr lang="en-US" altLang="en-US">
              <a:latin typeface="Arial Narrow" pitchFamily="34" charset="0"/>
            </a:endParaRPr>
          </a:p>
        </p:txBody>
      </p:sp>
    </p:spTree>
    <p:extLst>
      <p:ext uri="{BB962C8B-B14F-4D97-AF65-F5344CB8AC3E}">
        <p14:creationId xmlns:p14="http://schemas.microsoft.com/office/powerpoint/2010/main" val="67116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F0B3E26-227C-4174-A13B-172F92B3E40E}" type="slidenum">
              <a:rPr lang="en-US" altLang="en-US" smtClean="0">
                <a:latin typeface="Arial Narrow" pitchFamily="34" charset="0"/>
              </a:rPr>
              <a:pPr eaLnBrk="1" hangingPunct="1">
                <a:spcBef>
                  <a:spcPct val="0"/>
                </a:spcBef>
              </a:pPr>
              <a:t>23</a:t>
            </a:fld>
            <a:endParaRPr lang="en-US" altLang="en-US">
              <a:latin typeface="Arial Narrow" pitchFamily="34" charset="0"/>
            </a:endParaRPr>
          </a:p>
        </p:txBody>
      </p:sp>
    </p:spTree>
    <p:extLst>
      <p:ext uri="{BB962C8B-B14F-4D97-AF65-F5344CB8AC3E}">
        <p14:creationId xmlns:p14="http://schemas.microsoft.com/office/powerpoint/2010/main" val="836726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D0D5E2-D29C-4402-BA32-439BC283464B}" type="slidenum">
              <a:rPr lang="en-US" altLang="en-US" smtClean="0">
                <a:latin typeface="Arial Narrow" pitchFamily="34" charset="0"/>
              </a:rPr>
              <a:pPr eaLnBrk="1" hangingPunct="1">
                <a:spcBef>
                  <a:spcPct val="0"/>
                </a:spcBef>
              </a:pPr>
              <a:t>25</a:t>
            </a:fld>
            <a:endParaRPr lang="en-US" altLang="en-US">
              <a:latin typeface="Arial Narrow" pitchFamily="34" charset="0"/>
            </a:endParaRPr>
          </a:p>
        </p:txBody>
      </p:sp>
    </p:spTree>
    <p:extLst>
      <p:ext uri="{BB962C8B-B14F-4D97-AF65-F5344CB8AC3E}">
        <p14:creationId xmlns:p14="http://schemas.microsoft.com/office/powerpoint/2010/main" val="31657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A4888C1-A44F-4F22-B697-54F2654E92FC}" type="slidenum">
              <a:rPr lang="en-US" altLang="en-US" smtClean="0">
                <a:latin typeface="Arial Narrow" pitchFamily="34" charset="0"/>
              </a:rPr>
              <a:pPr eaLnBrk="1" hangingPunct="1">
                <a:spcBef>
                  <a:spcPct val="0"/>
                </a:spcBef>
              </a:pPr>
              <a:t>27</a:t>
            </a:fld>
            <a:endParaRPr lang="en-US" altLang="en-US">
              <a:latin typeface="Arial Narrow" pitchFamily="34" charset="0"/>
            </a:endParaRPr>
          </a:p>
        </p:txBody>
      </p:sp>
    </p:spTree>
    <p:extLst>
      <p:ext uri="{BB962C8B-B14F-4D97-AF65-F5344CB8AC3E}">
        <p14:creationId xmlns:p14="http://schemas.microsoft.com/office/powerpoint/2010/main" val="82240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549348-B093-4B04-844D-8C8A893CE333}" type="slidenum">
              <a:rPr lang="en-US" smtClean="0"/>
              <a:t>3</a:t>
            </a:fld>
            <a:endParaRPr lang="en-US" dirty="0"/>
          </a:p>
        </p:txBody>
      </p:sp>
    </p:spTree>
    <p:extLst>
      <p:ext uri="{BB962C8B-B14F-4D97-AF65-F5344CB8AC3E}">
        <p14:creationId xmlns:p14="http://schemas.microsoft.com/office/powerpoint/2010/main" val="23378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20C81-859C-E640-922B-C9B46DA0C5CE}" type="slidenum">
              <a:rPr lang="en-US" smtClean="0"/>
              <a:t>6</a:t>
            </a:fld>
            <a:endParaRPr lang="en-US"/>
          </a:p>
        </p:txBody>
      </p:sp>
    </p:spTree>
    <p:extLst>
      <p:ext uri="{BB962C8B-B14F-4D97-AF65-F5344CB8AC3E}">
        <p14:creationId xmlns:p14="http://schemas.microsoft.com/office/powerpoint/2010/main" val="136545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20C81-859C-E640-922B-C9B46DA0C5CE}" type="slidenum">
              <a:rPr lang="en-US" smtClean="0"/>
              <a:t>7</a:t>
            </a:fld>
            <a:endParaRPr lang="en-US"/>
          </a:p>
        </p:txBody>
      </p:sp>
    </p:spTree>
    <p:extLst>
      <p:ext uri="{BB962C8B-B14F-4D97-AF65-F5344CB8AC3E}">
        <p14:creationId xmlns:p14="http://schemas.microsoft.com/office/powerpoint/2010/main" val="3938078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20C81-859C-E640-922B-C9B46DA0C5CE}" type="slidenum">
              <a:rPr lang="en-US" smtClean="0"/>
              <a:t>9</a:t>
            </a:fld>
            <a:endParaRPr lang="en-US"/>
          </a:p>
        </p:txBody>
      </p:sp>
    </p:spTree>
    <p:extLst>
      <p:ext uri="{BB962C8B-B14F-4D97-AF65-F5344CB8AC3E}">
        <p14:creationId xmlns:p14="http://schemas.microsoft.com/office/powerpoint/2010/main" val="26557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20C81-859C-E640-922B-C9B46DA0C5CE}" type="slidenum">
              <a:rPr lang="en-US" smtClean="0"/>
              <a:t>10</a:t>
            </a:fld>
            <a:endParaRPr lang="en-US"/>
          </a:p>
        </p:txBody>
      </p:sp>
    </p:spTree>
    <p:extLst>
      <p:ext uri="{BB962C8B-B14F-4D97-AF65-F5344CB8AC3E}">
        <p14:creationId xmlns:p14="http://schemas.microsoft.com/office/powerpoint/2010/main" val="61789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7288" y="560388"/>
            <a:ext cx="4959350" cy="27892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1138C8-F748-4F73-B91E-2BD82B8F579E}"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358252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FC0C383D-2351-4BD0-8FE2-4806BD9F22B8}" type="slidenum">
              <a:rPr lang="en-US" smtClean="0"/>
              <a:t>12</a:t>
            </a:fld>
            <a:endParaRPr lang="en-US"/>
          </a:p>
        </p:txBody>
      </p:sp>
    </p:spTree>
    <p:extLst>
      <p:ext uri="{BB962C8B-B14F-4D97-AF65-F5344CB8AC3E}">
        <p14:creationId xmlns:p14="http://schemas.microsoft.com/office/powerpoint/2010/main" val="4120145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AD4D82-6F48-489A-8F45-29542A160AF1}"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ECC6-97DB-D433-62AF-4EE19B430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C9730C-BA99-283F-C7E4-F7B83BAD6C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D974D9-D4C1-7407-2A93-48EE5A45C2D5}"/>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5" name="Footer Placeholder 4">
            <a:extLst>
              <a:ext uri="{FF2B5EF4-FFF2-40B4-BE49-F238E27FC236}">
                <a16:creationId xmlns:a16="http://schemas.microsoft.com/office/drawing/2014/main" id="{9B9E9F98-2C2B-EB62-62B5-1F535B42A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58D5A-69F5-3F14-7906-E42F4985A095}"/>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3503969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BB29-8E28-AFED-33FC-50DAF8C3A0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1CC6E4-30F8-57EB-6495-1246BB5D5D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CAC61-A422-F788-2219-D329CBF7C8AF}"/>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5" name="Footer Placeholder 4">
            <a:extLst>
              <a:ext uri="{FF2B5EF4-FFF2-40B4-BE49-F238E27FC236}">
                <a16:creationId xmlns:a16="http://schemas.microsoft.com/office/drawing/2014/main" id="{6F7E36BC-A605-A478-534E-EFA638B37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D0947-DBD3-973C-684E-E069B94066D7}"/>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353517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96FAF-5857-2DD5-CC8A-608B910D8A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932603-2C9C-9CC3-BCE2-A979DC072F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4E776-986E-4770-8753-BE44B91E0F2B}"/>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5" name="Footer Placeholder 4">
            <a:extLst>
              <a:ext uri="{FF2B5EF4-FFF2-40B4-BE49-F238E27FC236}">
                <a16:creationId xmlns:a16="http://schemas.microsoft.com/office/drawing/2014/main" id="{BD0467F3-1E8A-9396-C6E1-A225F2F20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65CF3-3261-897C-5C94-8FEC46E384AB}"/>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107235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94DE-4067-52EB-FDE8-CCD3703AC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F54E1-0726-5AEB-3394-495253600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09E3F-7F80-B0E6-02B0-5A68F2C7F5C7}"/>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5" name="Footer Placeholder 4">
            <a:extLst>
              <a:ext uri="{FF2B5EF4-FFF2-40B4-BE49-F238E27FC236}">
                <a16:creationId xmlns:a16="http://schemas.microsoft.com/office/drawing/2014/main" id="{3C27D1B9-F683-ED39-4E9A-31249117C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0E954-DB3B-BFA0-4F85-74847D82BF0C}"/>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4290752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930B-4AA4-0583-1E7C-139D37D1E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BFC923-D336-5689-821B-F019D84857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3E3EB-E24F-2A50-45EF-E3351D848141}"/>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5" name="Footer Placeholder 4">
            <a:extLst>
              <a:ext uri="{FF2B5EF4-FFF2-40B4-BE49-F238E27FC236}">
                <a16:creationId xmlns:a16="http://schemas.microsoft.com/office/drawing/2014/main" id="{6143B36B-A141-E658-24BD-A0D494733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530F8-895A-C5BD-E80C-F8AA7396FC3A}"/>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87478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591E-DFC5-4481-EE42-FC12F1E7AC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140D4-835A-73E2-0D5E-B065B4F309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968C90-5AF0-5241-055C-11DB9363E8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F36F54-F4E3-490B-6AEA-34137E3D4EEF}"/>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6" name="Footer Placeholder 5">
            <a:extLst>
              <a:ext uri="{FF2B5EF4-FFF2-40B4-BE49-F238E27FC236}">
                <a16:creationId xmlns:a16="http://schemas.microsoft.com/office/drawing/2014/main" id="{4E8A2EAE-D364-6DB1-916D-078FA43B5C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10EA7-DECC-EBF8-13E0-12D3B27C8CAC}"/>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2771549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B6503-3841-C425-7881-B63F76141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B51A0-42B1-6FEB-1751-7A25AE57B9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4D993-1092-0005-74F9-BBDA8D680F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807F0B-0504-E5AA-C697-9B89570D0B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9EBF3-5925-6516-E4C8-5FC9ADC547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3FD618-8FE7-B785-B952-204C6D6DFE74}"/>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8" name="Footer Placeholder 7">
            <a:extLst>
              <a:ext uri="{FF2B5EF4-FFF2-40B4-BE49-F238E27FC236}">
                <a16:creationId xmlns:a16="http://schemas.microsoft.com/office/drawing/2014/main" id="{76B7B529-02E2-51B6-782D-B6E2F60D96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733703-AD7E-20BD-7A7F-4DC875938BB7}"/>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427978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6548-869B-F299-B1C1-BD2D386F7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2E5A7-90F6-8298-1618-55AF6FB6EF11}"/>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4" name="Footer Placeholder 3">
            <a:extLst>
              <a:ext uri="{FF2B5EF4-FFF2-40B4-BE49-F238E27FC236}">
                <a16:creationId xmlns:a16="http://schemas.microsoft.com/office/drawing/2014/main" id="{8A5F876E-D865-5581-CC5B-B50F0528FA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9952A6-C076-F3A7-9933-7B5F4E112F7F}"/>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4074015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C0225-B7C9-D551-E575-1FB4C521EB71}"/>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3" name="Footer Placeholder 2">
            <a:extLst>
              <a:ext uri="{FF2B5EF4-FFF2-40B4-BE49-F238E27FC236}">
                <a16:creationId xmlns:a16="http://schemas.microsoft.com/office/drawing/2014/main" id="{7B8A2A68-473C-0FA7-A3BB-5E24E1D6F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33699E-9BBF-2789-5A96-80C6226ACD5C}"/>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322355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A43C-1354-D6CE-E819-BB9B33F2C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A09A56-A110-3BC5-CE44-EF51CF759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B01A0B-A82F-EE5C-32EC-8371F8500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BAC1E-ABAD-C2AE-4FDD-D091F16B40F8}"/>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6" name="Footer Placeholder 5">
            <a:extLst>
              <a:ext uri="{FF2B5EF4-FFF2-40B4-BE49-F238E27FC236}">
                <a16:creationId xmlns:a16="http://schemas.microsoft.com/office/drawing/2014/main" id="{C5C2BF77-CAB9-6E54-92F5-2D658B262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789EB-8F58-07F9-415C-9AA90247BE7D}"/>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1333404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EA45-B7C8-0329-CE79-6329C7F89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D0D47-30F7-0A82-D655-3C8D5D774D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97F36-1CC0-39FD-AF57-45E45F314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8406C-FDD2-4E5D-090D-44929E3EE137}"/>
              </a:ext>
            </a:extLst>
          </p:cNvPr>
          <p:cNvSpPr>
            <a:spLocks noGrp="1"/>
          </p:cNvSpPr>
          <p:nvPr>
            <p:ph type="dt" sz="half" idx="10"/>
          </p:nvPr>
        </p:nvSpPr>
        <p:spPr/>
        <p:txBody>
          <a:bodyPr/>
          <a:lstStyle/>
          <a:p>
            <a:fld id="{49F1C0AB-2F28-43FC-B37A-C572080DE22D}" type="datetimeFigureOut">
              <a:rPr lang="en-US" smtClean="0"/>
              <a:t>12/17/2025</a:t>
            </a:fld>
            <a:endParaRPr lang="en-US"/>
          </a:p>
        </p:txBody>
      </p:sp>
      <p:sp>
        <p:nvSpPr>
          <p:cNvPr id="6" name="Footer Placeholder 5">
            <a:extLst>
              <a:ext uri="{FF2B5EF4-FFF2-40B4-BE49-F238E27FC236}">
                <a16:creationId xmlns:a16="http://schemas.microsoft.com/office/drawing/2014/main" id="{E199684F-1C98-F1CD-7E44-A01569AF9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B50D2-3526-60A4-C532-8361BE02CEE5}"/>
              </a:ext>
            </a:extLst>
          </p:cNvPr>
          <p:cNvSpPr>
            <a:spLocks noGrp="1"/>
          </p:cNvSpPr>
          <p:nvPr>
            <p:ph type="sldNum" sz="quarter" idx="12"/>
          </p:nvPr>
        </p:nvSpPr>
        <p:spPr/>
        <p:txBody>
          <a:bodyPr/>
          <a:lstStyle/>
          <a:p>
            <a:fld id="{8B6D969B-B3FF-41E0-9D0F-93BD0BC8EDAD}" type="slidenum">
              <a:rPr lang="en-US" smtClean="0"/>
              <a:t>‹#›</a:t>
            </a:fld>
            <a:endParaRPr lang="en-US"/>
          </a:p>
        </p:txBody>
      </p:sp>
    </p:spTree>
    <p:extLst>
      <p:ext uri="{BB962C8B-B14F-4D97-AF65-F5344CB8AC3E}">
        <p14:creationId xmlns:p14="http://schemas.microsoft.com/office/powerpoint/2010/main" val="187554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82FCB-6FEE-8270-0E20-3C86E8EE95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147A88-2A31-9C85-097E-45BB43AF64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7D7A3-6AC9-0CC9-C55C-D49F72741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F1C0AB-2F28-43FC-B37A-C572080DE22D}" type="datetimeFigureOut">
              <a:rPr lang="en-US" smtClean="0"/>
              <a:t>12/17/2025</a:t>
            </a:fld>
            <a:endParaRPr lang="en-US"/>
          </a:p>
        </p:txBody>
      </p:sp>
      <p:sp>
        <p:nvSpPr>
          <p:cNvPr id="5" name="Footer Placeholder 4">
            <a:extLst>
              <a:ext uri="{FF2B5EF4-FFF2-40B4-BE49-F238E27FC236}">
                <a16:creationId xmlns:a16="http://schemas.microsoft.com/office/drawing/2014/main" id="{71886BB5-F3AC-8B9E-F316-A2A942707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7B1D5F-E5F6-EDC5-F947-50765C69F1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6D969B-B3FF-41E0-9D0F-93BD0BC8EDAD}" type="slidenum">
              <a:rPr lang="en-US" smtClean="0"/>
              <a:t>‹#›</a:t>
            </a:fld>
            <a:endParaRPr lang="en-US"/>
          </a:p>
        </p:txBody>
      </p:sp>
    </p:spTree>
    <p:extLst>
      <p:ext uri="{BB962C8B-B14F-4D97-AF65-F5344CB8AC3E}">
        <p14:creationId xmlns:p14="http://schemas.microsoft.com/office/powerpoint/2010/main" val="4268687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5.png"/><Relationship Id="rId3" Type="http://schemas.openxmlformats.org/officeDocument/2006/relationships/image" Target="../media/image4.jpeg"/><Relationship Id="rId21" Type="http://schemas.microsoft.com/office/2007/relationships/hdphoto" Target="../media/hdphoto1.wdp"/><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4.jpeg"/><Relationship Id="rId2" Type="http://schemas.openxmlformats.org/officeDocument/2006/relationships/notesSlide" Target="../notesSlides/notesSlide1.xml"/><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hyperlink" Target="http://www.maintenancepublishing.com/" TargetMode="External"/><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3.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2.jpeg"/><Relationship Id="rId27"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2.xml"/><Relationship Id="rId16" Type="http://schemas.openxmlformats.org/officeDocument/2006/relationships/image" Target="../media/image40.jpeg"/><Relationship Id="rId20"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19" Type="http://schemas.openxmlformats.org/officeDocument/2006/relationships/image" Target="../media/image43.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mailto:JDL@Maintrainer.com" TargetMode="Externa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B57469-FC89-4F8D-16E8-762040004212}"/>
              </a:ext>
            </a:extLst>
          </p:cNvPr>
          <p:cNvSpPr txBox="1"/>
          <p:nvPr/>
        </p:nvSpPr>
        <p:spPr>
          <a:xfrm>
            <a:off x="7759489" y="4842294"/>
            <a:ext cx="4738366" cy="707886"/>
          </a:xfrm>
          <a:prstGeom prst="rect">
            <a:avLst/>
          </a:prstGeom>
          <a:noFill/>
        </p:spPr>
        <p:txBody>
          <a:bodyPr wrap="square" rtlCol="0">
            <a:spAutoFit/>
          </a:bodyPr>
          <a:lstStyle/>
          <a:p>
            <a:r>
              <a:rPr lang="en-US" sz="2000" dirty="0">
                <a:latin typeface="Arial Black" panose="020B0A04020102020204" pitchFamily="34" charset="0"/>
              </a:rPr>
              <a:t>Your speaker and author Joel Levitt CMRP, CMPP, CRL</a:t>
            </a:r>
          </a:p>
        </p:txBody>
      </p:sp>
      <p:pic>
        <p:nvPicPr>
          <p:cNvPr id="6" name="Picture 5" descr="A person wearing glasses and a black shirt&#10;&#10;AI-generated content may be incorrect.">
            <a:extLst>
              <a:ext uri="{FF2B5EF4-FFF2-40B4-BE49-F238E27FC236}">
                <a16:creationId xmlns:a16="http://schemas.microsoft.com/office/drawing/2014/main" id="{D600EFCF-018D-BFCA-98E4-DF65C65370DA}"/>
              </a:ext>
            </a:extLst>
          </p:cNvPr>
          <p:cNvPicPr>
            <a:picLocks noChangeAspect="1"/>
          </p:cNvPicPr>
          <p:nvPr/>
        </p:nvPicPr>
        <p:blipFill>
          <a:blip r:embed="rId2"/>
          <a:stretch>
            <a:fillRect/>
          </a:stretch>
        </p:blipFill>
        <p:spPr>
          <a:xfrm>
            <a:off x="8425543" y="1788738"/>
            <a:ext cx="2933131" cy="2933131"/>
          </a:xfrm>
          <a:prstGeom prst="rect">
            <a:avLst/>
          </a:prstGeom>
        </p:spPr>
      </p:pic>
      <p:pic>
        <p:nvPicPr>
          <p:cNvPr id="7" name="Picture 6" descr="A book with a couple of people holding weapons&#10;&#10;AI-generated content may be incorrect.">
            <a:extLst>
              <a:ext uri="{FF2B5EF4-FFF2-40B4-BE49-F238E27FC236}">
                <a16:creationId xmlns:a16="http://schemas.microsoft.com/office/drawing/2014/main" id="{A5FF7A36-62CB-1125-45FE-57B75727FF0A}"/>
              </a:ext>
            </a:extLst>
          </p:cNvPr>
          <p:cNvPicPr>
            <a:picLocks noChangeAspect="1"/>
          </p:cNvPicPr>
          <p:nvPr/>
        </p:nvPicPr>
        <p:blipFill>
          <a:blip r:embed="rId3"/>
          <a:srcRect l="47904"/>
          <a:stretch/>
        </p:blipFill>
        <p:spPr>
          <a:xfrm>
            <a:off x="3090256" y="2365247"/>
            <a:ext cx="2564249" cy="3184933"/>
          </a:xfrm>
          <a:prstGeom prst="rect">
            <a:avLst/>
          </a:prstGeom>
        </p:spPr>
      </p:pic>
      <p:pic>
        <p:nvPicPr>
          <p:cNvPr id="8" name="Picture 7" descr="A group of people wearing hard hats&#10;&#10;AI-generated content may be incorrect.">
            <a:extLst>
              <a:ext uri="{FF2B5EF4-FFF2-40B4-BE49-F238E27FC236}">
                <a16:creationId xmlns:a16="http://schemas.microsoft.com/office/drawing/2014/main" id="{9F7F2927-770C-A470-604C-A9B2CF518397}"/>
              </a:ext>
            </a:extLst>
          </p:cNvPr>
          <p:cNvPicPr>
            <a:picLocks noChangeAspect="1"/>
          </p:cNvPicPr>
          <p:nvPr/>
        </p:nvPicPr>
        <p:blipFill>
          <a:blip r:embed="rId4"/>
          <a:stretch>
            <a:fillRect/>
          </a:stretch>
        </p:blipFill>
        <p:spPr>
          <a:xfrm>
            <a:off x="198731" y="2365247"/>
            <a:ext cx="2466876" cy="3184933"/>
          </a:xfrm>
          <a:prstGeom prst="rect">
            <a:avLst/>
          </a:prstGeom>
        </p:spPr>
      </p:pic>
      <p:sp>
        <p:nvSpPr>
          <p:cNvPr id="10" name="TextBox 9">
            <a:extLst>
              <a:ext uri="{FF2B5EF4-FFF2-40B4-BE49-F238E27FC236}">
                <a16:creationId xmlns:a16="http://schemas.microsoft.com/office/drawing/2014/main" id="{F7F0D447-0089-943E-D6B9-257F0D6DCBB5}"/>
              </a:ext>
            </a:extLst>
          </p:cNvPr>
          <p:cNvSpPr txBox="1"/>
          <p:nvPr/>
        </p:nvSpPr>
        <p:spPr>
          <a:xfrm>
            <a:off x="198731" y="54796"/>
            <a:ext cx="12192000" cy="1323439"/>
          </a:xfrm>
          <a:prstGeom prst="rect">
            <a:avLst/>
          </a:prstGeom>
          <a:noFill/>
        </p:spPr>
        <p:txBody>
          <a:bodyPr wrap="square">
            <a:spAutoFit/>
          </a:bodyPr>
          <a:lstStyle/>
          <a:p>
            <a:r>
              <a:rPr lang="en-US" sz="4000" dirty="0">
                <a:latin typeface="Rockwell Extra Bold" panose="02060903040505020403" pitchFamily="18" charset="0"/>
              </a:rPr>
              <a:t>Using Small Improvement Projects to Transform Maintenance</a:t>
            </a:r>
          </a:p>
        </p:txBody>
      </p:sp>
    </p:spTree>
    <p:extLst>
      <p:ext uri="{BB962C8B-B14F-4D97-AF65-F5344CB8AC3E}">
        <p14:creationId xmlns:p14="http://schemas.microsoft.com/office/powerpoint/2010/main" val="319282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6F40B709-0E3D-87A1-800F-3745933AA463}"/>
              </a:ext>
            </a:extLst>
          </p:cNvPr>
          <p:cNvSpPr>
            <a:spLocks noGrp="1"/>
          </p:cNvSpPr>
          <p:nvPr>
            <p:ph type="ftr" sz="quarter" idx="11"/>
          </p:nvPr>
        </p:nvSpPr>
        <p:spPr>
          <a:xfrm>
            <a:off x="4264975" y="6351289"/>
            <a:ext cx="6139290" cy="457200"/>
          </a:xfrm>
        </p:spPr>
        <p:txBody>
          <a:bodyPr/>
          <a:lstStyle/>
          <a:p>
            <a:pPr>
              <a:defRPr/>
            </a:pPr>
            <a:r>
              <a:rPr lang="fi-FI"/>
              <a:t>SIP  (c)2025 JDL@Maintrainer.com</a:t>
            </a:r>
            <a:endParaRPr lang="en-US" dirty="0"/>
          </a:p>
        </p:txBody>
      </p:sp>
      <p:sp>
        <p:nvSpPr>
          <p:cNvPr id="2" name="Slide Number Placeholder 1"/>
          <p:cNvSpPr>
            <a:spLocks noGrp="1"/>
          </p:cNvSpPr>
          <p:nvPr>
            <p:ph type="sldNum" sz="quarter" idx="12"/>
          </p:nvPr>
        </p:nvSpPr>
        <p:spPr/>
        <p:txBody>
          <a:bodyPr/>
          <a:lstStyle/>
          <a:p>
            <a:fld id="{F38DF745-7D3F-47F4-83A3-874385CFAA69}" type="slidenum">
              <a:rPr lang="en-US" smtClean="0"/>
              <a:pPr/>
              <a:t>10</a:t>
            </a:fld>
            <a:endParaRPr lang="en-US" dirty="0"/>
          </a:p>
        </p:txBody>
      </p:sp>
      <p:pic>
        <p:nvPicPr>
          <p:cNvPr id="1026" name="Picture 2" descr="http://downloads.clipart.com/7768553.jpg?t=1474757562&amp;h=8e1cb7185393319f4f746b017b5ceb87&amp;u=jdlevit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 y="1770603"/>
            <a:ext cx="5151121" cy="41273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downloads.clipart.com/7768553.jpg?t=1474757562&amp;h=8e1cb7185393319f4f746b017b5ceb87&amp;u=jdlevit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52230" y="1802707"/>
            <a:ext cx="1940560" cy="15548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161" y="1953988"/>
            <a:ext cx="4044697" cy="584775"/>
          </a:xfrm>
          <a:prstGeom prst="rect">
            <a:avLst/>
          </a:prstGeom>
          <a:noFill/>
        </p:spPr>
        <p:txBody>
          <a:bodyPr wrap="none" rtlCol="0">
            <a:spAutoFit/>
          </a:bodyPr>
          <a:lstStyle/>
          <a:p>
            <a:r>
              <a:rPr lang="en-US" sz="3200" b="1" dirty="0"/>
              <a:t>BIG pile of Defects</a:t>
            </a:r>
          </a:p>
        </p:txBody>
      </p:sp>
      <p:sp>
        <p:nvSpPr>
          <p:cNvPr id="5" name="Right Arrow 4"/>
          <p:cNvSpPr/>
          <p:nvPr/>
        </p:nvSpPr>
        <p:spPr>
          <a:xfrm>
            <a:off x="8355856" y="2342299"/>
            <a:ext cx="1156303" cy="41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ight Arrow 7"/>
          <p:cNvSpPr/>
          <p:nvPr/>
        </p:nvSpPr>
        <p:spPr>
          <a:xfrm>
            <a:off x="5273040" y="4887717"/>
            <a:ext cx="1320800" cy="41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030" name="Picture 6" descr="http://downloads.clipart.com/109583956.jpg?t=1474758040&amp;h=e2bf28357e55747f7224ec862375f1ea&amp;u=jdlevit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508017" y="1568741"/>
            <a:ext cx="2084037" cy="2646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4296" y="304460"/>
            <a:ext cx="9493304" cy="748988"/>
          </a:xfrm>
          <a:prstGeom prst="rect">
            <a:avLst/>
          </a:prstGeom>
          <a:noFill/>
        </p:spPr>
        <p:txBody>
          <a:bodyPr wrap="none" rtlCol="0">
            <a:spAutoFit/>
          </a:bodyPr>
          <a:lstStyle/>
          <a:p>
            <a:r>
              <a:rPr lang="en-US" sz="4267" b="1" dirty="0"/>
              <a:t>HERE IS ALL YOU NEED TO KNOW</a:t>
            </a:r>
          </a:p>
        </p:txBody>
      </p:sp>
      <p:sp>
        <p:nvSpPr>
          <p:cNvPr id="7" name="TextBox 6"/>
          <p:cNvSpPr txBox="1"/>
          <p:nvPr/>
        </p:nvSpPr>
        <p:spPr>
          <a:xfrm>
            <a:off x="5537003" y="1242670"/>
            <a:ext cx="4636206" cy="584775"/>
          </a:xfrm>
          <a:prstGeom prst="rect">
            <a:avLst/>
          </a:prstGeom>
          <a:noFill/>
        </p:spPr>
        <p:txBody>
          <a:bodyPr wrap="none" rtlCol="0">
            <a:spAutoFit/>
          </a:bodyPr>
          <a:lstStyle/>
          <a:p>
            <a:r>
              <a:rPr lang="en-US" sz="3200" b="1" dirty="0"/>
              <a:t>SMALL pile of Defects</a:t>
            </a:r>
          </a:p>
        </p:txBody>
      </p:sp>
      <p:pic>
        <p:nvPicPr>
          <p:cNvPr id="2050" name="Picture 2" descr="http://downloads.clipart.com/109287663.jpg?t=1501718747&amp;h=365614718f0531f0a51ba67e3fe84871&amp;u=jdlevitt"/>
          <p:cNvPicPr>
            <a:picLocks noChangeAspect="1" noChangeArrowheads="1"/>
          </p:cNvPicPr>
          <p:nvPr/>
        </p:nvPicPr>
        <p:blipFill rotWithShape="1">
          <a:blip r:embed="rId6">
            <a:extLst>
              <a:ext uri="{28A0092B-C50C-407E-A947-70E740481C1C}">
                <a14:useLocalDpi xmlns:a14="http://schemas.microsoft.com/office/drawing/2010/main" val="0"/>
              </a:ext>
            </a:extLst>
          </a:blip>
          <a:srcRect l="44792" r="7069" b="21489"/>
          <a:stretch/>
        </p:blipFill>
        <p:spPr bwMode="auto">
          <a:xfrm>
            <a:off x="6766835" y="3989783"/>
            <a:ext cx="2027613" cy="220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8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6"/>
          <p:cNvSpPr txBox="1">
            <a:spLocks/>
          </p:cNvSpPr>
          <p:nvPr/>
        </p:nvSpPr>
        <p:spPr>
          <a:xfrm>
            <a:off x="1404256" y="249382"/>
            <a:ext cx="10787743" cy="1281169"/>
          </a:xfrm>
          <a:prstGeom prst="rect">
            <a:avLst/>
          </a:prstGeom>
        </p:spPr>
        <p:txBody>
          <a:bodyPr vert="horz" wrap="square" lIns="0" tIns="0" rIns="0" bIns="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933">
              <a:lnSpc>
                <a:spcPct val="100000"/>
              </a:lnSpc>
            </a:pPr>
            <a:r>
              <a:rPr lang="en-US" sz="2800" b="1" spc="-80" dirty="0">
                <a:solidFill>
                  <a:srgbClr val="7030A0"/>
                </a:solidFill>
                <a:latin typeface="Arial Black" panose="020B0A04020102020204" pitchFamily="34" charset="0"/>
                <a:cs typeface="Calibri"/>
              </a:rPr>
              <a:t>Example of a Quick SIP win: Using Ultrasound to detect compressed air leaks</a:t>
            </a:r>
            <a:endParaRPr lang="en-US" sz="2800" b="1" dirty="0">
              <a:solidFill>
                <a:srgbClr val="7030A0"/>
              </a:solidFill>
              <a:latin typeface="Arial Black" panose="020B0A04020102020204" pitchFamily="34" charset="0"/>
              <a:cs typeface="Calibri"/>
            </a:endParaRPr>
          </a:p>
        </p:txBody>
      </p:sp>
      <p:pic>
        <p:nvPicPr>
          <p:cNvPr id="17" name="Content Placeholder 4"/>
          <p:cNvPicPr>
            <a:picLocks noChangeAspect="1"/>
          </p:cNvPicPr>
          <p:nvPr/>
        </p:nvPicPr>
        <p:blipFill>
          <a:blip r:embed="rId3"/>
          <a:stretch>
            <a:fillRect/>
          </a:stretch>
        </p:blipFill>
        <p:spPr>
          <a:xfrm>
            <a:off x="975360" y="1642229"/>
            <a:ext cx="4956280" cy="4899637"/>
          </a:xfrm>
          <a:prstGeom prst="rect">
            <a:avLst/>
          </a:prstGeom>
        </p:spPr>
      </p:pic>
      <p:pic>
        <p:nvPicPr>
          <p:cNvPr id="18" name="Content Placeholder 4"/>
          <p:cNvPicPr>
            <a:picLocks noChangeAspect="1"/>
          </p:cNvPicPr>
          <p:nvPr/>
        </p:nvPicPr>
        <p:blipFill>
          <a:blip r:embed="rId4"/>
          <a:stretch>
            <a:fillRect/>
          </a:stretch>
        </p:blipFill>
        <p:spPr>
          <a:xfrm>
            <a:off x="5423005" y="1908852"/>
            <a:ext cx="8372113" cy="4205345"/>
          </a:xfrm>
          <a:prstGeom prst="rect">
            <a:avLst/>
          </a:prstGeom>
        </p:spPr>
      </p:pic>
      <p:sp>
        <p:nvSpPr>
          <p:cNvPr id="5" name="Footer Placeholder 4">
            <a:extLst>
              <a:ext uri="{FF2B5EF4-FFF2-40B4-BE49-F238E27FC236}">
                <a16:creationId xmlns:a16="http://schemas.microsoft.com/office/drawing/2014/main" id="{EEE37F23-182C-8C1D-0CE1-10F15E38ED1C}"/>
              </a:ext>
            </a:extLst>
          </p:cNvPr>
          <p:cNvSpPr>
            <a:spLocks noGrp="1"/>
          </p:cNvSpPr>
          <p:nvPr>
            <p:ph type="ftr" sz="quarter" idx="11"/>
          </p:nvPr>
        </p:nvSpPr>
        <p:spPr>
          <a:xfrm>
            <a:off x="4264975" y="6351289"/>
            <a:ext cx="6139290" cy="457200"/>
          </a:xfrm>
        </p:spPr>
        <p:txBody>
          <a:bodyPr/>
          <a:lstStyle/>
          <a:p>
            <a:pPr>
              <a:defRPr/>
            </a:pPr>
            <a:r>
              <a:rPr lang="fi-FI"/>
              <a:t>SIP  (c)2025 JDL@Maintrainer.com</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59068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95254B-98C3-DD5D-50A4-A0BBB887FDA4}"/>
              </a:ext>
            </a:extLst>
          </p:cNvPr>
          <p:cNvSpPr>
            <a:spLocks noGrp="1"/>
          </p:cNvSpPr>
          <p:nvPr>
            <p:ph type="ftr" sz="quarter" idx="11"/>
          </p:nvPr>
        </p:nvSpPr>
        <p:spPr>
          <a:xfrm>
            <a:off x="2910177" y="6248400"/>
            <a:ext cx="5116223" cy="457200"/>
          </a:xfrm>
        </p:spPr>
        <p:txBody>
          <a:bodyPr/>
          <a:lstStyle/>
          <a:p>
            <a:pPr>
              <a:defRPr/>
            </a:pPr>
            <a:r>
              <a:rPr lang="fi-FI"/>
              <a:t>SIP  (c)2025 JDL@Maintrainer.com</a:t>
            </a:r>
            <a:endParaRPr lang="en-US" dirty="0"/>
          </a:p>
        </p:txBody>
      </p:sp>
      <p:sp>
        <p:nvSpPr>
          <p:cNvPr id="3" name="Slide Number Placeholder 2">
            <a:extLst>
              <a:ext uri="{FF2B5EF4-FFF2-40B4-BE49-F238E27FC236}">
                <a16:creationId xmlns:a16="http://schemas.microsoft.com/office/drawing/2014/main" id="{0F6F74FB-D39C-4D01-84DA-C7BD8C562DDF}"/>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07DF04-1947-4FE7-A45E-ADC310D61F44}" type="slidenum">
              <a:rPr lang="en-US" smtClean="0"/>
              <a:pPr/>
              <a:t>12</a:t>
            </a:fld>
            <a:endParaRPr lang="en-US" dirty="0"/>
          </a:p>
        </p:txBody>
      </p:sp>
      <p:pic>
        <p:nvPicPr>
          <p:cNvPr id="5" name="Picture 4" descr="A picture containing text, book&#10;&#10;Description automatically generated">
            <a:extLst>
              <a:ext uri="{FF2B5EF4-FFF2-40B4-BE49-F238E27FC236}">
                <a16:creationId xmlns:a16="http://schemas.microsoft.com/office/drawing/2014/main" id="{0AA8EEDD-40C6-4E18-AC47-9BED6D440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525"/>
            <a:ext cx="8686800" cy="6329406"/>
          </a:xfrm>
          <a:prstGeom prst="rect">
            <a:avLst/>
          </a:prstGeom>
        </p:spPr>
      </p:pic>
      <p:sp>
        <p:nvSpPr>
          <p:cNvPr id="4" name="TextBox 3">
            <a:extLst>
              <a:ext uri="{FF2B5EF4-FFF2-40B4-BE49-F238E27FC236}">
                <a16:creationId xmlns:a16="http://schemas.microsoft.com/office/drawing/2014/main" id="{5C492E77-8FE1-46AB-8C32-42A0DEAA1AE1}"/>
              </a:ext>
            </a:extLst>
          </p:cNvPr>
          <p:cNvSpPr txBox="1"/>
          <p:nvPr/>
        </p:nvSpPr>
        <p:spPr>
          <a:xfrm>
            <a:off x="8881730" y="1027814"/>
            <a:ext cx="3203944" cy="2308324"/>
          </a:xfrm>
          <a:prstGeom prst="rect">
            <a:avLst/>
          </a:prstGeom>
          <a:noFill/>
        </p:spPr>
        <p:txBody>
          <a:bodyPr wrap="square" rtlCol="0">
            <a:spAutoFit/>
          </a:bodyPr>
          <a:lstStyle/>
          <a:p>
            <a:pPr marL="342900" indent="-342900">
              <a:buAutoNum type="arabicPeriod"/>
            </a:pPr>
            <a:r>
              <a:rPr lang="en-US" dirty="0"/>
              <a:t>You have a giant pool of things ready </a:t>
            </a:r>
            <a:r>
              <a:rPr lang="en-US" b="1" dirty="0"/>
              <a:t>to poison your maintenance and operation.</a:t>
            </a:r>
          </a:p>
          <a:p>
            <a:pPr marL="342900" indent="-342900">
              <a:buFont typeface="+mj-lt"/>
              <a:buAutoNum type="arabicPeriod"/>
            </a:pPr>
            <a:endParaRPr lang="en-US" dirty="0"/>
          </a:p>
          <a:p>
            <a:pPr marL="342900" indent="-342900">
              <a:buAutoNum type="arabicPeriod"/>
            </a:pPr>
            <a:r>
              <a:rPr lang="en-US" dirty="0"/>
              <a:t>Defects are </a:t>
            </a:r>
            <a:r>
              <a:rPr lang="en-US" b="1" dirty="0"/>
              <a:t>flowing in faster than you are removing them.</a:t>
            </a:r>
          </a:p>
        </p:txBody>
      </p:sp>
      <p:sp>
        <p:nvSpPr>
          <p:cNvPr id="8" name="TextBox 7">
            <a:extLst>
              <a:ext uri="{FF2B5EF4-FFF2-40B4-BE49-F238E27FC236}">
                <a16:creationId xmlns:a16="http://schemas.microsoft.com/office/drawing/2014/main" id="{46073B4A-3B08-46E2-B119-7639571B4B23}"/>
              </a:ext>
            </a:extLst>
          </p:cNvPr>
          <p:cNvSpPr txBox="1"/>
          <p:nvPr/>
        </p:nvSpPr>
        <p:spPr>
          <a:xfrm>
            <a:off x="0" y="0"/>
            <a:ext cx="8686799" cy="461665"/>
          </a:xfrm>
          <a:prstGeom prst="rect">
            <a:avLst/>
          </a:prstGeom>
          <a:solidFill>
            <a:schemeClr val="bg1"/>
          </a:solidFill>
        </p:spPr>
        <p:txBody>
          <a:bodyPr wrap="square" rtlCol="0">
            <a:spAutoFit/>
          </a:bodyPr>
          <a:lstStyle/>
          <a:p>
            <a:pPr algn="ctr"/>
            <a:r>
              <a:rPr lang="en-US" sz="2400" b="1" dirty="0">
                <a:solidFill>
                  <a:srgbClr val="7030A0"/>
                </a:solidFill>
                <a:latin typeface="Arial Black" panose="020B0A04020102020204" pitchFamily="34" charset="0"/>
              </a:rPr>
              <a:t>Cesspool hanging over your head</a:t>
            </a:r>
          </a:p>
        </p:txBody>
      </p:sp>
    </p:spTree>
    <p:extLst>
      <p:ext uri="{BB962C8B-B14F-4D97-AF65-F5344CB8AC3E}">
        <p14:creationId xmlns:p14="http://schemas.microsoft.com/office/powerpoint/2010/main" val="18589669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228600"/>
            <a:ext cx="11578771" cy="1262307"/>
          </a:xfrm>
        </p:spPr>
        <p:txBody>
          <a:bodyPr>
            <a:normAutofit fontScale="90000"/>
          </a:bodyPr>
          <a:lstStyle/>
          <a:p>
            <a:r>
              <a:rPr lang="en-US" b="1" dirty="0">
                <a:latin typeface="Rockwell Extra Bold" pitchFamily="18" charset="0"/>
              </a:rPr>
              <a:t>One Psychological bias affects everyone:  Normalization of Deviance</a:t>
            </a:r>
            <a:endParaRPr lang="en-US" dirty="0">
              <a:latin typeface="Rockwell Extra Bold" pitchFamily="18" charset="0"/>
            </a:endParaRPr>
          </a:p>
        </p:txBody>
      </p:sp>
      <p:sp>
        <p:nvSpPr>
          <p:cNvPr id="3" name="Content Placeholder 2"/>
          <p:cNvSpPr>
            <a:spLocks noGrp="1"/>
          </p:cNvSpPr>
          <p:nvPr>
            <p:ph idx="1"/>
          </p:nvPr>
        </p:nvSpPr>
        <p:spPr>
          <a:xfrm>
            <a:off x="1270000" y="1786127"/>
            <a:ext cx="10515600" cy="1740843"/>
          </a:xfrm>
        </p:spPr>
        <p:txBody>
          <a:bodyPr>
            <a:noAutofit/>
          </a:bodyPr>
          <a:lstStyle/>
          <a:p>
            <a:r>
              <a:rPr lang="en-US" sz="2400" dirty="0"/>
              <a:t>Normalization of deviance is when people repeatedly accept a lower standard of performance until that lower standard becomes the “norm”. </a:t>
            </a:r>
          </a:p>
          <a:p>
            <a:r>
              <a:rPr lang="en-US" sz="2400" dirty="0"/>
              <a:t>We normalize dirt, debris, junk, abnormal operation, bad workmanship, etc.</a:t>
            </a:r>
          </a:p>
          <a:p>
            <a:r>
              <a:rPr lang="en-US" sz="2400" dirty="0"/>
              <a:t>We are wired to normalize the defect!</a:t>
            </a:r>
          </a:p>
        </p:txBody>
      </p:sp>
      <p:sp>
        <p:nvSpPr>
          <p:cNvPr id="6" name="Date Placeholder 5">
            <a:extLst>
              <a:ext uri="{FF2B5EF4-FFF2-40B4-BE49-F238E27FC236}">
                <a16:creationId xmlns:a16="http://schemas.microsoft.com/office/drawing/2014/main" id="{D7C79DAE-7598-39AC-20C1-3FF1FCE71BFE}"/>
              </a:ext>
            </a:extLst>
          </p:cNvPr>
          <p:cNvSpPr>
            <a:spLocks noGrp="1"/>
          </p:cNvSpPr>
          <p:nvPr>
            <p:ph type="dt" sz="half" idx="10"/>
          </p:nvPr>
        </p:nvSpPr>
        <p:spPr/>
        <p:txBody>
          <a:bodyPr/>
          <a:lstStyle/>
          <a:p>
            <a:pPr>
              <a:defRPr/>
            </a:pPr>
            <a:r>
              <a:rPr lang="en-US"/>
              <a:t>(c)2026</a:t>
            </a:r>
          </a:p>
        </p:txBody>
      </p:sp>
      <p:sp>
        <p:nvSpPr>
          <p:cNvPr id="4" name="Footer Placeholder 3"/>
          <p:cNvSpPr>
            <a:spLocks noGrp="1"/>
          </p:cNvSpPr>
          <p:nvPr>
            <p:ph type="ftr" sz="quarter" idx="11"/>
          </p:nvPr>
        </p:nvSpPr>
        <p:spPr/>
        <p:txBody>
          <a:bodyPr/>
          <a:lstStyle/>
          <a:p>
            <a:pPr>
              <a:defRPr/>
            </a:pPr>
            <a:r>
              <a:rPr lang="en-US"/>
              <a:t>DE and Lean Video 4</a:t>
            </a:r>
          </a:p>
        </p:txBody>
      </p:sp>
      <p:sp>
        <p:nvSpPr>
          <p:cNvPr id="5" name="Slide Number Placeholder 4"/>
          <p:cNvSpPr>
            <a:spLocks noGrp="1"/>
          </p:cNvSpPr>
          <p:nvPr>
            <p:ph type="sldNum" sz="quarter" idx="12"/>
          </p:nvPr>
        </p:nvSpPr>
        <p:spPr/>
        <p:txBody>
          <a:bodyPr/>
          <a:lstStyle/>
          <a:p>
            <a:pPr>
              <a:defRPr/>
            </a:pPr>
            <a:fld id="{D3F5CBEE-96E2-4B79-8D08-822EA7418C9C}" type="slidenum">
              <a:rPr lang="en-US" smtClean="0"/>
              <a:pPr>
                <a:defRPr/>
              </a:pPr>
              <a:t>13</a:t>
            </a:fld>
            <a:endParaRPr lang="en-US"/>
          </a:p>
        </p:txBody>
      </p:sp>
      <p:pic>
        <p:nvPicPr>
          <p:cNvPr id="8" name="Picture 7" descr="A cartoon of a person looking at a sign&#10;&#10;AI-generated content may be incorrect.">
            <a:extLst>
              <a:ext uri="{FF2B5EF4-FFF2-40B4-BE49-F238E27FC236}">
                <a16:creationId xmlns:a16="http://schemas.microsoft.com/office/drawing/2014/main" id="{A298941D-D92A-C6D9-0FC8-5CFDD3DA7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1" y="3200400"/>
            <a:ext cx="3330743" cy="3429000"/>
          </a:xfrm>
          <a:prstGeom prst="rect">
            <a:avLst/>
          </a:prstGeom>
        </p:spPr>
      </p:pic>
      <p:sp>
        <p:nvSpPr>
          <p:cNvPr id="7" name="TextBox 6">
            <a:extLst>
              <a:ext uri="{FF2B5EF4-FFF2-40B4-BE49-F238E27FC236}">
                <a16:creationId xmlns:a16="http://schemas.microsoft.com/office/drawing/2014/main" id="{EE2314FE-3171-3902-5B02-C3B211CFC110}"/>
              </a:ext>
            </a:extLst>
          </p:cNvPr>
          <p:cNvSpPr txBox="1"/>
          <p:nvPr/>
        </p:nvSpPr>
        <p:spPr>
          <a:xfrm>
            <a:off x="810987" y="4996542"/>
            <a:ext cx="3722914" cy="707886"/>
          </a:xfrm>
          <a:prstGeom prst="rect">
            <a:avLst/>
          </a:prstGeom>
          <a:noFill/>
        </p:spPr>
        <p:txBody>
          <a:bodyPr wrap="square" rtlCol="0">
            <a:spAutoFit/>
          </a:bodyPr>
          <a:lstStyle/>
          <a:p>
            <a:r>
              <a:rPr lang="en-US" sz="2000" b="1" dirty="0"/>
              <a:t>Makes it tough to see what is right in front of your nose!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llenger accident.jpg"/>
          <p:cNvPicPr>
            <a:picLocks noChangeAspect="1"/>
          </p:cNvPicPr>
          <p:nvPr/>
        </p:nvPicPr>
        <p:blipFill>
          <a:blip r:embed="rId3" cstate="print"/>
          <a:stretch>
            <a:fillRect/>
          </a:stretch>
        </p:blipFill>
        <p:spPr>
          <a:xfrm>
            <a:off x="8529299" y="1874251"/>
            <a:ext cx="3605207" cy="2189748"/>
          </a:xfrm>
          <a:prstGeom prst="rect">
            <a:avLst/>
          </a:prstGeom>
          <a:effectLst>
            <a:outerShdw blurRad="50800" dist="50800" dir="5400000" algn="ctr" rotWithShape="0">
              <a:srgbClr val="000000">
                <a:alpha val="0"/>
              </a:srgbClr>
            </a:outerShdw>
          </a:effectLst>
        </p:spPr>
      </p:pic>
      <p:sp>
        <p:nvSpPr>
          <p:cNvPr id="2" name="Title 1"/>
          <p:cNvSpPr>
            <a:spLocks noGrp="1"/>
          </p:cNvSpPr>
          <p:nvPr>
            <p:ph type="title"/>
          </p:nvPr>
        </p:nvSpPr>
        <p:spPr>
          <a:xfrm>
            <a:off x="163286" y="152400"/>
            <a:ext cx="12148457" cy="972710"/>
          </a:xfrm>
        </p:spPr>
        <p:txBody>
          <a:bodyPr>
            <a:normAutofit/>
          </a:bodyPr>
          <a:lstStyle/>
          <a:p>
            <a:r>
              <a:rPr lang="en-US" sz="3200" b="1" dirty="0">
                <a:latin typeface="Rockwell Condensed" panose="02060603050405020104" pitchFamily="18" charset="0"/>
              </a:rPr>
              <a:t>Normalization of Deviance </a:t>
            </a:r>
            <a:r>
              <a:rPr lang="en-US" sz="3200" dirty="0">
                <a:latin typeface="Rockwell Extra Bold" panose="02060903040505020403" pitchFamily="18" charset="0"/>
              </a:rPr>
              <a:t>and</a:t>
            </a:r>
            <a:r>
              <a:rPr lang="en-US" sz="3200" dirty="0">
                <a:latin typeface="Rockwell Condensed" panose="02060603050405020104" pitchFamily="18" charset="0"/>
              </a:rPr>
              <a:t> </a:t>
            </a:r>
            <a:r>
              <a:rPr lang="en-US" sz="3200" dirty="0">
                <a:latin typeface="Rockwell Extra Bold" panose="02060903040505020403" pitchFamily="18" charset="0"/>
              </a:rPr>
              <a:t>the Challenger accident</a:t>
            </a:r>
          </a:p>
        </p:txBody>
      </p:sp>
      <p:sp>
        <p:nvSpPr>
          <p:cNvPr id="3" name="Content Placeholder 2"/>
          <p:cNvSpPr>
            <a:spLocks noGrp="1"/>
          </p:cNvSpPr>
          <p:nvPr>
            <p:ph idx="1"/>
          </p:nvPr>
        </p:nvSpPr>
        <p:spPr>
          <a:xfrm>
            <a:off x="299699" y="1606163"/>
            <a:ext cx="8229600" cy="4140921"/>
          </a:xfrm>
          <a:solidFill>
            <a:schemeClr val="bg1"/>
          </a:solidFill>
        </p:spPr>
        <p:txBody>
          <a:bodyPr>
            <a:normAutofit/>
          </a:bodyPr>
          <a:lstStyle/>
          <a:p>
            <a:pPr marL="0" indent="0">
              <a:buNone/>
            </a:pPr>
            <a:r>
              <a:rPr lang="en-US" sz="2800" dirty="0"/>
              <a:t>The NASA team accepted a lower standard of performance on the solid rocket booster O-rings until that lower standard became the "norm". </a:t>
            </a:r>
          </a:p>
          <a:p>
            <a:pPr marL="0" indent="0">
              <a:buNone/>
            </a:pPr>
            <a:endParaRPr lang="en-US" sz="2800" dirty="0"/>
          </a:p>
          <a:p>
            <a:pPr marL="0" indent="0">
              <a:buNone/>
            </a:pPr>
            <a:r>
              <a:rPr lang="en-US" sz="2800" dirty="0"/>
              <a:t>They had become so comfortable with seeing occasional O-ring damage, the original standard, in which ANY O-ring damage was defined as intolerable deviance, was marginalized. </a:t>
            </a:r>
          </a:p>
          <a:p>
            <a:pPr marL="0" indent="0">
              <a:buNone/>
            </a:pPr>
            <a:r>
              <a:rPr lang="en-US" sz="2400" dirty="0"/>
              <a:t>Colonel Mike Mullane, NASA Astronaut,</a:t>
            </a:r>
          </a:p>
        </p:txBody>
      </p:sp>
      <p:sp>
        <p:nvSpPr>
          <p:cNvPr id="4" name="Footer Placeholder 3"/>
          <p:cNvSpPr>
            <a:spLocks noGrp="1"/>
          </p:cNvSpPr>
          <p:nvPr>
            <p:ph type="ftr" sz="quarter" idx="11"/>
          </p:nvPr>
        </p:nvSpPr>
        <p:spPr>
          <a:xfrm>
            <a:off x="4038877" y="6327913"/>
            <a:ext cx="3860800" cy="457200"/>
          </a:xfrm>
          <a:solidFill>
            <a:schemeClr val="bg1"/>
          </a:solidFill>
        </p:spPr>
        <p:txBody>
          <a:bodyPr/>
          <a:lstStyle/>
          <a:p>
            <a:r>
              <a:rPr lang="fi-FI"/>
              <a:t>SIP  (c)2025 JDL@Maintrainer.com</a:t>
            </a:r>
            <a:endParaRPr lang="en-US" dirty="0"/>
          </a:p>
        </p:txBody>
      </p:sp>
      <p:sp>
        <p:nvSpPr>
          <p:cNvPr id="5" name="Slide Number Placeholder 4"/>
          <p:cNvSpPr>
            <a:spLocks noGrp="1"/>
          </p:cNvSpPr>
          <p:nvPr>
            <p:ph type="sldNum" sz="quarter" idx="12"/>
          </p:nvPr>
        </p:nvSpPr>
        <p:spPr>
          <a:xfrm>
            <a:off x="10565493" y="6114849"/>
            <a:ext cx="731839" cy="754468"/>
          </a:xfrm>
          <a:prstGeom prst="rect">
            <a:avLst/>
          </a:prstGeom>
        </p:spPr>
        <p:txBody>
          <a:bodyPr/>
          <a:lstStyle/>
          <a:p>
            <a:pPr>
              <a:defRPr/>
            </a:pPr>
            <a:fld id="{D3F5CBEE-96E2-4B79-8D08-822EA7418C9C}" type="slidenum">
              <a:rPr lang="en-US" smtClean="0"/>
              <a:pPr>
                <a:defRPr/>
              </a:pPr>
              <a:t>14</a:t>
            </a:fld>
            <a:endParaRPr lang="en-US" dirty="0"/>
          </a:p>
        </p:txBody>
      </p:sp>
      <p:sp>
        <p:nvSpPr>
          <p:cNvPr id="7" name="TextBox 6">
            <a:extLst>
              <a:ext uri="{FF2B5EF4-FFF2-40B4-BE49-F238E27FC236}">
                <a16:creationId xmlns:a16="http://schemas.microsoft.com/office/drawing/2014/main" id="{820AF37C-EBAB-B992-59AE-A07CB8AF45C0}"/>
              </a:ext>
            </a:extLst>
          </p:cNvPr>
          <p:cNvSpPr txBox="1"/>
          <p:nvPr/>
        </p:nvSpPr>
        <p:spPr>
          <a:xfrm>
            <a:off x="8773886" y="4397829"/>
            <a:ext cx="3113314" cy="646331"/>
          </a:xfrm>
          <a:prstGeom prst="rect">
            <a:avLst/>
          </a:prstGeom>
          <a:noFill/>
        </p:spPr>
        <p:txBody>
          <a:bodyPr wrap="square" rtlCol="0">
            <a:spAutoFit/>
          </a:bodyPr>
          <a:lstStyle/>
          <a:p>
            <a:r>
              <a:rPr lang="en-US" b="1" dirty="0"/>
              <a:t>Damaged “O” rings were normalized and accepted</a:t>
            </a:r>
          </a:p>
        </p:txBody>
      </p:sp>
    </p:spTree>
    <p:extLst>
      <p:ext uri="{BB962C8B-B14F-4D97-AF65-F5344CB8AC3E}">
        <p14:creationId xmlns:p14="http://schemas.microsoft.com/office/powerpoint/2010/main" val="118915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9"/>
            <a:ext cx="11416145" cy="1371600"/>
          </a:xfrm>
        </p:spPr>
        <p:txBody>
          <a:bodyPr>
            <a:normAutofit/>
          </a:bodyPr>
          <a:lstStyle/>
          <a:p>
            <a:r>
              <a:rPr lang="en-US" sz="3600" b="1" dirty="0">
                <a:solidFill>
                  <a:srgbClr val="C00000"/>
                </a:solidFill>
                <a:latin typeface="Rockwell Extra Bold" pitchFamily="18" charset="0"/>
              </a:rPr>
              <a:t>How does “</a:t>
            </a:r>
            <a:r>
              <a:rPr lang="en-US" b="1" dirty="0">
                <a:solidFill>
                  <a:srgbClr val="C00000"/>
                </a:solidFill>
                <a:latin typeface="Rockwell Extra Bold" pitchFamily="18" charset="0"/>
              </a:rPr>
              <a:t>Normalization of Deviance” impact us?</a:t>
            </a:r>
            <a:endParaRPr lang="en-US" dirty="0">
              <a:solidFill>
                <a:srgbClr val="C00000"/>
              </a:solidFill>
              <a:latin typeface="Rockwell Extra Bold" pitchFamily="18" charset="0"/>
            </a:endParaRPr>
          </a:p>
        </p:txBody>
      </p:sp>
      <p:sp>
        <p:nvSpPr>
          <p:cNvPr id="3" name="Content Placeholder 2"/>
          <p:cNvSpPr>
            <a:spLocks noGrp="1"/>
          </p:cNvSpPr>
          <p:nvPr>
            <p:ph idx="1"/>
          </p:nvPr>
        </p:nvSpPr>
        <p:spPr>
          <a:xfrm>
            <a:off x="1320800" y="1905000"/>
            <a:ext cx="10363200" cy="3581400"/>
          </a:xfrm>
        </p:spPr>
        <p:txBody>
          <a:bodyPr>
            <a:normAutofit/>
          </a:bodyPr>
          <a:lstStyle/>
          <a:p>
            <a:r>
              <a:rPr lang="en-US" sz="3733" dirty="0"/>
              <a:t>In your plant, you don’t see disorder</a:t>
            </a:r>
          </a:p>
          <a:p>
            <a:r>
              <a:rPr lang="en-US" sz="3733" dirty="0"/>
              <a:t>During maintenance work, we don’t see bad habits</a:t>
            </a:r>
          </a:p>
          <a:p>
            <a:r>
              <a:rPr lang="en-US" sz="3733" dirty="0"/>
              <a:t>In your office, the debris, whatever it is, is invisible.</a:t>
            </a:r>
          </a:p>
        </p:txBody>
      </p:sp>
      <p:sp>
        <p:nvSpPr>
          <p:cNvPr id="4" name="Footer Placeholder 3"/>
          <p:cNvSpPr>
            <a:spLocks noGrp="1"/>
          </p:cNvSpPr>
          <p:nvPr>
            <p:ph type="ftr" sz="quarter" idx="11"/>
          </p:nvPr>
        </p:nvSpPr>
        <p:spPr>
          <a:solidFill>
            <a:schemeClr val="bg1"/>
          </a:solidFill>
        </p:spPr>
        <p:txBody>
          <a:bodyPr/>
          <a:lstStyle/>
          <a:p>
            <a:r>
              <a:rPr lang="fi-FI"/>
              <a:t>SIP  (c)2025 JDL@Maintrainer.com</a:t>
            </a:r>
            <a:endParaRPr lang="en-US" dirty="0"/>
          </a:p>
        </p:txBody>
      </p:sp>
      <p:sp>
        <p:nvSpPr>
          <p:cNvPr id="5" name="Slide Number Placeholder 4"/>
          <p:cNvSpPr>
            <a:spLocks noGrp="1"/>
          </p:cNvSpPr>
          <p:nvPr>
            <p:ph type="sldNum" sz="quarter" idx="12"/>
          </p:nvPr>
        </p:nvSpPr>
        <p:spPr>
          <a:xfrm>
            <a:off x="10565493" y="6114849"/>
            <a:ext cx="731839" cy="754468"/>
          </a:xfrm>
          <a:prstGeom prst="rect">
            <a:avLst/>
          </a:prstGeom>
        </p:spPr>
        <p:txBody>
          <a:bodyPr/>
          <a:lstStyle/>
          <a:p>
            <a:pPr>
              <a:defRPr/>
            </a:pPr>
            <a:fld id="{D3F5CBEE-96E2-4B79-8D08-822EA7418C9C}" type="slidenum">
              <a:rPr lang="en-US" smtClean="0"/>
              <a:pPr>
                <a:defRPr/>
              </a:pPr>
              <a:t>15</a:t>
            </a:fld>
            <a:endParaRPr lang="en-US" dirty="0"/>
          </a:p>
        </p:txBody>
      </p:sp>
    </p:spTree>
    <p:extLst>
      <p:ext uri="{BB962C8B-B14F-4D97-AF65-F5344CB8AC3E}">
        <p14:creationId xmlns:p14="http://schemas.microsoft.com/office/powerpoint/2010/main" val="172711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99587E-24DC-4F86-A46C-4B3CCD711987}"/>
              </a:ext>
            </a:extLst>
          </p:cNvPr>
          <p:cNvSpPr txBox="1">
            <a:spLocks/>
          </p:cNvSpPr>
          <p:nvPr/>
        </p:nvSpPr>
        <p:spPr>
          <a:xfrm>
            <a:off x="469831" y="0"/>
            <a:ext cx="5441684" cy="1676603"/>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accent1"/>
                </a:solidFill>
                <a:latin typeface="Verdana" charset="0"/>
                <a:ea typeface="Verdana" charset="0"/>
                <a:cs typeface="Verdana" charset="0"/>
              </a:defRPr>
            </a:lvl1pPr>
          </a:lstStyle>
          <a:p>
            <a:pPr algn="l">
              <a:spcAft>
                <a:spcPts val="600"/>
              </a:spcAft>
            </a:pPr>
            <a:r>
              <a:rPr lang="en-US" sz="4100" dirty="0">
                <a:solidFill>
                  <a:srgbClr val="7030A0"/>
                </a:solidFill>
                <a:latin typeface="Arial Black" panose="020B0A04020102020204" pitchFamily="34" charset="0"/>
                <a:ea typeface="+mj-ea"/>
                <a:cs typeface="+mj-cs"/>
              </a:rPr>
              <a:t>Manage your SIP micro-projects</a:t>
            </a:r>
          </a:p>
        </p:txBody>
      </p:sp>
      <p:sp>
        <p:nvSpPr>
          <p:cNvPr id="2" name="Rectangle 1">
            <a:extLst>
              <a:ext uri="{FF2B5EF4-FFF2-40B4-BE49-F238E27FC236}">
                <a16:creationId xmlns:a16="http://schemas.microsoft.com/office/drawing/2014/main" id="{3F5A33CE-F757-410A-A7E0-F864FA6C1BDE}"/>
              </a:ext>
            </a:extLst>
          </p:cNvPr>
          <p:cNvSpPr/>
          <p:nvPr/>
        </p:nvSpPr>
        <p:spPr>
          <a:xfrm>
            <a:off x="469831" y="1676603"/>
            <a:ext cx="5701536" cy="3785419"/>
          </a:xfrm>
          <a:prstGeom prst="rect">
            <a:avLst/>
          </a:prstGeom>
          <a:solidFill>
            <a:schemeClr val="bg1"/>
          </a:solidFill>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1900" dirty="0"/>
              <a:t>Devote about 30-60 minutes a week</a:t>
            </a:r>
          </a:p>
          <a:p>
            <a:pPr marL="285750" lvl="0" indent="-228600">
              <a:lnSpc>
                <a:spcPct val="90000"/>
              </a:lnSpc>
              <a:spcAft>
                <a:spcPts val="600"/>
              </a:spcAft>
              <a:buFont typeface="Arial" panose="020B0604020202020204" pitchFamily="34" charset="0"/>
              <a:buChar char="•"/>
            </a:pPr>
            <a:r>
              <a:rPr lang="en-US" sz="1900" dirty="0"/>
              <a:t>Focus on the obvious ones that lend themselves to simple solutions</a:t>
            </a:r>
          </a:p>
          <a:p>
            <a:pPr marL="285750" lvl="0" indent="-228600">
              <a:lnSpc>
                <a:spcPct val="90000"/>
              </a:lnSpc>
              <a:spcAft>
                <a:spcPts val="600"/>
              </a:spcAft>
              <a:buFont typeface="Arial" panose="020B0604020202020204" pitchFamily="34" charset="0"/>
              <a:buChar char="•"/>
            </a:pPr>
            <a:r>
              <a:rPr lang="en-US" sz="1900" dirty="0"/>
              <a:t> Set up a CMMS work order category for SIP</a:t>
            </a:r>
          </a:p>
          <a:p>
            <a:pPr marL="285750" lvl="0" indent="-228600">
              <a:lnSpc>
                <a:spcPct val="90000"/>
              </a:lnSpc>
              <a:spcAft>
                <a:spcPts val="600"/>
              </a:spcAft>
              <a:buFont typeface="Arial" panose="020B0604020202020204" pitchFamily="34" charset="0"/>
              <a:buChar char="•"/>
            </a:pPr>
            <a:r>
              <a:rPr lang="en-US" sz="1900" dirty="0"/>
              <a:t>Save the work orders and add a narrative for future presentations</a:t>
            </a:r>
          </a:p>
          <a:p>
            <a:pPr marL="285750" lvl="0" indent="-228600">
              <a:lnSpc>
                <a:spcPct val="90000"/>
              </a:lnSpc>
              <a:spcAft>
                <a:spcPts val="600"/>
              </a:spcAft>
              <a:buFont typeface="Arial" panose="020B0604020202020204" pitchFamily="34" charset="0"/>
              <a:buChar char="•"/>
            </a:pPr>
            <a:r>
              <a:rPr lang="en-US" sz="1900" dirty="0"/>
              <a:t>Charge all labor and materials to work orders</a:t>
            </a:r>
          </a:p>
          <a:p>
            <a:pPr marL="285750" lvl="0" indent="-228600">
              <a:lnSpc>
                <a:spcPct val="90000"/>
              </a:lnSpc>
              <a:spcAft>
                <a:spcPts val="600"/>
              </a:spcAft>
              <a:buFont typeface="Arial" panose="020B0604020202020204" pitchFamily="34" charset="0"/>
              <a:buChar char="•"/>
            </a:pPr>
            <a:r>
              <a:rPr lang="en-US" sz="1900" dirty="0"/>
              <a:t>OK to be members of different teams and work on different defects</a:t>
            </a:r>
          </a:p>
          <a:p>
            <a:pPr marL="285750" lvl="0" indent="-228600">
              <a:lnSpc>
                <a:spcPct val="90000"/>
              </a:lnSpc>
              <a:spcAft>
                <a:spcPts val="600"/>
              </a:spcAft>
              <a:buFont typeface="Arial" panose="020B0604020202020204" pitchFamily="34" charset="0"/>
              <a:buChar char="•"/>
            </a:pPr>
            <a:r>
              <a:rPr lang="en-US" sz="1900" dirty="0"/>
              <a:t>Be alert for too much SIP! &lt; 1%</a:t>
            </a:r>
          </a:p>
        </p:txBody>
      </p:sp>
      <p:pic>
        <p:nvPicPr>
          <p:cNvPr id="7" name="Picture 6" descr="A picture containing drawing&#10;&#10;Description automatically generated">
            <a:extLst>
              <a:ext uri="{FF2B5EF4-FFF2-40B4-BE49-F238E27FC236}">
                <a16:creationId xmlns:a16="http://schemas.microsoft.com/office/drawing/2014/main" id="{ACBAA5D8-38F5-4A83-9B45-85EB51E6C8D1}"/>
              </a:ext>
            </a:extLst>
          </p:cNvPr>
          <p:cNvPicPr>
            <a:picLocks noChangeAspect="1"/>
          </p:cNvPicPr>
          <p:nvPr/>
        </p:nvPicPr>
        <p:blipFill rotWithShape="1">
          <a:blip r:embed="rId2"/>
          <a:srcRect t="3168" r="-4" b="-4"/>
          <a:stretch/>
        </p:blipFill>
        <p:spPr>
          <a:xfrm>
            <a:off x="6090613" y="640082"/>
            <a:ext cx="5461724" cy="5577837"/>
          </a:xfrm>
          <a:prstGeom prst="rect">
            <a:avLst/>
          </a:prstGeom>
          <a:effectLst/>
        </p:spPr>
      </p:pic>
      <p:sp>
        <p:nvSpPr>
          <p:cNvPr id="8" name="Footer Placeholder 7">
            <a:extLst>
              <a:ext uri="{FF2B5EF4-FFF2-40B4-BE49-F238E27FC236}">
                <a16:creationId xmlns:a16="http://schemas.microsoft.com/office/drawing/2014/main" id="{4E3B772F-B5FE-351A-4248-2EF9AB312945}"/>
              </a:ext>
            </a:extLst>
          </p:cNvPr>
          <p:cNvSpPr>
            <a:spLocks noGrp="1"/>
          </p:cNvSpPr>
          <p:nvPr>
            <p:ph type="ftr" sz="quarter" idx="11"/>
          </p:nvPr>
        </p:nvSpPr>
        <p:spPr/>
        <p:txBody>
          <a:bodyPr/>
          <a:lstStyle/>
          <a:p>
            <a:pPr>
              <a:defRPr/>
            </a:pPr>
            <a:r>
              <a:rPr lang="fi-FI"/>
              <a:t>SIP  (c)2025 JDL@Maintrainer.com</a:t>
            </a:r>
            <a:endParaRPr lang="en-US"/>
          </a:p>
        </p:txBody>
      </p:sp>
      <p:sp>
        <p:nvSpPr>
          <p:cNvPr id="9" name="Slide Number Placeholder 8">
            <a:extLst>
              <a:ext uri="{FF2B5EF4-FFF2-40B4-BE49-F238E27FC236}">
                <a16:creationId xmlns:a16="http://schemas.microsoft.com/office/drawing/2014/main" id="{4F7F21D1-9877-7E01-9770-D73BDCCB04D9}"/>
              </a:ext>
            </a:extLst>
          </p:cNvPr>
          <p:cNvSpPr>
            <a:spLocks noGrp="1"/>
          </p:cNvSpPr>
          <p:nvPr>
            <p:ph type="sldNum" sz="quarter" idx="12"/>
          </p:nvPr>
        </p:nvSpPr>
        <p:spPr/>
        <p:txBody>
          <a:bodyPr/>
          <a:lstStyle/>
          <a:p>
            <a:pPr>
              <a:defRPr/>
            </a:pPr>
            <a:fld id="{F97C4D61-25C6-4451-AC33-1A1CB43F0244}" type="slidenum">
              <a:rPr lang="en-US" smtClean="0"/>
              <a:pPr>
                <a:defRPr/>
              </a:pPr>
              <a:t>16</a:t>
            </a:fld>
            <a:endParaRPr lang="en-US"/>
          </a:p>
        </p:txBody>
      </p:sp>
    </p:spTree>
    <p:extLst>
      <p:ext uri="{BB962C8B-B14F-4D97-AF65-F5344CB8AC3E}">
        <p14:creationId xmlns:p14="http://schemas.microsoft.com/office/powerpoint/2010/main" val="39631638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oom, door, refrigerator&#10;&#10;Description automatically generated">
            <a:extLst>
              <a:ext uri="{FF2B5EF4-FFF2-40B4-BE49-F238E27FC236}">
                <a16:creationId xmlns:a16="http://schemas.microsoft.com/office/drawing/2014/main" id="{55A133E5-B3E4-4446-BCF9-211E23E3B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5684" y="2959623"/>
            <a:ext cx="4451813" cy="3338860"/>
          </a:xfrm>
          <a:prstGeom prst="rect">
            <a:avLst/>
          </a:prstGeom>
        </p:spPr>
      </p:pic>
      <p:sp>
        <p:nvSpPr>
          <p:cNvPr id="2" name="Title 1">
            <a:extLst>
              <a:ext uri="{FF2B5EF4-FFF2-40B4-BE49-F238E27FC236}">
                <a16:creationId xmlns:a16="http://schemas.microsoft.com/office/drawing/2014/main" id="{2909F8B7-4C2E-48A8-93D0-23529A0887C5}"/>
              </a:ext>
            </a:extLst>
          </p:cNvPr>
          <p:cNvSpPr>
            <a:spLocks noGrp="1"/>
          </p:cNvSpPr>
          <p:nvPr>
            <p:ph type="title"/>
          </p:nvPr>
        </p:nvSpPr>
        <p:spPr>
          <a:xfrm>
            <a:off x="481263" y="304800"/>
            <a:ext cx="10988842" cy="1905000"/>
          </a:xfrm>
          <a:solidFill>
            <a:schemeClr val="bg1"/>
          </a:solidFill>
        </p:spPr>
        <p:txBody>
          <a:bodyPr/>
          <a:lstStyle/>
          <a:p>
            <a:r>
              <a:rPr lang="en-US" sz="3600" dirty="0">
                <a:solidFill>
                  <a:schemeClr val="tx1"/>
                </a:solidFill>
                <a:latin typeface="Arial Black" panose="020B0A04020102020204" pitchFamily="34" charset="0"/>
              </a:rPr>
              <a:t>START HERE, RIGHT NOW:</a:t>
            </a:r>
            <a:br>
              <a:rPr lang="en-US" sz="3600" dirty="0">
                <a:solidFill>
                  <a:schemeClr val="tx1"/>
                </a:solidFill>
                <a:latin typeface="Arial Black" panose="020B0A04020102020204" pitchFamily="34" charset="0"/>
              </a:rPr>
            </a:br>
            <a:r>
              <a:rPr lang="en-US" sz="3600" dirty="0">
                <a:solidFill>
                  <a:schemeClr val="tx1"/>
                </a:solidFill>
                <a:latin typeface="Arial Black" panose="020B0A04020102020204" pitchFamily="34" charset="0"/>
              </a:rPr>
              <a:t>There is a whole class of defects that do not need any fancy introduction!</a:t>
            </a:r>
          </a:p>
        </p:txBody>
      </p:sp>
      <p:sp>
        <p:nvSpPr>
          <p:cNvPr id="3" name="Content Placeholder 2">
            <a:extLst>
              <a:ext uri="{FF2B5EF4-FFF2-40B4-BE49-F238E27FC236}">
                <a16:creationId xmlns:a16="http://schemas.microsoft.com/office/drawing/2014/main" id="{9368AAA6-7A26-4870-B2C2-021F3E7CA7B9}"/>
              </a:ext>
            </a:extLst>
          </p:cNvPr>
          <p:cNvSpPr>
            <a:spLocks noGrp="1"/>
          </p:cNvSpPr>
          <p:nvPr>
            <p:ph idx="1"/>
          </p:nvPr>
        </p:nvSpPr>
        <p:spPr>
          <a:xfrm>
            <a:off x="2276795" y="2292157"/>
            <a:ext cx="8833601" cy="609600"/>
          </a:xfrm>
        </p:spPr>
        <p:txBody>
          <a:bodyPr>
            <a:noAutofit/>
          </a:bodyPr>
          <a:lstStyle/>
          <a:p>
            <a:r>
              <a:rPr lang="en-US" sz="3200" dirty="0"/>
              <a:t>DIYF: </a:t>
            </a:r>
            <a:r>
              <a:rPr lang="en-US" sz="3200" b="1" dirty="0"/>
              <a:t>D</a:t>
            </a:r>
            <a:r>
              <a:rPr lang="en-US" sz="3200" dirty="0"/>
              <a:t>efects that are </a:t>
            </a:r>
            <a:r>
              <a:rPr lang="en-US" sz="3200" b="1" dirty="0"/>
              <a:t>I</a:t>
            </a:r>
            <a:r>
              <a:rPr lang="en-US" sz="3200" dirty="0"/>
              <a:t>n </a:t>
            </a:r>
            <a:r>
              <a:rPr lang="en-US" sz="3200" b="1" dirty="0"/>
              <a:t>Y</a:t>
            </a:r>
            <a:r>
              <a:rPr lang="en-US" sz="3200" dirty="0"/>
              <a:t>our </a:t>
            </a:r>
            <a:r>
              <a:rPr lang="en-US" sz="3200" b="1" dirty="0"/>
              <a:t>F</a:t>
            </a:r>
            <a:r>
              <a:rPr lang="en-US" sz="3200" dirty="0"/>
              <a:t>ace</a:t>
            </a:r>
          </a:p>
        </p:txBody>
      </p:sp>
      <p:sp>
        <p:nvSpPr>
          <p:cNvPr id="8" name="Footer Placeholder 7">
            <a:extLst>
              <a:ext uri="{FF2B5EF4-FFF2-40B4-BE49-F238E27FC236}">
                <a16:creationId xmlns:a16="http://schemas.microsoft.com/office/drawing/2014/main" id="{ECFC5D5C-8B1A-9DF4-2C3B-7D5738188379}"/>
              </a:ext>
            </a:extLst>
          </p:cNvPr>
          <p:cNvSpPr>
            <a:spLocks noGrp="1"/>
          </p:cNvSpPr>
          <p:nvPr>
            <p:ph type="ftr" sz="quarter" idx="11"/>
          </p:nvPr>
        </p:nvSpPr>
        <p:spPr>
          <a:solidFill>
            <a:schemeClr val="bg1"/>
          </a:solidFill>
        </p:spPr>
        <p:txBody>
          <a:bodyPr/>
          <a:lstStyle/>
          <a:p>
            <a:pPr>
              <a:defRPr/>
            </a:pPr>
            <a:r>
              <a:rPr lang="fi-FI" dirty="0"/>
              <a:t>SIP  (c)2025 JDL@Maintrainer.com</a:t>
            </a:r>
            <a:endParaRPr lang="en-US" dirty="0"/>
          </a:p>
        </p:txBody>
      </p:sp>
      <p:sp>
        <p:nvSpPr>
          <p:cNvPr id="5" name="Slide Number Placeholder 4">
            <a:extLst>
              <a:ext uri="{FF2B5EF4-FFF2-40B4-BE49-F238E27FC236}">
                <a16:creationId xmlns:a16="http://schemas.microsoft.com/office/drawing/2014/main" id="{CE0C7FC2-2600-4659-B42D-BFBC178FF21E}"/>
              </a:ext>
            </a:extLst>
          </p:cNvPr>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400" kern="1200">
                <a:solidFill>
                  <a:schemeClr val="tx2"/>
                </a:solidFill>
                <a:latin typeface="+mn-lt"/>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a:lstStyle>
          <a:p>
            <a:pPr>
              <a:defRPr/>
            </a:pPr>
            <a:fld id="{398D3122-F1C3-4EBA-B2B0-4830A71ED979}" type="slidenum">
              <a:rPr lang="en-US" smtClean="0"/>
              <a:pPr>
                <a:defRPr/>
              </a:pPr>
              <a:t>17</a:t>
            </a:fld>
            <a:endParaRPr lang="en-US"/>
          </a:p>
        </p:txBody>
      </p:sp>
      <p:pic>
        <p:nvPicPr>
          <p:cNvPr id="7" name="Picture 6" descr="A picture containing indoor, table, sitting, old&#10;&#10;Description automatically generated">
            <a:extLst>
              <a:ext uri="{FF2B5EF4-FFF2-40B4-BE49-F238E27FC236}">
                <a16:creationId xmlns:a16="http://schemas.microsoft.com/office/drawing/2014/main" id="{4A050334-9B77-48EE-9412-029793F213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787" y="2918564"/>
            <a:ext cx="4451813" cy="3338860"/>
          </a:xfrm>
          <a:prstGeom prst="rect">
            <a:avLst/>
          </a:prstGeom>
        </p:spPr>
      </p:pic>
    </p:spTree>
    <p:extLst>
      <p:ext uri="{BB962C8B-B14F-4D97-AF65-F5344CB8AC3E}">
        <p14:creationId xmlns:p14="http://schemas.microsoft.com/office/powerpoint/2010/main" val="1085700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0856-9957-44AE-ABF5-ABA504CFA97B}"/>
              </a:ext>
            </a:extLst>
          </p:cNvPr>
          <p:cNvSpPr>
            <a:spLocks noGrp="1"/>
          </p:cNvSpPr>
          <p:nvPr>
            <p:ph type="title"/>
          </p:nvPr>
        </p:nvSpPr>
        <p:spPr/>
        <p:txBody>
          <a:bodyPr/>
          <a:lstStyle/>
          <a:p>
            <a:r>
              <a:rPr lang="en-US" sz="4000" dirty="0">
                <a:solidFill>
                  <a:schemeClr val="tx1"/>
                </a:solidFill>
                <a:latin typeface="Arial Black" panose="020B0A04020102020204" pitchFamily="34" charset="0"/>
              </a:rPr>
              <a:t> DIYF-These- These are defects that</a:t>
            </a:r>
            <a:br>
              <a:rPr lang="en-US" sz="4000" dirty="0">
                <a:solidFill>
                  <a:schemeClr val="tx1"/>
                </a:solidFill>
                <a:latin typeface="Arial Black" panose="020B0A04020102020204" pitchFamily="34" charset="0"/>
              </a:rPr>
            </a:br>
            <a:r>
              <a:rPr lang="en-US" sz="4000" dirty="0">
                <a:solidFill>
                  <a:schemeClr val="tx1"/>
                </a:solidFill>
                <a:latin typeface="Arial Black" panose="020B0A04020102020204" pitchFamily="34" charset="0"/>
              </a:rPr>
              <a:t>are In Your Face  Ouch!</a:t>
            </a:r>
          </a:p>
        </p:txBody>
      </p:sp>
      <p:sp>
        <p:nvSpPr>
          <p:cNvPr id="3" name="Content Placeholder 2">
            <a:extLst>
              <a:ext uri="{FF2B5EF4-FFF2-40B4-BE49-F238E27FC236}">
                <a16:creationId xmlns:a16="http://schemas.microsoft.com/office/drawing/2014/main" id="{1540F461-58A0-471F-8DDC-1E03F95E844E}"/>
              </a:ext>
            </a:extLst>
          </p:cNvPr>
          <p:cNvSpPr>
            <a:spLocks noGrp="1"/>
          </p:cNvSpPr>
          <p:nvPr>
            <p:ph idx="1"/>
          </p:nvPr>
        </p:nvSpPr>
        <p:spPr>
          <a:xfrm>
            <a:off x="631371" y="1905000"/>
            <a:ext cx="6648951" cy="4114800"/>
          </a:xfrm>
        </p:spPr>
        <p:txBody>
          <a:bodyPr/>
          <a:lstStyle/>
          <a:p>
            <a:r>
              <a:rPr lang="en-US" sz="2800" dirty="0">
                <a:latin typeface="Arial" panose="020B0604020202020204" pitchFamily="34" charset="0"/>
                <a:cs typeface="Arial" panose="020B0604020202020204" pitchFamily="34" charset="0"/>
              </a:rPr>
              <a:t>You ALL have DIFY!</a:t>
            </a:r>
          </a:p>
          <a:p>
            <a:r>
              <a:rPr lang="en-US" sz="2800" dirty="0">
                <a:latin typeface="Arial" panose="020B0604020202020204" pitchFamily="34" charset="0"/>
                <a:cs typeface="Arial" panose="020B0604020202020204" pitchFamily="34" charset="0"/>
              </a:rPr>
              <a:t>You trip over them</a:t>
            </a:r>
          </a:p>
          <a:p>
            <a:r>
              <a:rPr lang="en-US" sz="2800" dirty="0">
                <a:latin typeface="Arial" panose="020B0604020202020204" pitchFamily="34" charset="0"/>
                <a:cs typeface="Arial" panose="020B0604020202020204" pitchFamily="34" charset="0"/>
              </a:rPr>
              <a:t>Get you dirty when you touch them</a:t>
            </a:r>
          </a:p>
          <a:p>
            <a:r>
              <a:rPr lang="en-US" sz="2800" dirty="0">
                <a:latin typeface="Arial" panose="020B0604020202020204" pitchFamily="34" charset="0"/>
                <a:cs typeface="Arial" panose="020B0604020202020204" pitchFamily="34" charset="0"/>
              </a:rPr>
              <a:t>Are eyesores</a:t>
            </a:r>
          </a:p>
          <a:p>
            <a:r>
              <a:rPr lang="en-US" sz="2800" dirty="0">
                <a:latin typeface="Arial" panose="020B0604020202020204" pitchFamily="34" charset="0"/>
                <a:cs typeface="Arial" panose="020B0604020202020204" pitchFamily="34" charset="0"/>
              </a:rPr>
              <a:t>Cover up what you are looking for</a:t>
            </a:r>
          </a:p>
          <a:p>
            <a:r>
              <a:rPr lang="en-US" sz="2800" dirty="0">
                <a:latin typeface="Arial" panose="020B0604020202020204" pitchFamily="34" charset="0"/>
                <a:cs typeface="Arial" panose="020B0604020202020204" pitchFamily="34" charset="0"/>
              </a:rPr>
              <a:t>You must clean up after</a:t>
            </a:r>
          </a:p>
          <a:p>
            <a:r>
              <a:rPr lang="en-US" sz="2800" dirty="0">
                <a:latin typeface="Arial" panose="020B0604020202020204" pitchFamily="34" charset="0"/>
                <a:cs typeface="Arial" panose="020B0604020202020204" pitchFamily="34" charset="0"/>
              </a:rPr>
              <a:t>Are wasteful IN YOUR FACE!</a:t>
            </a:r>
          </a:p>
          <a:p>
            <a:r>
              <a:rPr lang="en-US" sz="2800" dirty="0">
                <a:latin typeface="Arial" panose="020B0604020202020204" pitchFamily="34" charset="0"/>
                <a:cs typeface="Arial" panose="020B0604020202020204" pitchFamily="34" charset="0"/>
              </a:rPr>
              <a:t>They are easy, easy, easy</a:t>
            </a:r>
          </a:p>
        </p:txBody>
      </p:sp>
      <p:sp>
        <p:nvSpPr>
          <p:cNvPr id="7" name="Footer Placeholder 6">
            <a:extLst>
              <a:ext uri="{FF2B5EF4-FFF2-40B4-BE49-F238E27FC236}">
                <a16:creationId xmlns:a16="http://schemas.microsoft.com/office/drawing/2014/main" id="{759A1C77-F5B4-ACB2-73AB-1F6D335B4CBB}"/>
              </a:ext>
            </a:extLst>
          </p:cNvPr>
          <p:cNvSpPr>
            <a:spLocks noGrp="1"/>
          </p:cNvSpPr>
          <p:nvPr>
            <p:ph type="ftr" sz="quarter" idx="11"/>
          </p:nvPr>
        </p:nvSpPr>
        <p:spPr>
          <a:solidFill>
            <a:schemeClr val="bg1"/>
          </a:solidFill>
        </p:spPr>
        <p:txBody>
          <a:bodyPr/>
          <a:lstStyle/>
          <a:p>
            <a:pPr>
              <a:defRPr/>
            </a:pPr>
            <a:r>
              <a:rPr lang="fi-FI" dirty="0"/>
              <a:t>SIP  (c)2025 JDL@Maintrainer.com</a:t>
            </a:r>
            <a:endParaRPr lang="en-US" dirty="0"/>
          </a:p>
        </p:txBody>
      </p:sp>
      <p:sp>
        <p:nvSpPr>
          <p:cNvPr id="5" name="Slide Number Placeholder 4">
            <a:extLst>
              <a:ext uri="{FF2B5EF4-FFF2-40B4-BE49-F238E27FC236}">
                <a16:creationId xmlns:a16="http://schemas.microsoft.com/office/drawing/2014/main" id="{4BF3F422-02A3-48B8-B700-F3F76A24259B}"/>
              </a:ext>
            </a:extLst>
          </p:cNvPr>
          <p:cNvSpPr>
            <a:spLocks noGrp="1"/>
          </p:cNvSpPr>
          <p:nvPr>
            <p:ph type="sldNum" sz="quarter" idx="12"/>
          </p:nvPr>
        </p:nvSpPr>
        <p:spPr bwMode="auto">
          <a:xfrm>
            <a:off x="9477071" y="5722733"/>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400" kern="1200">
                <a:solidFill>
                  <a:schemeClr val="tx2"/>
                </a:solidFill>
                <a:latin typeface="+mn-lt"/>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a:lstStyle>
          <a:p>
            <a:pPr>
              <a:defRPr/>
            </a:pPr>
            <a:fld id="{398D3122-F1C3-4EBA-B2B0-4830A71ED979}" type="slidenum">
              <a:rPr lang="en-US" smtClean="0"/>
              <a:pPr>
                <a:defRPr/>
              </a:pPr>
              <a:t>18</a:t>
            </a:fld>
            <a:endParaRPr lang="en-US" dirty="0"/>
          </a:p>
        </p:txBody>
      </p:sp>
      <p:pic>
        <p:nvPicPr>
          <p:cNvPr id="6" name="Picture 5" descr="A close-up of a machine&#10;&#10;AI-generated content may be incorrect.">
            <a:extLst>
              <a:ext uri="{FF2B5EF4-FFF2-40B4-BE49-F238E27FC236}">
                <a16:creationId xmlns:a16="http://schemas.microsoft.com/office/drawing/2014/main" id="{74E96A22-5FEB-BCFB-D228-8C6E32A4B71E}"/>
              </a:ext>
            </a:extLst>
          </p:cNvPr>
          <p:cNvPicPr>
            <a:picLocks noChangeAspect="1"/>
          </p:cNvPicPr>
          <p:nvPr/>
        </p:nvPicPr>
        <p:blipFill>
          <a:blip r:embed="rId2"/>
          <a:stretch>
            <a:fillRect/>
          </a:stretch>
        </p:blipFill>
        <p:spPr>
          <a:xfrm>
            <a:off x="6582127" y="1603008"/>
            <a:ext cx="5609873" cy="4207405"/>
          </a:xfrm>
          <a:prstGeom prst="rect">
            <a:avLst/>
          </a:prstGeom>
        </p:spPr>
      </p:pic>
      <p:sp>
        <p:nvSpPr>
          <p:cNvPr id="8" name="TextBox 7">
            <a:extLst>
              <a:ext uri="{FF2B5EF4-FFF2-40B4-BE49-F238E27FC236}">
                <a16:creationId xmlns:a16="http://schemas.microsoft.com/office/drawing/2014/main" id="{C387BD6A-CC77-F5FA-79A1-B308145BEB5D}"/>
              </a:ext>
            </a:extLst>
          </p:cNvPr>
          <p:cNvSpPr txBox="1"/>
          <p:nvPr/>
        </p:nvSpPr>
        <p:spPr>
          <a:xfrm>
            <a:off x="7912974" y="5822950"/>
            <a:ext cx="4591510" cy="830997"/>
          </a:xfrm>
          <a:prstGeom prst="rect">
            <a:avLst/>
          </a:prstGeom>
          <a:noFill/>
        </p:spPr>
        <p:txBody>
          <a:bodyPr wrap="square" rtlCol="0">
            <a:spAutoFit/>
          </a:bodyPr>
          <a:lstStyle/>
          <a:p>
            <a:r>
              <a:rPr lang="en-US" dirty="0"/>
              <a:t>Notice dirt everywhere.</a:t>
            </a:r>
          </a:p>
          <a:p>
            <a:r>
              <a:rPr lang="en-US" dirty="0"/>
              <a:t>Notice missing Fire Extinguisher</a:t>
            </a:r>
          </a:p>
        </p:txBody>
      </p:sp>
    </p:spTree>
    <p:extLst>
      <p:ext uri="{BB962C8B-B14F-4D97-AF65-F5344CB8AC3E}">
        <p14:creationId xmlns:p14="http://schemas.microsoft.com/office/powerpoint/2010/main" val="70637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603513" y="228600"/>
            <a:ext cx="10300312" cy="1524000"/>
          </a:xfrm>
          <a:solidFill>
            <a:schemeClr val="bg1"/>
          </a:solidFill>
        </p:spPr>
        <p:txBody>
          <a:bodyPr/>
          <a:lstStyle/>
          <a:p>
            <a:pPr eaLnBrk="1" hangingPunct="1"/>
            <a:r>
              <a:rPr lang="en-US" altLang="en-US" sz="4267" dirty="0">
                <a:solidFill>
                  <a:srgbClr val="C00000"/>
                </a:solidFill>
                <a:latin typeface="Rockwell Extra Bold" panose="02060903040505020403" pitchFamily="18" charset="0"/>
              </a:rPr>
              <a:t>There are lots of places to look for opportunities for SIPs</a:t>
            </a:r>
          </a:p>
        </p:txBody>
      </p:sp>
      <p:sp>
        <p:nvSpPr>
          <p:cNvPr id="3" name="Footer Placeholder 2"/>
          <p:cNvSpPr>
            <a:spLocks noGrp="1"/>
          </p:cNvSpPr>
          <p:nvPr>
            <p:ph type="ftr" sz="quarter" idx="11"/>
          </p:nvPr>
        </p:nvSpPr>
        <p:spPr>
          <a:xfrm>
            <a:off x="4165600" y="6313488"/>
            <a:ext cx="3860800" cy="457200"/>
          </a:xfrm>
          <a:solidFill>
            <a:schemeClr val="bg1"/>
          </a:solidFill>
        </p:spPr>
        <p:txBody>
          <a:bodyPr/>
          <a:lstStyle/>
          <a:p>
            <a:r>
              <a:rPr lang="fi-FI"/>
              <a:t>SIP  (c)2025 JDL@Maintrainer.com</a:t>
            </a:r>
            <a:endParaRPr lang="en-US" dirty="0"/>
          </a:p>
        </p:txBody>
      </p:sp>
      <p:sp>
        <p:nvSpPr>
          <p:cNvPr id="2" name="Slide Number Placeholder 1"/>
          <p:cNvSpPr>
            <a:spLocks noGrp="1"/>
          </p:cNvSpPr>
          <p:nvPr>
            <p:ph type="sldNum" sz="quarter" idx="12"/>
          </p:nvPr>
        </p:nvSpPr>
        <p:spPr>
          <a:xfrm>
            <a:off x="10565493" y="6114849"/>
            <a:ext cx="731839" cy="754468"/>
          </a:xfrm>
          <a:prstGeom prst="rect">
            <a:avLst/>
          </a:prstGeom>
        </p:spPr>
        <p:txBody>
          <a:bodyPr/>
          <a:lstStyle/>
          <a:p>
            <a:fld id="{F38DF745-7D3F-47F4-83A3-874385CFAA69}" type="slidenum">
              <a:rPr lang="en-US" smtClean="0"/>
              <a:pPr/>
              <a:t>19</a:t>
            </a:fld>
            <a:endParaRPr lang="en-US" dirty="0"/>
          </a:p>
        </p:txBody>
      </p:sp>
      <p:pic>
        <p:nvPicPr>
          <p:cNvPr id="9219" name="Picture 3" descr="Search.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7202" y="4419600"/>
            <a:ext cx="2569633"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10221" y="1992086"/>
            <a:ext cx="11579750" cy="1569660"/>
          </a:xfrm>
          <a:prstGeom prst="rect">
            <a:avLst/>
          </a:prstGeom>
          <a:solidFill>
            <a:schemeClr val="bg1"/>
          </a:solidFill>
        </p:spPr>
        <p:txBody>
          <a:bodyPr wrap="square">
            <a:spAutoFit/>
          </a:bodyPr>
          <a:lstStyle/>
          <a:p>
            <a:pPr>
              <a:defRPr/>
            </a:pPr>
            <a:r>
              <a:rPr lang="en-US" sz="4800" dirty="0">
                <a:latin typeface="+mj-lt"/>
              </a:rPr>
              <a:t>Everywhere you can imagine, and in every activity you do.</a:t>
            </a:r>
          </a:p>
        </p:txBody>
      </p:sp>
    </p:spTree>
    <p:extLst>
      <p:ext uri="{BB962C8B-B14F-4D97-AF65-F5344CB8AC3E}">
        <p14:creationId xmlns:p14="http://schemas.microsoft.com/office/powerpoint/2010/main" val="98875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3654" y="1277065"/>
            <a:ext cx="3022756" cy="712199"/>
          </a:xfrm>
          <a:prstGeom prst="rect">
            <a:avLst/>
          </a:prstGeom>
          <a:solidFill>
            <a:schemeClr val="bg1"/>
          </a:solidFill>
        </p:spPr>
        <p:txBody>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sz="1800" b="1" dirty="0">
                <a:solidFill>
                  <a:srgbClr val="25010A"/>
                </a:solidFill>
                <a:latin typeface="Arial Black" panose="020B0A04020102020204" pitchFamily="34" charset="0"/>
                <a:cs typeface="Arial" panose="020B0604020202020204" pitchFamily="34" charset="0"/>
              </a:rPr>
              <a:t>Joel Levitt</a:t>
            </a:r>
          </a:p>
          <a:p>
            <a:pPr>
              <a:spcBef>
                <a:spcPts val="191"/>
              </a:spcBef>
              <a:spcAft>
                <a:spcPts val="191"/>
              </a:spcAft>
            </a:pPr>
            <a:r>
              <a:rPr lang="en-US" sz="900" dirty="0">
                <a:latin typeface="Arial" panose="020B0604020202020204" pitchFamily="34" charset="0"/>
                <a:cs typeface="Arial" panose="020B0604020202020204" pitchFamily="34" charset="0"/>
              </a:rPr>
              <a:t>CMRP, CRL, CPMM, Prosci Certified Change Management Practitioner</a:t>
            </a:r>
            <a:endParaRPr lang="en-US" sz="900" b="1" dirty="0">
              <a:solidFill>
                <a:schemeClr val="accent5">
                  <a:lumMod val="50000"/>
                </a:schemeClr>
              </a:solidFill>
              <a:latin typeface="Arial" panose="020B0604020202020204" pitchFamily="34" charset="0"/>
              <a:cs typeface="Arial" panose="020B0604020202020204" pitchFamily="34" charset="0"/>
            </a:endParaRPr>
          </a:p>
        </p:txBody>
      </p:sp>
      <p:pic>
        <p:nvPicPr>
          <p:cNvPr id="20" name="Picture 19" descr="Facilities Management">
            <a:extLst>
              <a:ext uri="{FF2B5EF4-FFF2-40B4-BE49-F238E27FC236}">
                <a16:creationId xmlns:a16="http://schemas.microsoft.com/office/drawing/2014/main" id="{75E60D85-7E7F-4A0F-B7B1-FA9472058199}"/>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5925" y="376859"/>
            <a:ext cx="586685" cy="885920"/>
          </a:xfrm>
          <a:prstGeom prst="rect">
            <a:avLst/>
          </a:prstGeom>
          <a:noFill/>
        </p:spPr>
      </p:pic>
      <p:pic>
        <p:nvPicPr>
          <p:cNvPr id="21" name="Picture 20" descr="Big fleet maintenance.jpg">
            <a:extLst>
              <a:ext uri="{FF2B5EF4-FFF2-40B4-BE49-F238E27FC236}">
                <a16:creationId xmlns:a16="http://schemas.microsoft.com/office/drawing/2014/main" id="{B1F80ACC-A427-4E2C-97BF-1DA1047B9E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1710" y="296981"/>
            <a:ext cx="733252" cy="1008776"/>
          </a:xfrm>
          <a:prstGeom prst="rect">
            <a:avLst/>
          </a:prstGeom>
          <a:noFill/>
        </p:spPr>
      </p:pic>
      <p:pic>
        <p:nvPicPr>
          <p:cNvPr id="24" name="Picture 23" descr="TPM Reloaded">
            <a:extLst>
              <a:ext uri="{FF2B5EF4-FFF2-40B4-BE49-F238E27FC236}">
                <a16:creationId xmlns:a16="http://schemas.microsoft.com/office/drawing/2014/main" id="{90D392E4-6BAD-426A-B2B6-06C2D4F4BE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6018" y="1549869"/>
            <a:ext cx="583284" cy="919481"/>
          </a:xfrm>
          <a:prstGeom prst="rect">
            <a:avLst/>
          </a:prstGeom>
          <a:noFill/>
        </p:spPr>
      </p:pic>
      <p:pic>
        <p:nvPicPr>
          <p:cNvPr id="25" name="Picture 24" descr="Lean">
            <a:extLst>
              <a:ext uri="{FF2B5EF4-FFF2-40B4-BE49-F238E27FC236}">
                <a16:creationId xmlns:a16="http://schemas.microsoft.com/office/drawing/2014/main" id="{17FB0C31-3736-44AD-AA44-1A8DBFE6A45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4028" y="985239"/>
            <a:ext cx="583284" cy="1012627"/>
          </a:xfrm>
          <a:prstGeom prst="rect">
            <a:avLst/>
          </a:prstGeom>
          <a:noFill/>
        </p:spPr>
      </p:pic>
      <p:pic>
        <p:nvPicPr>
          <p:cNvPr id="26" name="Picture 25" descr="Handbook SE">
            <a:extLst>
              <a:ext uri="{FF2B5EF4-FFF2-40B4-BE49-F238E27FC236}">
                <a16:creationId xmlns:a16="http://schemas.microsoft.com/office/drawing/2014/main" id="{43DD18F0-2DAD-4971-AD80-BFE8B1E7F86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151" y="334868"/>
            <a:ext cx="592976" cy="962748"/>
          </a:xfrm>
          <a:prstGeom prst="rect">
            <a:avLst/>
          </a:prstGeom>
          <a:noFill/>
        </p:spPr>
      </p:pic>
      <p:pic>
        <p:nvPicPr>
          <p:cNvPr id="27" name="Picture 26">
            <a:extLst>
              <a:ext uri="{FF2B5EF4-FFF2-40B4-BE49-F238E27FC236}">
                <a16:creationId xmlns:a16="http://schemas.microsoft.com/office/drawing/2014/main" id="{46ADFAC0-56D2-4552-BC8D-095A5CDAF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537" y="296981"/>
            <a:ext cx="641990" cy="965798"/>
          </a:xfrm>
          <a:prstGeom prst="rect">
            <a:avLst/>
          </a:prstGeom>
        </p:spPr>
      </p:pic>
      <p:pic>
        <p:nvPicPr>
          <p:cNvPr id="28" name="Picture 27">
            <a:extLst>
              <a:ext uri="{FF2B5EF4-FFF2-40B4-BE49-F238E27FC236}">
                <a16:creationId xmlns:a16="http://schemas.microsoft.com/office/drawing/2014/main" id="{8A0860D1-A34D-41F9-B188-6501D3827C6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835342" y="3301391"/>
            <a:ext cx="583284" cy="962747"/>
          </a:xfrm>
          <a:prstGeom prst="rect">
            <a:avLst/>
          </a:prstGeom>
          <a:noFill/>
        </p:spPr>
      </p:pic>
      <p:pic>
        <p:nvPicPr>
          <p:cNvPr id="30" name="Picture 29" descr="factory maintenance">
            <a:extLst>
              <a:ext uri="{FF2B5EF4-FFF2-40B4-BE49-F238E27FC236}">
                <a16:creationId xmlns:a16="http://schemas.microsoft.com/office/drawing/2014/main" id="{77EC9A85-064D-4608-A3BC-9FB7C5CD49D2}"/>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150885" y="3396933"/>
            <a:ext cx="403822" cy="879790"/>
          </a:xfrm>
          <a:prstGeom prst="rect">
            <a:avLst/>
          </a:prstGeom>
          <a:noFill/>
        </p:spPr>
      </p:pic>
      <p:sp>
        <p:nvSpPr>
          <p:cNvPr id="11" name="Content Placeholder 2"/>
          <p:cNvSpPr txBox="1">
            <a:spLocks/>
          </p:cNvSpPr>
          <p:nvPr/>
        </p:nvSpPr>
        <p:spPr>
          <a:xfrm>
            <a:off x="80662" y="2138498"/>
            <a:ext cx="7071120" cy="2739664"/>
          </a:xfrm>
          <a:prstGeom prst="rect">
            <a:avLst/>
          </a:prstGeom>
          <a:solidFill>
            <a:schemeClr val="bg1"/>
          </a:solidFill>
        </p:spPr>
        <p:txBody>
          <a:bodyPr>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Font typeface="Arial" pitchFamily="34" charset="0"/>
              <a:buChar char="•"/>
            </a:pPr>
            <a:r>
              <a:rPr lang="en-US" sz="1600" dirty="0"/>
              <a:t>President – Springfield Resources since 1980</a:t>
            </a:r>
          </a:p>
          <a:p>
            <a:pPr>
              <a:buFont typeface="Arial" pitchFamily="34" charset="0"/>
              <a:buChar char="•"/>
            </a:pPr>
            <a:r>
              <a:rPr lang="en-US" sz="1600" dirty="0"/>
              <a:t>Past Director for International Projects, Life Cycle Engineering</a:t>
            </a:r>
          </a:p>
          <a:p>
            <a:pPr>
              <a:buFont typeface="Arial" pitchFamily="34" charset="0"/>
              <a:buChar char="•"/>
            </a:pPr>
            <a:r>
              <a:rPr lang="en-US" sz="1600" dirty="0"/>
              <a:t>Past Director of Reliability Projects, Reliabilityweb.com</a:t>
            </a:r>
          </a:p>
          <a:p>
            <a:pPr>
              <a:buFont typeface="Arial" pitchFamily="34" charset="0"/>
              <a:buChar char="•"/>
            </a:pPr>
            <a:r>
              <a:rPr lang="en-US" sz="1600" dirty="0"/>
              <a:t>Over 35 years of global maintenance management and reliability consulting experience.</a:t>
            </a:r>
          </a:p>
          <a:p>
            <a:pPr>
              <a:buFont typeface="Arial" pitchFamily="34" charset="0"/>
              <a:buChar char="•"/>
            </a:pPr>
            <a:r>
              <a:rPr lang="en-US" sz="1400" dirty="0"/>
              <a:t>Working with such global corporations as:</a:t>
            </a:r>
          </a:p>
          <a:p>
            <a:pPr lvl="1"/>
            <a:r>
              <a:rPr lang="en-US" sz="1400" dirty="0"/>
              <a:t>Alcoa, Toronto Airport, Newfoundland Hydro, GE, Iron Ore of Canada, US Steel, City of Edmonton, Syncrude, ARAMCO, Lockheed, SABIC, ADCO,  BP,  Exxon, BHP, Malawi Power, CISCO, General Motors, Mercedes Benz, Pepsi, Abbotts, US Coast Guard, US Army, US Navy…</a:t>
            </a:r>
          </a:p>
          <a:p>
            <a:pPr lvl="1"/>
            <a:r>
              <a:rPr lang="en-US" sz="1800" dirty="0"/>
              <a:t>Author of 21 books, plus 2 collaborations and 200+ articles</a:t>
            </a:r>
          </a:p>
          <a:p>
            <a:pPr lvl="1"/>
            <a:r>
              <a:rPr lang="en-US" sz="1800" dirty="0"/>
              <a:t>Trained 20,000 maintenance professionals in 550+ sessions in 43 countries</a:t>
            </a:r>
          </a:p>
          <a:p>
            <a:pPr lvl="1"/>
            <a:r>
              <a:rPr lang="en-US" sz="1800" dirty="0"/>
              <a:t>Favorite charity: Kiva.org, micro lenders to small businesses worldwide</a:t>
            </a:r>
          </a:p>
          <a:p>
            <a:pPr lvl="1"/>
            <a:endParaRPr lang="en-US" sz="1400" dirty="0"/>
          </a:p>
        </p:txBody>
      </p:sp>
      <p:pic>
        <p:nvPicPr>
          <p:cNvPr id="36" name="Picture 35" descr="Graphical user interface, application&#10;&#10;Description automatically generated">
            <a:extLst>
              <a:ext uri="{FF2B5EF4-FFF2-40B4-BE49-F238E27FC236}">
                <a16:creationId xmlns:a16="http://schemas.microsoft.com/office/drawing/2014/main" id="{C6EA7370-5EE8-447A-B80A-F307F16BEA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7198" y="1450510"/>
            <a:ext cx="592976" cy="918266"/>
          </a:xfrm>
          <a:prstGeom prst="rect">
            <a:avLst/>
          </a:prstGeom>
        </p:spPr>
      </p:pic>
      <p:grpSp>
        <p:nvGrpSpPr>
          <p:cNvPr id="47" name="Group 46">
            <a:extLst>
              <a:ext uri="{FF2B5EF4-FFF2-40B4-BE49-F238E27FC236}">
                <a16:creationId xmlns:a16="http://schemas.microsoft.com/office/drawing/2014/main" id="{92C79D47-F106-971A-C7A7-F34D4F6B7151}"/>
              </a:ext>
            </a:extLst>
          </p:cNvPr>
          <p:cNvGrpSpPr/>
          <p:nvPr/>
        </p:nvGrpSpPr>
        <p:grpSpPr>
          <a:xfrm>
            <a:off x="6800715" y="831971"/>
            <a:ext cx="4434522" cy="3664614"/>
            <a:chOff x="5371221" y="722496"/>
            <a:chExt cx="5912697" cy="4886152"/>
          </a:xfrm>
        </p:grpSpPr>
        <p:sp>
          <p:nvSpPr>
            <p:cNvPr id="6" name="Footer Placeholder 4"/>
            <p:cNvSpPr txBox="1">
              <a:spLocks/>
            </p:cNvSpPr>
            <p:nvPr/>
          </p:nvSpPr>
          <p:spPr bwMode="auto">
            <a:xfrm rot="5400000">
              <a:off x="7116176" y="3559041"/>
              <a:ext cx="1350169" cy="154305"/>
            </a:xfrm>
            <a:prstGeom prst="rect">
              <a:avLst/>
            </a:prstGeom>
            <a:noFill/>
            <a:ln w="9525">
              <a:noFill/>
              <a:miter lim="800000"/>
              <a:headEnd/>
              <a:tailEnd/>
            </a:ln>
            <a:effectLst/>
          </p:spPr>
          <p:txBody>
            <a:bodyPr vert="horz" wrap="square" lIns="28932" tIns="14467" rIns="28932" bIns="14467" numCol="1" anchor="b" anchorCtr="0" compatLnSpc="1">
              <a:prstTxWarp prst="textNoShape">
                <a:avLst/>
              </a:prstTxWarp>
            </a:bodyPr>
            <a:lstStyle>
              <a:defPPr>
                <a:defRPr lang="en-US"/>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sz="2400" b="1" kern="1200">
                  <a:solidFill>
                    <a:schemeClr val="tx1"/>
                  </a:solidFill>
                  <a:latin typeface="Tahoma" pitchFamily="34" charset="0"/>
                  <a:ea typeface="+mn-ea"/>
                  <a:cs typeface="+mn-cs"/>
                </a:defRPr>
              </a:lvl2pPr>
              <a:lvl3pPr marL="914400" algn="l" rtl="0" fontAlgn="base">
                <a:spcBef>
                  <a:spcPct val="0"/>
                </a:spcBef>
                <a:spcAft>
                  <a:spcPct val="0"/>
                </a:spcAft>
                <a:defRPr sz="2400" b="1" kern="1200">
                  <a:solidFill>
                    <a:schemeClr val="tx1"/>
                  </a:solidFill>
                  <a:latin typeface="Tahoma" pitchFamily="34" charset="0"/>
                  <a:ea typeface="+mn-ea"/>
                  <a:cs typeface="+mn-cs"/>
                </a:defRPr>
              </a:lvl3pPr>
              <a:lvl4pPr marL="1371600" algn="l" rtl="0" fontAlgn="base">
                <a:spcBef>
                  <a:spcPct val="0"/>
                </a:spcBef>
                <a:spcAft>
                  <a:spcPct val="0"/>
                </a:spcAft>
                <a:defRPr sz="2400" b="1" kern="1200">
                  <a:solidFill>
                    <a:schemeClr val="tx1"/>
                  </a:solidFill>
                  <a:latin typeface="Tahoma" pitchFamily="34" charset="0"/>
                  <a:ea typeface="+mn-ea"/>
                  <a:cs typeface="+mn-cs"/>
                </a:defRPr>
              </a:lvl4pPr>
              <a:lvl5pPr marL="1828800" algn="l" rtl="0" fontAlgn="base">
                <a:spcBef>
                  <a:spcPct val="0"/>
                </a:spcBef>
                <a:spcAft>
                  <a:spcPct val="0"/>
                </a:spcAft>
                <a:defRPr sz="2400" b="1" kern="1200">
                  <a:solidFill>
                    <a:schemeClr val="tx1"/>
                  </a:solidFill>
                  <a:latin typeface="Tahoma" pitchFamily="34" charset="0"/>
                  <a:ea typeface="+mn-ea"/>
                  <a:cs typeface="+mn-cs"/>
                </a:defRPr>
              </a:lvl5pPr>
              <a:lvl6pPr marL="2286000" algn="l" defTabSz="914400" rtl="0" eaLnBrk="1" latinLnBrk="0" hangingPunct="1">
                <a:defRPr sz="2400" b="1" kern="1200">
                  <a:solidFill>
                    <a:schemeClr val="tx1"/>
                  </a:solidFill>
                  <a:latin typeface="Tahoma" pitchFamily="34" charset="0"/>
                  <a:ea typeface="+mn-ea"/>
                  <a:cs typeface="+mn-cs"/>
                </a:defRPr>
              </a:lvl6pPr>
              <a:lvl7pPr marL="2743200" algn="l" defTabSz="914400" rtl="0" eaLnBrk="1" latinLnBrk="0" hangingPunct="1">
                <a:defRPr sz="2400" b="1" kern="1200">
                  <a:solidFill>
                    <a:schemeClr val="tx1"/>
                  </a:solidFill>
                  <a:latin typeface="Tahoma" pitchFamily="34" charset="0"/>
                  <a:ea typeface="+mn-ea"/>
                  <a:cs typeface="+mn-cs"/>
                </a:defRPr>
              </a:lvl7pPr>
              <a:lvl8pPr marL="3200400" algn="l" defTabSz="914400" rtl="0" eaLnBrk="1" latinLnBrk="0" hangingPunct="1">
                <a:defRPr sz="2400" b="1" kern="1200">
                  <a:solidFill>
                    <a:schemeClr val="tx1"/>
                  </a:solidFill>
                  <a:latin typeface="Tahoma" pitchFamily="34" charset="0"/>
                  <a:ea typeface="+mn-ea"/>
                  <a:cs typeface="+mn-cs"/>
                </a:defRPr>
              </a:lvl8pPr>
              <a:lvl9pPr marL="3657600" algn="l" defTabSz="914400" rtl="0" eaLnBrk="1" latinLnBrk="0" hangingPunct="1">
                <a:defRPr sz="2400" b="1" kern="1200">
                  <a:solidFill>
                    <a:schemeClr val="tx1"/>
                  </a:solidFill>
                  <a:latin typeface="Tahoma" pitchFamily="34" charset="0"/>
                  <a:ea typeface="+mn-ea"/>
                  <a:cs typeface="+mn-cs"/>
                </a:defRPr>
              </a:lvl9pPr>
            </a:lstStyle>
            <a:p>
              <a:r>
                <a:rPr lang="en-US" sz="443" dirty="0"/>
                <a:t>(c) 2014 Joel Levitt www.LCE.com </a:t>
              </a:r>
            </a:p>
          </p:txBody>
        </p:sp>
        <p:sp>
          <p:nvSpPr>
            <p:cNvPr id="7" name="Slide Number Placeholder 3"/>
            <p:cNvSpPr txBox="1">
              <a:spLocks/>
            </p:cNvSpPr>
            <p:nvPr/>
          </p:nvSpPr>
          <p:spPr bwMode="auto">
            <a:xfrm>
              <a:off x="7596619" y="4401445"/>
              <a:ext cx="257175" cy="219885"/>
            </a:xfrm>
            <a:prstGeom prst="rect">
              <a:avLst/>
            </a:prstGeom>
            <a:noFill/>
            <a:ln w="9525">
              <a:noFill/>
              <a:miter lim="800000"/>
              <a:headEnd/>
              <a:tailEnd/>
            </a:ln>
            <a:effectLst/>
          </p:spPr>
          <p:txBody>
            <a:bodyPr vert="horz" wrap="square" lIns="28932" tIns="14467" rIns="28932" bIns="14467" numCol="1" anchor="b" anchorCtr="0" compatLnSpc="1">
              <a:prstTxWarp prst="textNoShape">
                <a:avLst/>
              </a:prstTxWarp>
            </a:bodyPr>
            <a:lstStyle>
              <a:defPPr>
                <a:defRPr lang="en-US"/>
              </a:defPPr>
              <a:lvl1pPr algn="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sz="2400" b="1" kern="1200">
                  <a:solidFill>
                    <a:schemeClr val="tx1"/>
                  </a:solidFill>
                  <a:latin typeface="Tahoma" pitchFamily="34" charset="0"/>
                  <a:ea typeface="+mn-ea"/>
                  <a:cs typeface="+mn-cs"/>
                </a:defRPr>
              </a:lvl2pPr>
              <a:lvl3pPr marL="914400" algn="l" rtl="0" fontAlgn="base">
                <a:spcBef>
                  <a:spcPct val="0"/>
                </a:spcBef>
                <a:spcAft>
                  <a:spcPct val="0"/>
                </a:spcAft>
                <a:defRPr sz="2400" b="1" kern="1200">
                  <a:solidFill>
                    <a:schemeClr val="tx1"/>
                  </a:solidFill>
                  <a:latin typeface="Tahoma" pitchFamily="34" charset="0"/>
                  <a:ea typeface="+mn-ea"/>
                  <a:cs typeface="+mn-cs"/>
                </a:defRPr>
              </a:lvl3pPr>
              <a:lvl4pPr marL="1371600" algn="l" rtl="0" fontAlgn="base">
                <a:spcBef>
                  <a:spcPct val="0"/>
                </a:spcBef>
                <a:spcAft>
                  <a:spcPct val="0"/>
                </a:spcAft>
                <a:defRPr sz="2400" b="1" kern="1200">
                  <a:solidFill>
                    <a:schemeClr val="tx1"/>
                  </a:solidFill>
                  <a:latin typeface="Tahoma" pitchFamily="34" charset="0"/>
                  <a:ea typeface="+mn-ea"/>
                  <a:cs typeface="+mn-cs"/>
                </a:defRPr>
              </a:lvl4pPr>
              <a:lvl5pPr marL="1828800" algn="l" rtl="0" fontAlgn="base">
                <a:spcBef>
                  <a:spcPct val="0"/>
                </a:spcBef>
                <a:spcAft>
                  <a:spcPct val="0"/>
                </a:spcAft>
                <a:defRPr sz="2400" b="1" kern="1200">
                  <a:solidFill>
                    <a:schemeClr val="tx1"/>
                  </a:solidFill>
                  <a:latin typeface="Tahoma" pitchFamily="34" charset="0"/>
                  <a:ea typeface="+mn-ea"/>
                  <a:cs typeface="+mn-cs"/>
                </a:defRPr>
              </a:lvl5pPr>
              <a:lvl6pPr marL="2286000" algn="l" defTabSz="914400" rtl="0" eaLnBrk="1" latinLnBrk="0" hangingPunct="1">
                <a:defRPr sz="2400" b="1" kern="1200">
                  <a:solidFill>
                    <a:schemeClr val="tx1"/>
                  </a:solidFill>
                  <a:latin typeface="Tahoma" pitchFamily="34" charset="0"/>
                  <a:ea typeface="+mn-ea"/>
                  <a:cs typeface="+mn-cs"/>
                </a:defRPr>
              </a:lvl6pPr>
              <a:lvl7pPr marL="2743200" algn="l" defTabSz="914400" rtl="0" eaLnBrk="1" latinLnBrk="0" hangingPunct="1">
                <a:defRPr sz="2400" b="1" kern="1200">
                  <a:solidFill>
                    <a:schemeClr val="tx1"/>
                  </a:solidFill>
                  <a:latin typeface="Tahoma" pitchFamily="34" charset="0"/>
                  <a:ea typeface="+mn-ea"/>
                  <a:cs typeface="+mn-cs"/>
                </a:defRPr>
              </a:lvl7pPr>
              <a:lvl8pPr marL="3200400" algn="l" defTabSz="914400" rtl="0" eaLnBrk="1" latinLnBrk="0" hangingPunct="1">
                <a:defRPr sz="2400" b="1" kern="1200">
                  <a:solidFill>
                    <a:schemeClr val="tx1"/>
                  </a:solidFill>
                  <a:latin typeface="Tahoma" pitchFamily="34" charset="0"/>
                  <a:ea typeface="+mn-ea"/>
                  <a:cs typeface="+mn-cs"/>
                </a:defRPr>
              </a:lvl8pPr>
              <a:lvl9pPr marL="3657600" algn="l" defTabSz="914400" rtl="0" eaLnBrk="1" latinLnBrk="0" hangingPunct="1">
                <a:defRPr sz="2400" b="1" kern="1200">
                  <a:solidFill>
                    <a:schemeClr val="tx1"/>
                  </a:solidFill>
                  <a:latin typeface="Tahoma" pitchFamily="34" charset="0"/>
                  <a:ea typeface="+mn-ea"/>
                  <a:cs typeface="+mn-cs"/>
                </a:defRPr>
              </a:lvl9pPr>
            </a:lstStyle>
            <a:p>
              <a:fld id="{7B0B7B56-8098-4EBF-9526-DD5C94BC0455}" type="slidenum">
                <a:rPr lang="en-US" sz="443"/>
                <a:pPr/>
                <a:t>2</a:t>
              </a:fld>
              <a:endParaRPr lang="en-US" sz="443" dirty="0"/>
            </a:p>
          </p:txBody>
        </p:sp>
        <p:sp>
          <p:nvSpPr>
            <p:cNvPr id="9" name="Slide Number Placeholder 3"/>
            <p:cNvSpPr txBox="1">
              <a:spLocks/>
            </p:cNvSpPr>
            <p:nvPr/>
          </p:nvSpPr>
          <p:spPr>
            <a:xfrm>
              <a:off x="7596619" y="4401445"/>
              <a:ext cx="257175" cy="219885"/>
            </a:xfrm>
            <a:prstGeom prst="rect">
              <a:avLst/>
            </a:prstGeom>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0B7B56-8098-4EBF-9526-DD5C94BC0455}" type="slidenum">
                <a:rPr lang="en-US" sz="443"/>
                <a:pPr/>
                <a:t>2</a:t>
              </a:fld>
              <a:endParaRPr lang="en-US" sz="443" dirty="0"/>
            </a:p>
          </p:txBody>
        </p:sp>
        <p:sp>
          <p:nvSpPr>
            <p:cNvPr id="12" name="Slide Number Placeholder 3"/>
            <p:cNvSpPr txBox="1">
              <a:spLocks/>
            </p:cNvSpPr>
            <p:nvPr/>
          </p:nvSpPr>
          <p:spPr>
            <a:xfrm>
              <a:off x="7606907" y="4691703"/>
              <a:ext cx="321469" cy="154037"/>
            </a:xfrm>
            <a:prstGeom prst="rect">
              <a:avLst/>
            </a:prstGeom>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AB1921-A1F4-4133-B79B-2C7CBB47F54E}" type="slidenum">
                <a:rPr lang="en-US" sz="443"/>
                <a:pPr/>
                <a:t>2</a:t>
              </a:fld>
              <a:endParaRPr lang="en-US" sz="443" dirty="0"/>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47464" y="2555611"/>
              <a:ext cx="921700" cy="700115"/>
            </a:xfrm>
            <a:prstGeom prst="rect">
              <a:avLst/>
            </a:prstGeom>
            <a:ln>
              <a:solidFill>
                <a:schemeClr val="accent1"/>
              </a:solidFill>
            </a:ln>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1295" y="2490773"/>
              <a:ext cx="763379" cy="868453"/>
            </a:xfrm>
            <a:prstGeom prst="rect">
              <a:avLst/>
            </a:prstGeom>
            <a:ln>
              <a:solidFill>
                <a:schemeClr val="accent1"/>
              </a:solidFill>
            </a:ln>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55440" y="1638539"/>
              <a:ext cx="1075910" cy="806932"/>
            </a:xfrm>
            <a:prstGeom prst="rect">
              <a:avLst/>
            </a:prstGeom>
            <a:ln>
              <a:solidFill>
                <a:schemeClr val="accent1"/>
              </a:solidFill>
            </a:ln>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9164" y="3387167"/>
              <a:ext cx="1075910" cy="1159319"/>
            </a:xfrm>
            <a:prstGeom prst="rect">
              <a:avLst/>
            </a:prstGeom>
            <a:ln>
              <a:solidFill>
                <a:schemeClr val="accent1"/>
              </a:solidFill>
            </a:ln>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71221" y="1645137"/>
              <a:ext cx="959787" cy="819394"/>
            </a:xfrm>
            <a:prstGeom prst="rect">
              <a:avLst/>
            </a:prstGeom>
            <a:ln>
              <a:solidFill>
                <a:schemeClr val="accent1"/>
              </a:solidFill>
            </a:ln>
          </p:spPr>
        </p:pic>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8745" y="4625397"/>
              <a:ext cx="1376602" cy="983251"/>
            </a:xfrm>
            <a:prstGeom prst="rect">
              <a:avLst/>
            </a:prstGeom>
            <a:ln>
              <a:solidFill>
                <a:schemeClr val="accent1"/>
              </a:solidFill>
            </a:ln>
          </p:spPr>
        </p:pic>
        <p:pic>
          <p:nvPicPr>
            <p:cNvPr id="5" name="Picture 4" descr="A person standing in front of a truck&#10;&#10;Description automatically generated">
              <a:extLst>
                <a:ext uri="{FF2B5EF4-FFF2-40B4-BE49-F238E27FC236}">
                  <a16:creationId xmlns:a16="http://schemas.microsoft.com/office/drawing/2014/main" id="{81AADDBE-97B0-45FE-8920-D10E4309E99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86663" y="722496"/>
              <a:ext cx="837575" cy="922641"/>
            </a:xfrm>
            <a:prstGeom prst="rect">
              <a:avLst/>
            </a:prstGeom>
          </p:spPr>
        </p:pic>
        <p:pic>
          <p:nvPicPr>
            <p:cNvPr id="19" name="Picture 18" descr="A group of people sitting at a table&#10;&#10;Description automatically generated">
              <a:extLst>
                <a:ext uri="{FF2B5EF4-FFF2-40B4-BE49-F238E27FC236}">
                  <a16:creationId xmlns:a16="http://schemas.microsoft.com/office/drawing/2014/main" id="{75FA2651-DB28-40FF-AF36-3C6377E30E5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72208" y="1847268"/>
              <a:ext cx="959308" cy="976096"/>
            </a:xfrm>
            <a:prstGeom prst="rect">
              <a:avLst/>
            </a:prstGeom>
          </p:spPr>
        </p:pic>
        <p:pic>
          <p:nvPicPr>
            <p:cNvPr id="23" name="Picture 22" descr="A person standing in a room&#10;&#10;Description automatically generated">
              <a:extLst>
                <a:ext uri="{FF2B5EF4-FFF2-40B4-BE49-F238E27FC236}">
                  <a16:creationId xmlns:a16="http://schemas.microsoft.com/office/drawing/2014/main" id="{85F0B338-9D84-46D4-8E12-014B719F2584}"/>
                </a:ext>
              </a:extLst>
            </p:cNvPr>
            <p:cNvPicPr>
              <a:picLocks noChangeAspect="1"/>
            </p:cNvPicPr>
            <p:nvPr/>
          </p:nvPicPr>
          <p:blipFill>
            <a:blip r:embed="rId20" cstate="print">
              <a:extLst>
                <a:ext uri="{BEBA8EAE-BF5A-486C-A8C5-ECC9F3942E4B}">
                  <a14:imgProps xmlns:a14="http://schemas.microsoft.com/office/drawing/2010/main">
                    <a14:imgLayer r:embed="rId21">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538755" y="2981976"/>
              <a:ext cx="960005" cy="847635"/>
            </a:xfrm>
            <a:prstGeom prst="rect">
              <a:avLst/>
            </a:prstGeom>
          </p:spPr>
        </p:pic>
        <p:pic>
          <p:nvPicPr>
            <p:cNvPr id="29" name="Picture 28" descr="A screenshot of a video game&#10;&#10;Description automatically generated">
              <a:extLst>
                <a:ext uri="{FF2B5EF4-FFF2-40B4-BE49-F238E27FC236}">
                  <a16:creationId xmlns:a16="http://schemas.microsoft.com/office/drawing/2014/main" id="{B9F00BF5-1EEA-495F-A99D-88015124630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51113" y="2497344"/>
              <a:ext cx="832805" cy="1268640"/>
            </a:xfrm>
            <a:prstGeom prst="rect">
              <a:avLst/>
            </a:prstGeom>
          </p:spPr>
        </p:pic>
        <p:pic>
          <p:nvPicPr>
            <p:cNvPr id="16" name="Picture 15" descr="Text, letter&#10;&#10;Description automatically generated">
              <a:extLst>
                <a:ext uri="{FF2B5EF4-FFF2-40B4-BE49-F238E27FC236}">
                  <a16:creationId xmlns:a16="http://schemas.microsoft.com/office/drawing/2014/main" id="{54F4AD86-C195-496E-9273-72EE7B5C866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32525" y="4108425"/>
              <a:ext cx="669983" cy="1004259"/>
            </a:xfrm>
            <a:prstGeom prst="rect">
              <a:avLst/>
            </a:prstGeom>
          </p:spPr>
        </p:pic>
      </p:grpSp>
      <p:sp>
        <p:nvSpPr>
          <p:cNvPr id="17" name="Slide Number Placeholder 16">
            <a:extLst>
              <a:ext uri="{FF2B5EF4-FFF2-40B4-BE49-F238E27FC236}">
                <a16:creationId xmlns:a16="http://schemas.microsoft.com/office/drawing/2014/main" id="{6336E0EB-3320-4663-BF4A-A0CE6102598F}"/>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algn="r" rtl="0" fontAlgn="base">
              <a:spcBef>
                <a:spcPct val="0"/>
              </a:spcBef>
              <a:spcAft>
                <a:spcPct val="0"/>
              </a:spcAft>
              <a:defRPr sz="900" b="1" u="none" kern="1200">
                <a:solidFill>
                  <a:schemeClr val="tx1">
                    <a:tint val="75000"/>
                  </a:schemeClr>
                </a:solidFill>
                <a:latin typeface="Times New Roman" pitchFamily="18" charset="0"/>
                <a:ea typeface="+mn-ea"/>
                <a:cs typeface="+mn-cs"/>
              </a:defRPr>
            </a:lvl1pPr>
            <a:lvl2pPr marL="342900" algn="ctr" rtl="0" fontAlgn="base">
              <a:spcBef>
                <a:spcPct val="0"/>
              </a:spcBef>
              <a:spcAft>
                <a:spcPct val="0"/>
              </a:spcAft>
              <a:defRPr sz="1800" kern="1200">
                <a:solidFill>
                  <a:schemeClr val="tx1"/>
                </a:solidFill>
                <a:latin typeface="Times New Roman" pitchFamily="18" charset="0"/>
                <a:ea typeface="+mn-ea"/>
                <a:cs typeface="+mn-cs"/>
              </a:defRPr>
            </a:lvl2pPr>
            <a:lvl3pPr marL="685800" algn="ctr" rtl="0" fontAlgn="base">
              <a:spcBef>
                <a:spcPct val="0"/>
              </a:spcBef>
              <a:spcAft>
                <a:spcPct val="0"/>
              </a:spcAft>
              <a:defRPr sz="1800" kern="1200">
                <a:solidFill>
                  <a:schemeClr val="tx1"/>
                </a:solidFill>
                <a:latin typeface="Times New Roman" pitchFamily="18" charset="0"/>
                <a:ea typeface="+mn-ea"/>
                <a:cs typeface="+mn-cs"/>
              </a:defRPr>
            </a:lvl3pPr>
            <a:lvl4pPr marL="1028700" algn="ctr" rtl="0" fontAlgn="base">
              <a:spcBef>
                <a:spcPct val="0"/>
              </a:spcBef>
              <a:spcAft>
                <a:spcPct val="0"/>
              </a:spcAft>
              <a:defRPr sz="1800" kern="1200">
                <a:solidFill>
                  <a:schemeClr val="tx1"/>
                </a:solidFill>
                <a:latin typeface="Times New Roman" pitchFamily="18" charset="0"/>
                <a:ea typeface="+mn-ea"/>
                <a:cs typeface="+mn-cs"/>
              </a:defRPr>
            </a:lvl4pPr>
            <a:lvl5pPr marL="1371600" algn="ctr" rtl="0" fontAlgn="base">
              <a:spcBef>
                <a:spcPct val="0"/>
              </a:spcBef>
              <a:spcAft>
                <a:spcPct val="0"/>
              </a:spcAft>
              <a:defRPr sz="1800" kern="1200">
                <a:solidFill>
                  <a:schemeClr val="tx1"/>
                </a:solidFill>
                <a:latin typeface="Times New Roman" pitchFamily="18" charset="0"/>
                <a:ea typeface="+mn-ea"/>
                <a:cs typeface="+mn-cs"/>
              </a:defRPr>
            </a:lvl5pPr>
            <a:lvl6pPr marL="1714500" algn="l" defTabSz="685800" rtl="0" eaLnBrk="1" latinLnBrk="0" hangingPunct="1">
              <a:defRPr sz="1800" kern="1200">
                <a:solidFill>
                  <a:schemeClr val="tx1"/>
                </a:solidFill>
                <a:latin typeface="Times New Roman" pitchFamily="18" charset="0"/>
                <a:ea typeface="+mn-ea"/>
                <a:cs typeface="+mn-cs"/>
              </a:defRPr>
            </a:lvl6pPr>
            <a:lvl7pPr marL="2057400" algn="l" defTabSz="685800" rtl="0" eaLnBrk="1" latinLnBrk="0" hangingPunct="1">
              <a:defRPr sz="1800" kern="1200">
                <a:solidFill>
                  <a:schemeClr val="tx1"/>
                </a:solidFill>
                <a:latin typeface="Times New Roman" pitchFamily="18" charset="0"/>
                <a:ea typeface="+mn-ea"/>
                <a:cs typeface="+mn-cs"/>
              </a:defRPr>
            </a:lvl7pPr>
            <a:lvl8pPr marL="2400300" algn="l" defTabSz="685800" rtl="0" eaLnBrk="1" latinLnBrk="0" hangingPunct="1">
              <a:defRPr sz="1800" kern="1200">
                <a:solidFill>
                  <a:schemeClr val="tx1"/>
                </a:solidFill>
                <a:latin typeface="Times New Roman" pitchFamily="18" charset="0"/>
                <a:ea typeface="+mn-ea"/>
                <a:cs typeface="+mn-cs"/>
              </a:defRPr>
            </a:lvl8pPr>
            <a:lvl9pPr marL="2743200" algn="l" defTabSz="685800" rtl="0" eaLnBrk="1" latinLnBrk="0" hangingPunct="1">
              <a:defRPr sz="1800" kern="1200">
                <a:solidFill>
                  <a:schemeClr val="tx1"/>
                </a:solidFill>
                <a:latin typeface="Times New Roman" pitchFamily="18" charset="0"/>
                <a:ea typeface="+mn-ea"/>
                <a:cs typeface="+mn-cs"/>
              </a:defRPr>
            </a:lvl9pPr>
          </a:lstStyle>
          <a:p>
            <a:fld id="{6447B38D-B776-435C-88D7-EE4F753C7FF0}" type="slidenum">
              <a:rPr lang="en-US" smtClean="0"/>
              <a:pPr/>
              <a:t>2</a:t>
            </a:fld>
            <a:endParaRPr lang="en-US" dirty="0"/>
          </a:p>
        </p:txBody>
      </p:sp>
      <p:sp>
        <p:nvSpPr>
          <p:cNvPr id="41" name="TextBox 40">
            <a:extLst>
              <a:ext uri="{FF2B5EF4-FFF2-40B4-BE49-F238E27FC236}">
                <a16:creationId xmlns:a16="http://schemas.microsoft.com/office/drawing/2014/main" id="{A0A35633-2F6F-44FA-A7D8-1CA1BD7590E6}"/>
              </a:ext>
            </a:extLst>
          </p:cNvPr>
          <p:cNvSpPr txBox="1"/>
          <p:nvPr/>
        </p:nvSpPr>
        <p:spPr>
          <a:xfrm>
            <a:off x="2909911" y="6467796"/>
            <a:ext cx="5285621" cy="375552"/>
          </a:xfrm>
          <a:prstGeom prst="rect">
            <a:avLst/>
          </a:prstGeom>
          <a:solidFill>
            <a:schemeClr val="bg1"/>
          </a:solidFill>
        </p:spPr>
        <p:txBody>
          <a:bodyPr wrap="square">
            <a:spAutoFit/>
          </a:bodyPr>
          <a:lstStyle/>
          <a:p>
            <a:pPr>
              <a:lnSpc>
                <a:spcPct val="107000"/>
              </a:lnSpc>
              <a:spcAft>
                <a:spcPts val="600"/>
              </a:spcAft>
            </a:pPr>
            <a:r>
              <a:rPr lang="en-US" sz="1800" b="1" dirty="0">
                <a:latin typeface="Calibri" panose="020F0502020204030204" pitchFamily="34" charset="0"/>
                <a:ea typeface="Calibri" panose="020F0502020204030204" pitchFamily="34" charset="0"/>
                <a:cs typeface="Times New Roman" panose="02020603050405020304" pitchFamily="18" charset="0"/>
              </a:rPr>
              <a:t>Books:  </a:t>
            </a:r>
            <a:r>
              <a:rPr lang="en-US" sz="1800" b="1" u="sng" dirty="0">
                <a:latin typeface="Calibri" panose="020F0502020204030204" pitchFamily="34" charset="0"/>
                <a:ea typeface="Calibri" panose="020F0502020204030204" pitchFamily="34" charset="0"/>
                <a:cs typeface="Times New Roman" panose="02020603050405020304" pitchFamily="18" charset="0"/>
                <a:hlinkClick r:id="rId24"/>
              </a:rPr>
              <a:t>http://www.MaintenancePublishing.com</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1" name="Picture 30" descr="A person wearing glasses and a black shirt&#10;&#10;AI-generated content may be incorrect.">
            <a:extLst>
              <a:ext uri="{FF2B5EF4-FFF2-40B4-BE49-F238E27FC236}">
                <a16:creationId xmlns:a16="http://schemas.microsoft.com/office/drawing/2014/main" id="{77C33564-256B-5940-178B-458AF010F9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81112" y="143143"/>
            <a:ext cx="1919984" cy="1919984"/>
          </a:xfrm>
          <a:prstGeom prst="rect">
            <a:avLst/>
          </a:prstGeom>
        </p:spPr>
      </p:pic>
      <p:grpSp>
        <p:nvGrpSpPr>
          <p:cNvPr id="32" name="Group 31">
            <a:extLst>
              <a:ext uri="{FF2B5EF4-FFF2-40B4-BE49-F238E27FC236}">
                <a16:creationId xmlns:a16="http://schemas.microsoft.com/office/drawing/2014/main" id="{11C91FC0-F033-8902-DFCB-DBEA63FBAF9F}"/>
              </a:ext>
            </a:extLst>
          </p:cNvPr>
          <p:cNvGrpSpPr/>
          <p:nvPr/>
        </p:nvGrpSpPr>
        <p:grpSpPr>
          <a:xfrm>
            <a:off x="7980863" y="4475810"/>
            <a:ext cx="4098323" cy="2430233"/>
            <a:chOff x="7034628" y="4473832"/>
            <a:chExt cx="4098323" cy="2430233"/>
          </a:xfrm>
        </p:grpSpPr>
        <p:sp>
          <p:nvSpPr>
            <p:cNvPr id="18" name="TextBox 17">
              <a:extLst>
                <a:ext uri="{FF2B5EF4-FFF2-40B4-BE49-F238E27FC236}">
                  <a16:creationId xmlns:a16="http://schemas.microsoft.com/office/drawing/2014/main" id="{C14ED264-DB52-36B2-FEBB-E40D5CDE9C8E}"/>
                </a:ext>
              </a:extLst>
            </p:cNvPr>
            <p:cNvSpPr txBox="1"/>
            <p:nvPr/>
          </p:nvSpPr>
          <p:spPr>
            <a:xfrm>
              <a:off x="7034628" y="4473832"/>
              <a:ext cx="4098323" cy="276999"/>
            </a:xfrm>
            <a:prstGeom prst="rect">
              <a:avLst/>
            </a:prstGeom>
            <a:noFill/>
          </p:spPr>
          <p:txBody>
            <a:bodyPr wrap="square" rtlCol="0">
              <a:spAutoFit/>
            </a:bodyPr>
            <a:lstStyle/>
            <a:p>
              <a:r>
                <a:rPr lang="en-US" sz="1200" dirty="0">
                  <a:latin typeface="Arial Black" panose="020B0A04020102020204" pitchFamily="34" charset="0"/>
                </a:rPr>
                <a:t>Elements of Great Maintenance Management</a:t>
              </a:r>
            </a:p>
          </p:txBody>
        </p:sp>
        <p:pic>
          <p:nvPicPr>
            <p:cNvPr id="33" name="Picture 32">
              <a:extLst>
                <a:ext uri="{FF2B5EF4-FFF2-40B4-BE49-F238E27FC236}">
                  <a16:creationId xmlns:a16="http://schemas.microsoft.com/office/drawing/2014/main" id="{63F67BB4-23AD-FBA9-4631-8C8384FE0274}"/>
                </a:ext>
              </a:extLst>
            </p:cNvPr>
            <p:cNvPicPr>
              <a:picLocks noChangeAspect="1"/>
            </p:cNvPicPr>
            <p:nvPr/>
          </p:nvPicPr>
          <p:blipFill>
            <a:blip r:embed="rId26"/>
            <a:stretch>
              <a:fillRect/>
            </a:stretch>
          </p:blipFill>
          <p:spPr>
            <a:xfrm>
              <a:off x="9208204" y="4702279"/>
              <a:ext cx="1695440" cy="2061202"/>
            </a:xfrm>
            <a:prstGeom prst="rect">
              <a:avLst/>
            </a:prstGeom>
          </p:spPr>
        </p:pic>
        <p:pic>
          <p:nvPicPr>
            <p:cNvPr id="35" name="Picture 34">
              <a:extLst>
                <a:ext uri="{FF2B5EF4-FFF2-40B4-BE49-F238E27FC236}">
                  <a16:creationId xmlns:a16="http://schemas.microsoft.com/office/drawing/2014/main" id="{2B13879F-D36E-1308-EC8D-6057308D8468}"/>
                </a:ext>
              </a:extLst>
            </p:cNvPr>
            <p:cNvPicPr>
              <a:picLocks noChangeAspect="1"/>
            </p:cNvPicPr>
            <p:nvPr/>
          </p:nvPicPr>
          <p:blipFill>
            <a:blip r:embed="rId27"/>
            <a:stretch>
              <a:fillRect/>
            </a:stretch>
          </p:blipFill>
          <p:spPr>
            <a:xfrm>
              <a:off x="7258825" y="4751184"/>
              <a:ext cx="1778758" cy="2152881"/>
            </a:xfrm>
            <a:prstGeom prst="rect">
              <a:avLst/>
            </a:prstGeom>
          </p:spPr>
        </p:pic>
      </p:grpSp>
      <p:sp>
        <p:nvSpPr>
          <p:cNvPr id="4" name="TextBox 3">
            <a:extLst>
              <a:ext uri="{FF2B5EF4-FFF2-40B4-BE49-F238E27FC236}">
                <a16:creationId xmlns:a16="http://schemas.microsoft.com/office/drawing/2014/main" id="{AE90B66D-7E4C-6E0B-3598-57A41E8CE2D0}"/>
              </a:ext>
            </a:extLst>
          </p:cNvPr>
          <p:cNvSpPr txBox="1"/>
          <p:nvPr/>
        </p:nvSpPr>
        <p:spPr>
          <a:xfrm>
            <a:off x="75949" y="22916"/>
            <a:ext cx="1765946" cy="1200329"/>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Let me Introduce Myself.</a:t>
            </a:r>
          </a:p>
        </p:txBody>
      </p:sp>
    </p:spTree>
    <p:extLst>
      <p:ext uri="{BB962C8B-B14F-4D97-AF65-F5344CB8AC3E}">
        <p14:creationId xmlns:p14="http://schemas.microsoft.com/office/powerpoint/2010/main" val="619707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9117" y="406400"/>
            <a:ext cx="11416484" cy="1524000"/>
          </a:xfrm>
        </p:spPr>
        <p:txBody>
          <a:bodyPr/>
          <a:lstStyle/>
          <a:p>
            <a:pPr algn="ctr" eaLnBrk="1" hangingPunct="1"/>
            <a:r>
              <a:rPr lang="en-US" altLang="en-US" sz="4267" b="1" dirty="0">
                <a:solidFill>
                  <a:srgbClr val="C00000"/>
                </a:solidFill>
                <a:latin typeface="Rockwell Extra Bold" panose="02060903040505020403" pitchFamily="18" charset="0"/>
              </a:rPr>
              <a:t>Every maintenance activity offers opportunities for SIPs.</a:t>
            </a:r>
          </a:p>
        </p:txBody>
      </p:sp>
      <p:sp>
        <p:nvSpPr>
          <p:cNvPr id="5" name="Content Placeholder 2"/>
          <p:cNvSpPr>
            <a:spLocks noGrp="1"/>
          </p:cNvSpPr>
          <p:nvPr>
            <p:ph idx="1"/>
          </p:nvPr>
        </p:nvSpPr>
        <p:spPr>
          <a:xfrm>
            <a:off x="369117" y="1925741"/>
            <a:ext cx="3543884" cy="3731236"/>
          </a:xfrm>
        </p:spPr>
        <p:txBody>
          <a:bodyPr>
            <a:noAutofit/>
          </a:bodyPr>
          <a:lstStyle/>
          <a:p>
            <a:pPr marL="486821" indent="-486821">
              <a:spcBef>
                <a:spcPts val="800"/>
              </a:spcBef>
              <a:buFont typeface="Arial" panose="020B0604020202020204" pitchFamily="34" charset="0"/>
              <a:buChar char="•"/>
            </a:pPr>
            <a:r>
              <a:rPr lang="en-US" altLang="en-US" sz="2667" b="1" dirty="0"/>
              <a:t>Breakdowns</a:t>
            </a:r>
          </a:p>
          <a:p>
            <a:pPr marL="486821" indent="-486821">
              <a:spcBef>
                <a:spcPts val="800"/>
              </a:spcBef>
              <a:buFont typeface="Arial" panose="020B0604020202020204" pitchFamily="34" charset="0"/>
              <a:buChar char="•"/>
            </a:pPr>
            <a:r>
              <a:rPr lang="en-US" altLang="en-US" sz="2667" b="1" dirty="0"/>
              <a:t>Corrective work</a:t>
            </a:r>
          </a:p>
          <a:p>
            <a:pPr marL="486821" indent="-486821">
              <a:spcBef>
                <a:spcPts val="800"/>
              </a:spcBef>
              <a:buFont typeface="Arial" panose="020B0604020202020204" pitchFamily="34" charset="0"/>
              <a:buChar char="•"/>
            </a:pPr>
            <a:r>
              <a:rPr lang="en-US" altLang="en-US" sz="2667" b="1" dirty="0"/>
              <a:t>Maximo </a:t>
            </a:r>
          </a:p>
          <a:p>
            <a:pPr marL="486821" indent="-486821">
              <a:spcBef>
                <a:spcPts val="800"/>
              </a:spcBef>
              <a:buFont typeface="Arial" panose="020B0604020202020204" pitchFamily="34" charset="0"/>
              <a:buChar char="•"/>
            </a:pPr>
            <a:r>
              <a:rPr lang="en-US" altLang="en-US" sz="2667" b="1" dirty="0"/>
              <a:t>Work management</a:t>
            </a:r>
          </a:p>
          <a:p>
            <a:pPr marL="486821" indent="-486821">
              <a:spcBef>
                <a:spcPts val="800"/>
              </a:spcBef>
              <a:buFont typeface="Arial" panose="020B0604020202020204" pitchFamily="34" charset="0"/>
              <a:buChar char="•"/>
            </a:pPr>
            <a:r>
              <a:rPr lang="en-US" altLang="en-US" sz="2667" b="1" dirty="0"/>
              <a:t>Machine design</a:t>
            </a:r>
          </a:p>
          <a:p>
            <a:pPr marL="486821" indent="-486821">
              <a:spcBef>
                <a:spcPts val="800"/>
              </a:spcBef>
              <a:buFont typeface="Arial" panose="020B0604020202020204" pitchFamily="34" charset="0"/>
              <a:buChar char="•"/>
            </a:pPr>
            <a:r>
              <a:rPr lang="en-US" altLang="en-US" sz="2667" b="1" dirty="0"/>
              <a:t>Planning and scheduling</a:t>
            </a:r>
          </a:p>
          <a:p>
            <a:pPr marL="486821" indent="-486821">
              <a:spcBef>
                <a:spcPts val="800"/>
              </a:spcBef>
              <a:buFont typeface="Arial" panose="020B0604020202020204" pitchFamily="34" charset="0"/>
              <a:buChar char="•"/>
            </a:pPr>
            <a:r>
              <a:rPr lang="en-US" altLang="en-US" sz="2667" b="1" dirty="0"/>
              <a:t>PDM and PM</a:t>
            </a:r>
          </a:p>
        </p:txBody>
      </p:sp>
      <p:sp>
        <p:nvSpPr>
          <p:cNvPr id="3" name="Footer Placeholder 2"/>
          <p:cNvSpPr>
            <a:spLocks noGrp="1"/>
          </p:cNvSpPr>
          <p:nvPr>
            <p:ph type="ftr" sz="quarter" idx="11"/>
          </p:nvPr>
        </p:nvSpPr>
        <p:spPr>
          <a:xfrm>
            <a:off x="4388236" y="6383400"/>
            <a:ext cx="5534991" cy="457200"/>
          </a:xfrm>
          <a:solidFill>
            <a:schemeClr val="bg1"/>
          </a:solidFill>
        </p:spPr>
        <p:txBody>
          <a:bodyPr/>
          <a:lstStyle/>
          <a:p>
            <a:r>
              <a:rPr lang="fi-FI"/>
              <a:t>SIP  (c)2025 JDL@Maintrainer.com</a:t>
            </a:r>
            <a:endParaRPr lang="en-US" dirty="0"/>
          </a:p>
        </p:txBody>
      </p:sp>
      <p:sp>
        <p:nvSpPr>
          <p:cNvPr id="2" name="Slide Number Placeholder 1"/>
          <p:cNvSpPr>
            <a:spLocks noGrp="1"/>
          </p:cNvSpPr>
          <p:nvPr>
            <p:ph type="sldNum" sz="quarter" idx="12"/>
          </p:nvPr>
        </p:nvSpPr>
        <p:spPr>
          <a:xfrm rot="191076">
            <a:off x="10565493" y="6114849"/>
            <a:ext cx="731839" cy="754468"/>
          </a:xfrm>
          <a:prstGeom prst="rect">
            <a:avLst/>
          </a:prstGeom>
        </p:spPr>
        <p:txBody>
          <a:bodyPr/>
          <a:lstStyle/>
          <a:p>
            <a:fld id="{F38DF745-7D3F-47F4-83A3-874385CFAA69}" type="slidenum">
              <a:rPr lang="en-US" smtClean="0"/>
              <a:pPr/>
              <a:t>20</a:t>
            </a:fld>
            <a:endParaRPr lang="en-US" dirty="0"/>
          </a:p>
        </p:txBody>
      </p:sp>
      <p:sp>
        <p:nvSpPr>
          <p:cNvPr id="6" name="TextBox 5"/>
          <p:cNvSpPr txBox="1"/>
          <p:nvPr/>
        </p:nvSpPr>
        <p:spPr>
          <a:xfrm>
            <a:off x="4037454" y="2104548"/>
            <a:ext cx="3467897" cy="4401782"/>
          </a:xfrm>
          <a:prstGeom prst="rect">
            <a:avLst/>
          </a:prstGeom>
          <a:noFill/>
        </p:spPr>
        <p:txBody>
          <a:bodyPr wrap="square">
            <a:spAutoFit/>
          </a:bodyPr>
          <a:lstStyle/>
          <a:p>
            <a:pPr marL="487668" indent="-487668">
              <a:spcBef>
                <a:spcPts val="800"/>
              </a:spcBef>
              <a:buFont typeface="Arial" panose="020B0604020202020204" pitchFamily="34" charset="0"/>
              <a:buChar char="•"/>
              <a:defRPr/>
            </a:pPr>
            <a:r>
              <a:rPr lang="en-US" sz="2667" b="1" dirty="0"/>
              <a:t> Projects</a:t>
            </a:r>
          </a:p>
          <a:p>
            <a:pPr marL="487668" indent="-487668">
              <a:spcBef>
                <a:spcPts val="800"/>
              </a:spcBef>
              <a:buFont typeface="Arial" panose="020B0604020202020204" pitchFamily="34" charset="0"/>
              <a:buChar char="•"/>
              <a:defRPr/>
            </a:pPr>
            <a:r>
              <a:rPr lang="en-US" sz="2667" b="1" dirty="0"/>
              <a:t>Purchasing</a:t>
            </a:r>
          </a:p>
          <a:p>
            <a:pPr marL="487668" indent="-487668">
              <a:spcBef>
                <a:spcPts val="800"/>
              </a:spcBef>
              <a:buFont typeface="Arial" panose="020B0604020202020204" pitchFamily="34" charset="0"/>
              <a:buChar char="•"/>
              <a:defRPr/>
            </a:pPr>
            <a:r>
              <a:rPr lang="en-US" sz="2667" b="1" dirty="0"/>
              <a:t>RCA</a:t>
            </a:r>
          </a:p>
          <a:p>
            <a:pPr marL="487668" indent="-487668">
              <a:spcBef>
                <a:spcPts val="800"/>
              </a:spcBef>
              <a:buFont typeface="Arial" panose="020B0604020202020204" pitchFamily="34" charset="0"/>
              <a:buChar char="•"/>
              <a:defRPr/>
            </a:pPr>
            <a:r>
              <a:rPr lang="en-US" sz="2667" b="1" dirty="0"/>
              <a:t>RCM</a:t>
            </a:r>
          </a:p>
          <a:p>
            <a:pPr marL="487668" indent="-487668">
              <a:spcBef>
                <a:spcPts val="800"/>
              </a:spcBef>
              <a:buFont typeface="Arial" panose="020B0604020202020204" pitchFamily="34" charset="0"/>
              <a:buChar char="•"/>
              <a:defRPr/>
            </a:pPr>
            <a:r>
              <a:rPr lang="en-US" sz="2667" b="1" dirty="0"/>
              <a:t>Shutdowns</a:t>
            </a:r>
          </a:p>
          <a:p>
            <a:pPr marL="487668" indent="-487668">
              <a:spcBef>
                <a:spcPts val="800"/>
              </a:spcBef>
              <a:buFont typeface="Arial" panose="020B0604020202020204" pitchFamily="34" charset="0"/>
              <a:buChar char="•"/>
              <a:defRPr/>
            </a:pPr>
            <a:r>
              <a:rPr lang="en-US" sz="2667" b="1" dirty="0"/>
              <a:t> Stores</a:t>
            </a:r>
          </a:p>
          <a:p>
            <a:pPr marL="487668" indent="-487668">
              <a:spcBef>
                <a:spcPts val="800"/>
              </a:spcBef>
              <a:buFont typeface="Arial" panose="020B0604020202020204" pitchFamily="34" charset="0"/>
              <a:buChar char="•"/>
              <a:defRPr/>
            </a:pPr>
            <a:r>
              <a:rPr lang="en-US" sz="2667" b="1" dirty="0"/>
              <a:t> Supervision and Management</a:t>
            </a:r>
          </a:p>
        </p:txBody>
      </p:sp>
      <p:pic>
        <p:nvPicPr>
          <p:cNvPr id="6146" name="Picture 2" descr="D:\Documents\Dropbox\Photos\Photos companies visited\Tadco Saudi Arabia\TADCO 2011\P100001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59941" y="1847286"/>
            <a:ext cx="4736571" cy="355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52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22400" y="0"/>
            <a:ext cx="10363200" cy="1524000"/>
          </a:xfrm>
        </p:spPr>
        <p:txBody>
          <a:bodyPr>
            <a:normAutofit/>
          </a:bodyPr>
          <a:lstStyle/>
          <a:p>
            <a:pPr algn="ctr" eaLnBrk="1" hangingPunct="1"/>
            <a:r>
              <a:rPr lang="en-US" altLang="en-US" b="1" dirty="0">
                <a:solidFill>
                  <a:schemeClr val="bg2">
                    <a:lumMod val="50000"/>
                  </a:schemeClr>
                </a:solidFill>
                <a:latin typeface="Rockwell Extra Bold" pitchFamily="18" charset="0"/>
                <a:cs typeface="Times New Roman" pitchFamily="18" charset="0"/>
              </a:rPr>
              <a:t>Brainstorm  lists</a:t>
            </a:r>
          </a:p>
        </p:txBody>
      </p:sp>
      <p:sp>
        <p:nvSpPr>
          <p:cNvPr id="18435" name="Rectangle 3"/>
          <p:cNvSpPr>
            <a:spLocks noGrp="1" noChangeArrowheads="1"/>
          </p:cNvSpPr>
          <p:nvPr>
            <p:ph idx="1"/>
          </p:nvPr>
        </p:nvSpPr>
        <p:spPr>
          <a:xfrm>
            <a:off x="4673600" y="1524000"/>
            <a:ext cx="7518400" cy="5334000"/>
          </a:xfrm>
        </p:spPr>
        <p:txBody>
          <a:bodyPr>
            <a:normAutofit/>
          </a:bodyPr>
          <a:lstStyle/>
          <a:p>
            <a:pPr eaLnBrk="1" hangingPunct="1"/>
            <a:r>
              <a:rPr lang="en-US" altLang="en-US" b="1" dirty="0">
                <a:latin typeface="+mj-lt"/>
                <a:cs typeface="Times New Roman" pitchFamily="18" charset="0"/>
              </a:rPr>
              <a:t>Complaints</a:t>
            </a:r>
            <a:r>
              <a:rPr lang="en-US" altLang="en-US" b="1" dirty="0">
                <a:latin typeface="+mj-lt"/>
              </a:rPr>
              <a:t> </a:t>
            </a:r>
          </a:p>
          <a:p>
            <a:pPr eaLnBrk="1" hangingPunct="1"/>
            <a:r>
              <a:rPr lang="en-US" altLang="en-US" b="1" dirty="0">
                <a:latin typeface="+mj-lt"/>
              </a:rPr>
              <a:t>Disruptions (any kind)</a:t>
            </a:r>
          </a:p>
          <a:p>
            <a:pPr eaLnBrk="1" hangingPunct="1"/>
            <a:r>
              <a:rPr lang="en-US" altLang="en-US" b="1" dirty="0">
                <a:solidFill>
                  <a:srgbClr val="C00000"/>
                </a:solidFill>
                <a:latin typeface="+mj-lt"/>
                <a:cs typeface="Times New Roman" pitchFamily="18" charset="0"/>
              </a:rPr>
              <a:t>Parts</a:t>
            </a:r>
            <a:r>
              <a:rPr lang="en-US" altLang="en-US" b="1" dirty="0">
                <a:solidFill>
                  <a:srgbClr val="C00000"/>
                </a:solidFill>
                <a:latin typeface="+mj-lt"/>
              </a:rPr>
              <a:t> Usage</a:t>
            </a:r>
            <a:endParaRPr lang="en-US" altLang="en-US" b="1" dirty="0">
              <a:solidFill>
                <a:srgbClr val="C00000"/>
              </a:solidFill>
              <a:latin typeface="+mj-lt"/>
              <a:cs typeface="Times New Roman" pitchFamily="18" charset="0"/>
            </a:endParaRPr>
          </a:p>
          <a:p>
            <a:pPr eaLnBrk="1" hangingPunct="1"/>
            <a:r>
              <a:rPr lang="en-US" altLang="en-US" b="1" dirty="0">
                <a:latin typeface="+mj-lt"/>
                <a:cs typeface="Times New Roman" pitchFamily="18" charset="0"/>
              </a:rPr>
              <a:t>Parts that consume the most money (Yearly)</a:t>
            </a:r>
          </a:p>
          <a:p>
            <a:pPr eaLnBrk="1" hangingPunct="1"/>
            <a:r>
              <a:rPr lang="en-US" altLang="en-US" b="1" dirty="0">
                <a:latin typeface="+mj-lt"/>
                <a:cs typeface="Times New Roman" pitchFamily="18" charset="0"/>
              </a:rPr>
              <a:t>Repetitive Jobs </a:t>
            </a:r>
          </a:p>
          <a:p>
            <a:pPr eaLnBrk="1" hangingPunct="1"/>
            <a:r>
              <a:rPr lang="en-US" altLang="en-US" b="1" dirty="0">
                <a:latin typeface="+mj-lt"/>
                <a:cs typeface="Times New Roman" pitchFamily="18" charset="0"/>
              </a:rPr>
              <a:t>Jobs with Max Hours</a:t>
            </a:r>
          </a:p>
          <a:p>
            <a:pPr eaLnBrk="1" hangingPunct="1"/>
            <a:r>
              <a:rPr lang="en-US" altLang="en-US" b="1" dirty="0">
                <a:latin typeface="+mj-lt"/>
                <a:cs typeface="Times New Roman" pitchFamily="18" charset="0"/>
              </a:rPr>
              <a:t>Most expensive jobs</a:t>
            </a:r>
          </a:p>
          <a:p>
            <a:pPr eaLnBrk="1" hangingPunct="1"/>
            <a:r>
              <a:rPr lang="en-US" altLang="en-US" b="1" dirty="0">
                <a:latin typeface="+mj-lt"/>
                <a:cs typeface="Times New Roman" pitchFamily="18" charset="0"/>
              </a:rPr>
              <a:t>You can make tons of other lists!</a:t>
            </a:r>
          </a:p>
          <a:p>
            <a:pPr marL="0" indent="0">
              <a:buNone/>
            </a:pPr>
            <a:endParaRPr lang="en-US" altLang="en-US" b="1" dirty="0">
              <a:latin typeface="+mj-lt"/>
            </a:endParaRPr>
          </a:p>
        </p:txBody>
      </p:sp>
      <p:sp>
        <p:nvSpPr>
          <p:cNvPr id="4" name="Footer Placeholder 4">
            <a:extLst>
              <a:ext uri="{FF2B5EF4-FFF2-40B4-BE49-F238E27FC236}">
                <a16:creationId xmlns:a16="http://schemas.microsoft.com/office/drawing/2014/main" id="{4577E8C4-28BF-B7EA-789A-66E016063D34}"/>
              </a:ext>
            </a:extLst>
          </p:cNvPr>
          <p:cNvSpPr>
            <a:spLocks noGrp="1"/>
          </p:cNvSpPr>
          <p:nvPr>
            <p:ph type="ftr" sz="quarter" idx="11"/>
          </p:nvPr>
        </p:nvSpPr>
        <p:spPr>
          <a:solidFill>
            <a:schemeClr val="bg1"/>
          </a:solidFill>
        </p:spPr>
        <p:txBody>
          <a:bodyPr/>
          <a:lstStyle/>
          <a:p>
            <a:r>
              <a:rPr lang="fi-FI"/>
              <a:t>SIP  (c)2025 JDL@Maintrainer.com</a:t>
            </a:r>
            <a:endParaRPr lang="en-US" dirty="0"/>
          </a:p>
        </p:txBody>
      </p:sp>
      <p:sp>
        <p:nvSpPr>
          <p:cNvPr id="2" name="Slide Number Placeholder 1"/>
          <p:cNvSpPr>
            <a:spLocks noGrp="1"/>
          </p:cNvSpPr>
          <p:nvPr>
            <p:ph type="sldNum" sz="quarter" idx="12"/>
          </p:nvPr>
        </p:nvSpPr>
        <p:spPr>
          <a:xfrm>
            <a:off x="10565493" y="6114849"/>
            <a:ext cx="731839" cy="754468"/>
          </a:xfrm>
          <a:prstGeom prst="rect">
            <a:avLst/>
          </a:prstGeom>
        </p:spPr>
        <p:txBody>
          <a:bodyPr/>
          <a:lstStyle/>
          <a:p>
            <a:fld id="{F38DF745-7D3F-47F4-83A3-874385CFAA69}" type="slidenum">
              <a:rPr lang="en-US" smtClean="0"/>
              <a:pPr/>
              <a:t>21</a:t>
            </a:fld>
            <a:endParaRPr lang="en-US" dirty="0"/>
          </a:p>
        </p:txBody>
      </p:sp>
      <p:pic>
        <p:nvPicPr>
          <p:cNvPr id="28676" name="Picture 4" descr="Checklis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2" y="1524000"/>
            <a:ext cx="334221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886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4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84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8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72278"/>
            <a:ext cx="12191999" cy="1275521"/>
          </a:xfrm>
        </p:spPr>
        <p:txBody>
          <a:bodyPr>
            <a:normAutofit/>
          </a:bodyPr>
          <a:lstStyle/>
          <a:p>
            <a:pPr eaLnBrk="1" hangingPunct="1"/>
            <a:r>
              <a:rPr lang="en-US" altLang="en-US" sz="4000" dirty="0">
                <a:solidFill>
                  <a:schemeClr val="bg2">
                    <a:lumMod val="50000"/>
                  </a:schemeClr>
                </a:solidFill>
                <a:latin typeface="Rockwell Extra Bold" pitchFamily="18" charset="0"/>
                <a:cs typeface="Times New Roman" pitchFamily="18" charset="0"/>
              </a:rPr>
              <a:t>Example TOP PART NUMBERS BY USAGE</a:t>
            </a:r>
            <a:r>
              <a:rPr lang="en-US" altLang="en-US" sz="4000" dirty="0">
                <a:solidFill>
                  <a:schemeClr val="bg2">
                    <a:lumMod val="50000"/>
                  </a:schemeClr>
                </a:solidFill>
              </a:rPr>
              <a:t> </a:t>
            </a:r>
          </a:p>
        </p:txBody>
      </p:sp>
      <p:sp>
        <p:nvSpPr>
          <p:cNvPr id="4" name="Footer Placeholder 4">
            <a:extLst>
              <a:ext uri="{FF2B5EF4-FFF2-40B4-BE49-F238E27FC236}">
                <a16:creationId xmlns:a16="http://schemas.microsoft.com/office/drawing/2014/main" id="{96DEC4DA-594F-965D-75B6-4470276399A4}"/>
              </a:ext>
            </a:extLst>
          </p:cNvPr>
          <p:cNvSpPr>
            <a:spLocks noGrp="1"/>
          </p:cNvSpPr>
          <p:nvPr>
            <p:ph type="ftr" sz="quarter" idx="11"/>
          </p:nvPr>
        </p:nvSpPr>
        <p:spPr>
          <a:solidFill>
            <a:schemeClr val="bg1"/>
          </a:solidFill>
        </p:spPr>
        <p:txBody>
          <a:bodyPr/>
          <a:lstStyle/>
          <a:p>
            <a:r>
              <a:rPr lang="fi-FI"/>
              <a:t>SIP  (c)2025 JDL@Maintrainer.com</a:t>
            </a:r>
            <a:endParaRPr lang="en-US" dirty="0"/>
          </a:p>
        </p:txBody>
      </p:sp>
      <p:sp>
        <p:nvSpPr>
          <p:cNvPr id="2" name="Slide Number Placeholder 1"/>
          <p:cNvSpPr>
            <a:spLocks noGrp="1"/>
          </p:cNvSpPr>
          <p:nvPr>
            <p:ph type="sldNum" sz="quarter" idx="12"/>
          </p:nvPr>
        </p:nvSpPr>
        <p:spPr/>
        <p:txBody>
          <a:bodyPr/>
          <a:lstStyle/>
          <a:p>
            <a:fld id="{F38DF745-7D3F-47F4-83A3-874385CFAA69}" type="slidenum">
              <a:rPr lang="en-US" smtClean="0"/>
              <a:pPr/>
              <a:t>22</a:t>
            </a:fld>
            <a:endParaRPr lang="en-US" dirty="0"/>
          </a:p>
        </p:txBody>
      </p:sp>
      <p:pic>
        <p:nvPicPr>
          <p:cNvPr id="31747" name="Picture 3" descr="axl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7807" y="1524639"/>
            <a:ext cx="636693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77ACC96-7BFD-8B68-7511-F4599760DE94}"/>
              </a:ext>
            </a:extLst>
          </p:cNvPr>
          <p:cNvSpPr txBox="1"/>
          <p:nvPr/>
        </p:nvSpPr>
        <p:spPr>
          <a:xfrm>
            <a:off x="6877877" y="1447799"/>
            <a:ext cx="4963886" cy="4801314"/>
          </a:xfrm>
          <a:prstGeom prst="rect">
            <a:avLst/>
          </a:prstGeom>
          <a:solidFill>
            <a:schemeClr val="bg1"/>
          </a:solidFill>
        </p:spPr>
        <p:txBody>
          <a:bodyPr wrap="square" rtlCol="0">
            <a:spAutoFit/>
          </a:bodyPr>
          <a:lstStyle/>
          <a:p>
            <a:r>
              <a:rPr lang="en-US" sz="2400" b="1" dirty="0"/>
              <a:t>What happens when you do a SIP to figure out how you can reduce usage?</a:t>
            </a:r>
          </a:p>
          <a:p>
            <a:endParaRPr lang="en-US" b="1" dirty="0"/>
          </a:p>
          <a:p>
            <a:r>
              <a:rPr lang="en-US" b="1" dirty="0"/>
              <a:t>Fewer breakdowns means:</a:t>
            </a:r>
          </a:p>
          <a:p>
            <a:pPr marL="285750" indent="-285750">
              <a:buFont typeface="Arial" panose="020B0604020202020204" pitchFamily="34" charset="0"/>
              <a:buChar char="•"/>
            </a:pPr>
            <a:r>
              <a:rPr lang="en-US" dirty="0"/>
              <a:t>Less disruption</a:t>
            </a:r>
          </a:p>
          <a:p>
            <a:pPr marL="285750" indent="-285750">
              <a:buFont typeface="Arial" panose="020B0604020202020204" pitchFamily="34" charset="0"/>
              <a:buChar char="•"/>
            </a:pPr>
            <a:r>
              <a:rPr lang="en-US" dirty="0"/>
              <a:t>Part cost savings</a:t>
            </a:r>
          </a:p>
          <a:p>
            <a:pPr marL="285750" indent="-285750">
              <a:buFont typeface="Arial" panose="020B0604020202020204" pitchFamily="34" charset="0"/>
              <a:buChar char="•"/>
            </a:pPr>
            <a:r>
              <a:rPr lang="en-US" dirty="0"/>
              <a:t>Reduced labor usage</a:t>
            </a:r>
          </a:p>
          <a:p>
            <a:pPr marL="285750" indent="-285750">
              <a:buFont typeface="Arial" panose="020B0604020202020204" pitchFamily="34" charset="0"/>
              <a:buChar char="•"/>
            </a:pPr>
            <a:r>
              <a:rPr lang="en-US" dirty="0"/>
              <a:t>Fewer Parts free up money and space</a:t>
            </a:r>
          </a:p>
          <a:p>
            <a:endParaRPr lang="en-US" dirty="0"/>
          </a:p>
          <a:p>
            <a:pPr marL="380990" indent="-380990">
              <a:buFont typeface="Arial" panose="020B0604020202020204" pitchFamily="34" charset="0"/>
              <a:buChar char="•"/>
            </a:pPr>
            <a:r>
              <a:rPr lang="en-US" b="1" dirty="0"/>
              <a:t>Part usage can point to defects in:</a:t>
            </a:r>
          </a:p>
          <a:p>
            <a:pPr marL="990575" lvl="1" indent="-380990">
              <a:buFont typeface="Courier New" panose="02070309020205020404" pitchFamily="49" charset="0"/>
              <a:buChar char="o"/>
            </a:pPr>
            <a:r>
              <a:rPr lang="en-US" dirty="0"/>
              <a:t>Machine Design</a:t>
            </a:r>
          </a:p>
          <a:p>
            <a:pPr marL="990575" lvl="1" indent="-380990">
              <a:buFont typeface="Courier New" panose="02070309020205020404" pitchFamily="49" charset="0"/>
              <a:buChar char="o"/>
            </a:pPr>
            <a:r>
              <a:rPr lang="en-US" dirty="0"/>
              <a:t>Craftsmanship</a:t>
            </a:r>
          </a:p>
          <a:p>
            <a:pPr marL="990575" lvl="1" indent="-380990">
              <a:buFont typeface="Courier New" panose="02070309020205020404" pitchFamily="49" charset="0"/>
              <a:buChar char="o"/>
            </a:pPr>
            <a:r>
              <a:rPr lang="en-US" dirty="0"/>
              <a:t>Operation</a:t>
            </a:r>
          </a:p>
          <a:p>
            <a:pPr marL="990575" lvl="1" indent="-380990">
              <a:buFont typeface="Courier New" panose="02070309020205020404" pitchFamily="49" charset="0"/>
              <a:buChar char="o"/>
            </a:pPr>
            <a:r>
              <a:rPr lang="en-US" dirty="0"/>
              <a:t>Raw Materials</a:t>
            </a:r>
          </a:p>
          <a:p>
            <a:pPr marL="380990" indent="-380990">
              <a:buFont typeface="Arial" panose="020B0604020202020204" pitchFamily="34" charset="0"/>
              <a:buChar char="•"/>
            </a:pPr>
            <a:endParaRPr lang="en-US" dirty="0"/>
          </a:p>
        </p:txBody>
      </p:sp>
    </p:spTree>
    <p:extLst>
      <p:ext uri="{BB962C8B-B14F-4D97-AF65-F5344CB8AC3E}">
        <p14:creationId xmlns:p14="http://schemas.microsoft.com/office/powerpoint/2010/main" val="115546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68619" y="533400"/>
            <a:ext cx="10810582" cy="1447800"/>
          </a:xfrm>
          <a:solidFill>
            <a:schemeClr val="bg1"/>
          </a:solidFill>
        </p:spPr>
        <p:txBody>
          <a:bodyPr>
            <a:noAutofit/>
          </a:bodyPr>
          <a:lstStyle/>
          <a:p>
            <a:r>
              <a:rPr lang="en-US" altLang="en-US" sz="4267" dirty="0">
                <a:latin typeface="Rockwell Extra Bold" panose="02060903040505020403" pitchFamily="18" charset="0"/>
              </a:rPr>
              <a:t>The Leap from a </a:t>
            </a:r>
            <a:r>
              <a:rPr lang="en-US" altLang="en-US" sz="4267" u="sng" dirty="0">
                <a:latin typeface="Rockwell Extra Bold" panose="02060903040505020403" pitchFamily="18" charset="0"/>
              </a:rPr>
              <a:t>list item </a:t>
            </a:r>
            <a:r>
              <a:rPr lang="en-US" altLang="en-US" sz="4267" dirty="0">
                <a:latin typeface="Rockwell Extra Bold" panose="02060903040505020403" pitchFamily="18" charset="0"/>
              </a:rPr>
              <a:t>to a potential project you have to be:</a:t>
            </a:r>
          </a:p>
        </p:txBody>
      </p:sp>
      <p:sp>
        <p:nvSpPr>
          <p:cNvPr id="4" name="Footer Placeholder 4">
            <a:extLst>
              <a:ext uri="{FF2B5EF4-FFF2-40B4-BE49-F238E27FC236}">
                <a16:creationId xmlns:a16="http://schemas.microsoft.com/office/drawing/2014/main" id="{1348AEC6-B7A3-BE4B-1DB9-23E7436F5A6F}"/>
              </a:ext>
            </a:extLst>
          </p:cNvPr>
          <p:cNvSpPr>
            <a:spLocks noGrp="1"/>
          </p:cNvSpPr>
          <p:nvPr>
            <p:ph type="ftr" sz="quarter" idx="11"/>
          </p:nvPr>
        </p:nvSpPr>
        <p:spPr>
          <a:solidFill>
            <a:schemeClr val="bg1"/>
          </a:solidFill>
        </p:spPr>
        <p:txBody>
          <a:bodyPr/>
          <a:lstStyle/>
          <a:p>
            <a:r>
              <a:rPr lang="fi-FI"/>
              <a:t>SIP  (c)2025 JDL@Maintrainer.com</a:t>
            </a:r>
            <a:endParaRPr lang="en-US" dirty="0"/>
          </a:p>
        </p:txBody>
      </p:sp>
      <p:sp>
        <p:nvSpPr>
          <p:cNvPr id="2" name="Slide Number Placeholder 1"/>
          <p:cNvSpPr>
            <a:spLocks noGrp="1"/>
          </p:cNvSpPr>
          <p:nvPr>
            <p:ph type="sldNum" sz="quarter" idx="12"/>
          </p:nvPr>
        </p:nvSpPr>
        <p:spPr/>
        <p:txBody>
          <a:bodyPr/>
          <a:lstStyle/>
          <a:p>
            <a:fld id="{F38DF745-7D3F-47F4-83A3-874385CFAA69}" type="slidenum">
              <a:rPr lang="en-US" smtClean="0"/>
              <a:pPr/>
              <a:t>23</a:t>
            </a:fld>
            <a:endParaRPr lang="en-US" dirty="0"/>
          </a:p>
        </p:txBody>
      </p:sp>
      <p:pic>
        <p:nvPicPr>
          <p:cNvPr id="37891" name="Picture 5" descr="cany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89322" y="2593572"/>
            <a:ext cx="3076148" cy="358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5270499" y="2203373"/>
            <a:ext cx="6705600" cy="369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9pPr>
          </a:lstStyle>
          <a:p>
            <a:pPr marL="701022" indent="-457189" eaLnBrk="1" hangingPunct="1">
              <a:lnSpc>
                <a:spcPct val="150000"/>
              </a:lnSpc>
              <a:spcBef>
                <a:spcPct val="0"/>
              </a:spcBef>
              <a:buClrTx/>
              <a:buSzTx/>
            </a:pPr>
            <a:r>
              <a:rPr lang="en-US" altLang="en-US" dirty="0">
                <a:latin typeface="Arial Narrow" pitchFamily="34" charset="0"/>
              </a:rPr>
              <a:t>Creative</a:t>
            </a:r>
          </a:p>
          <a:p>
            <a:pPr marL="701022" indent="-457189" eaLnBrk="1" hangingPunct="1">
              <a:lnSpc>
                <a:spcPct val="150000"/>
              </a:lnSpc>
              <a:spcBef>
                <a:spcPct val="0"/>
              </a:spcBef>
              <a:buClrTx/>
              <a:buSzTx/>
            </a:pPr>
            <a:r>
              <a:rPr lang="en-US" altLang="en-US" dirty="0">
                <a:latin typeface="Arial Narrow" pitchFamily="34" charset="0"/>
              </a:rPr>
              <a:t>Ability to make a mistake and learn</a:t>
            </a:r>
          </a:p>
          <a:p>
            <a:pPr marL="701022" indent="-457189" eaLnBrk="1" hangingPunct="1">
              <a:lnSpc>
                <a:spcPct val="150000"/>
              </a:lnSpc>
              <a:spcBef>
                <a:spcPct val="0"/>
              </a:spcBef>
              <a:buClrTx/>
              <a:buSzTx/>
            </a:pPr>
            <a:r>
              <a:rPr lang="en-US" altLang="en-US" dirty="0">
                <a:latin typeface="Arial Narrow" pitchFamily="34" charset="0"/>
              </a:rPr>
              <a:t>Have Knowledge or know who does </a:t>
            </a:r>
          </a:p>
          <a:p>
            <a:pPr marL="701022" indent="-457189" eaLnBrk="1" hangingPunct="1">
              <a:lnSpc>
                <a:spcPct val="150000"/>
              </a:lnSpc>
              <a:spcBef>
                <a:spcPct val="0"/>
              </a:spcBef>
              <a:buClrTx/>
              <a:buSzTx/>
            </a:pPr>
            <a:r>
              <a:rPr lang="en-US" altLang="en-US" dirty="0">
                <a:latin typeface="Arial Narrow" pitchFamily="34" charset="0"/>
              </a:rPr>
              <a:t>Have some time, resources</a:t>
            </a:r>
          </a:p>
          <a:p>
            <a:pPr marL="701022" indent="-457189" eaLnBrk="1" hangingPunct="1">
              <a:lnSpc>
                <a:spcPct val="150000"/>
              </a:lnSpc>
              <a:spcBef>
                <a:spcPct val="0"/>
              </a:spcBef>
              <a:buClrTx/>
              <a:buSzTx/>
            </a:pPr>
            <a:r>
              <a:rPr lang="en-US" altLang="en-US" dirty="0">
                <a:latin typeface="Arial Narrow" pitchFamily="34" charset="0"/>
              </a:rPr>
              <a:t>Fun</a:t>
            </a:r>
          </a:p>
        </p:txBody>
      </p:sp>
    </p:spTree>
    <p:extLst>
      <p:ext uri="{BB962C8B-B14F-4D97-AF65-F5344CB8AC3E}">
        <p14:creationId xmlns:p14="http://schemas.microsoft.com/office/powerpoint/2010/main" val="2112395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08264" y="161722"/>
            <a:ext cx="9490746" cy="1828800"/>
          </a:xfrm>
          <a:solidFill>
            <a:schemeClr val="bg1"/>
          </a:solidFill>
        </p:spPr>
        <p:txBody>
          <a:bodyPr/>
          <a:lstStyle/>
          <a:p>
            <a:pPr algn="ctr" eaLnBrk="1" hangingPunct="1"/>
            <a:r>
              <a:rPr lang="en-US" altLang="en-US" sz="5333" b="1" dirty="0">
                <a:solidFill>
                  <a:schemeClr val="tx1"/>
                </a:solidFill>
                <a:cs typeface="Times New Roman" pitchFamily="18" charset="0"/>
              </a:rPr>
              <a:t>STOP-  Don’t get caught by unintended consequences!</a:t>
            </a:r>
          </a:p>
        </p:txBody>
      </p:sp>
      <p:sp>
        <p:nvSpPr>
          <p:cNvPr id="7" name="Footer Placeholder 4">
            <a:extLst>
              <a:ext uri="{FF2B5EF4-FFF2-40B4-BE49-F238E27FC236}">
                <a16:creationId xmlns:a16="http://schemas.microsoft.com/office/drawing/2014/main" id="{A5DBC0CC-F70F-73C7-10F5-A220348F6F1A}"/>
              </a:ext>
            </a:extLst>
          </p:cNvPr>
          <p:cNvSpPr>
            <a:spLocks noGrp="1"/>
          </p:cNvSpPr>
          <p:nvPr>
            <p:ph type="ftr" sz="quarter" idx="11"/>
          </p:nvPr>
        </p:nvSpPr>
        <p:spPr>
          <a:solidFill>
            <a:schemeClr val="bg1"/>
          </a:solidFill>
        </p:spPr>
        <p:txBody>
          <a:bodyPr/>
          <a:lstStyle/>
          <a:p>
            <a:r>
              <a:rPr lang="fi-FI"/>
              <a:t>SIP  (c)2025 JDL@Maintrainer.com</a:t>
            </a:r>
            <a:endParaRPr lang="en-US" dirty="0"/>
          </a:p>
        </p:txBody>
      </p:sp>
      <p:sp>
        <p:nvSpPr>
          <p:cNvPr id="3" name="Slide Number Placeholder 2"/>
          <p:cNvSpPr>
            <a:spLocks noGrp="1"/>
          </p:cNvSpPr>
          <p:nvPr>
            <p:ph type="sldNum" sz="quarter" idx="12"/>
          </p:nvPr>
        </p:nvSpPr>
        <p:spPr>
          <a:xfrm rot="191076">
            <a:off x="10565493" y="6114849"/>
            <a:ext cx="731839" cy="754468"/>
          </a:xfrm>
          <a:prstGeom prst="rect">
            <a:avLst/>
          </a:prstGeom>
        </p:spPr>
        <p:txBody>
          <a:bodyPr/>
          <a:lstStyle/>
          <a:p>
            <a:fld id="{F38DF745-7D3F-47F4-83A3-874385CFAA69}" type="slidenum">
              <a:rPr lang="en-US" smtClean="0"/>
              <a:pPr/>
              <a:t>24</a:t>
            </a:fld>
            <a:endParaRPr lang="en-US" dirty="0"/>
          </a:p>
        </p:txBody>
      </p:sp>
      <p:pic>
        <p:nvPicPr>
          <p:cNvPr id="5" name="Picture 5" descr="stop"/>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76305" y="2014291"/>
            <a:ext cx="4302500" cy="4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17612" y="2715176"/>
            <a:ext cx="6362012" cy="1569660"/>
          </a:xfrm>
          <a:prstGeom prst="rect">
            <a:avLst/>
          </a:prstGeom>
          <a:noFill/>
        </p:spPr>
        <p:txBody>
          <a:bodyPr wrap="square" rtlCol="0">
            <a:spAutoFit/>
          </a:bodyPr>
          <a:lstStyle/>
          <a:p>
            <a:r>
              <a:rPr lang="en-US" sz="3200" dirty="0"/>
              <a:t>When you do a SIP, make darn sure 2 or 3 new Defects don’t spring up to replace them</a:t>
            </a:r>
          </a:p>
        </p:txBody>
      </p:sp>
    </p:spTree>
    <p:extLst>
      <p:ext uri="{BB962C8B-B14F-4D97-AF65-F5344CB8AC3E}">
        <p14:creationId xmlns:p14="http://schemas.microsoft.com/office/powerpoint/2010/main" val="511127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13064" y="457200"/>
            <a:ext cx="11478936" cy="876650"/>
          </a:xfrm>
        </p:spPr>
        <p:txBody>
          <a:bodyPr>
            <a:normAutofit fontScale="90000"/>
          </a:bodyPr>
          <a:lstStyle/>
          <a:p>
            <a:pPr algn="ctr" eaLnBrk="1" hangingPunct="1"/>
            <a:r>
              <a:rPr lang="en-US" altLang="en-US" b="1" dirty="0">
                <a:latin typeface="Rockwell Extra Bold" pitchFamily="18" charset="0"/>
              </a:rPr>
              <a:t>Great SIP projects follow some rules</a:t>
            </a:r>
          </a:p>
        </p:txBody>
      </p:sp>
      <p:sp>
        <p:nvSpPr>
          <p:cNvPr id="41987" name="Rectangle 3"/>
          <p:cNvSpPr>
            <a:spLocks noGrp="1" noChangeArrowheads="1"/>
          </p:cNvSpPr>
          <p:nvPr>
            <p:ph idx="1"/>
          </p:nvPr>
        </p:nvSpPr>
        <p:spPr>
          <a:xfrm>
            <a:off x="823685" y="1431899"/>
            <a:ext cx="7329715" cy="4343400"/>
          </a:xfrm>
        </p:spPr>
        <p:txBody>
          <a:bodyPr>
            <a:normAutofit fontScale="85000" lnSpcReduction="20000"/>
          </a:bodyPr>
          <a:lstStyle/>
          <a:p>
            <a:r>
              <a:rPr lang="en-US" altLang="en-US" sz="3733" dirty="0">
                <a:latin typeface="Arial" panose="020B0604020202020204" pitchFamily="34" charset="0"/>
                <a:cs typeface="Arial" panose="020B0604020202020204" pitchFamily="34" charset="0"/>
              </a:rPr>
              <a:t>Projects always use action language.   </a:t>
            </a:r>
          </a:p>
          <a:p>
            <a:r>
              <a:rPr lang="en-US" altLang="en-US" sz="3733" dirty="0">
                <a:latin typeface="Arial" panose="020B0604020202020204" pitchFamily="34" charset="0"/>
                <a:cs typeface="Arial" panose="020B0604020202020204" pitchFamily="34" charset="0"/>
              </a:rPr>
              <a:t>Eliminates the source of the problem </a:t>
            </a:r>
          </a:p>
          <a:p>
            <a:r>
              <a:rPr lang="en-US" altLang="en-US" sz="3733" dirty="0">
                <a:latin typeface="Arial" panose="020B0604020202020204" pitchFamily="34" charset="0"/>
                <a:cs typeface="Arial" panose="020B0604020202020204" pitchFamily="34" charset="0"/>
              </a:rPr>
              <a:t>Reduces waste </a:t>
            </a:r>
          </a:p>
          <a:p>
            <a:r>
              <a:rPr lang="en-US" altLang="en-US" sz="3733" dirty="0">
                <a:latin typeface="Arial" panose="020B0604020202020204" pitchFamily="34" charset="0"/>
                <a:cs typeface="Arial" panose="020B0604020202020204" pitchFamily="34" charset="0"/>
              </a:rPr>
              <a:t>Increases knowledge</a:t>
            </a:r>
          </a:p>
          <a:p>
            <a:pPr>
              <a:lnSpc>
                <a:spcPct val="90000"/>
              </a:lnSpc>
            </a:pPr>
            <a:r>
              <a:rPr lang="en-US" altLang="en-US" sz="3733" dirty="0">
                <a:latin typeface="Arial" panose="020B0604020202020204" pitchFamily="34" charset="0"/>
                <a:cs typeface="Arial" panose="020B0604020202020204" pitchFamily="34" charset="0"/>
              </a:rPr>
              <a:t>High Probability of Success</a:t>
            </a:r>
          </a:p>
          <a:p>
            <a:pPr>
              <a:lnSpc>
                <a:spcPct val="90000"/>
              </a:lnSpc>
            </a:pPr>
            <a:r>
              <a:rPr lang="en-US" altLang="en-US" sz="3733" dirty="0">
                <a:latin typeface="Arial" panose="020B0604020202020204" pitchFamily="34" charset="0"/>
                <a:cs typeface="Arial" panose="020B0604020202020204" pitchFamily="34" charset="0"/>
              </a:rPr>
              <a:t>Least (no) money invested</a:t>
            </a:r>
          </a:p>
          <a:p>
            <a:pPr>
              <a:lnSpc>
                <a:spcPct val="90000"/>
              </a:lnSpc>
            </a:pPr>
            <a:r>
              <a:rPr lang="en-US" altLang="en-US" sz="3733" dirty="0">
                <a:latin typeface="Arial" panose="020B0604020202020204" pitchFamily="34" charset="0"/>
                <a:cs typeface="Arial" panose="020B0604020202020204" pitchFamily="34" charset="0"/>
              </a:rPr>
              <a:t>Tools and materials readily available. </a:t>
            </a:r>
          </a:p>
          <a:p>
            <a:pPr>
              <a:lnSpc>
                <a:spcPct val="90000"/>
              </a:lnSpc>
            </a:pPr>
            <a:r>
              <a:rPr lang="en-US" altLang="en-US" sz="3733" dirty="0">
                <a:latin typeface="Arial" panose="020B0604020202020204" pitchFamily="34" charset="0"/>
                <a:cs typeface="Arial" panose="020B0604020202020204" pitchFamily="34" charset="0"/>
              </a:rPr>
              <a:t>Doable within 90 days</a:t>
            </a:r>
          </a:p>
          <a:p>
            <a:pPr>
              <a:lnSpc>
                <a:spcPct val="90000"/>
              </a:lnSpc>
            </a:pPr>
            <a:r>
              <a:rPr lang="en-US" altLang="en-US" sz="3733" dirty="0">
                <a:latin typeface="Arial" panose="020B0604020202020204" pitchFamily="34" charset="0"/>
                <a:cs typeface="Arial" panose="020B0604020202020204" pitchFamily="34" charset="0"/>
              </a:rPr>
              <a:t>Shortest cycle for payback </a:t>
            </a:r>
          </a:p>
        </p:txBody>
      </p:sp>
      <p:sp>
        <p:nvSpPr>
          <p:cNvPr id="4" name="Footer Placeholder 4">
            <a:extLst>
              <a:ext uri="{FF2B5EF4-FFF2-40B4-BE49-F238E27FC236}">
                <a16:creationId xmlns:a16="http://schemas.microsoft.com/office/drawing/2014/main" id="{FBB7CFEE-54A0-018B-32F5-94A0101176F2}"/>
              </a:ext>
            </a:extLst>
          </p:cNvPr>
          <p:cNvSpPr>
            <a:spLocks noGrp="1"/>
          </p:cNvSpPr>
          <p:nvPr>
            <p:ph type="ftr" sz="quarter" idx="11"/>
          </p:nvPr>
        </p:nvSpPr>
        <p:spPr>
          <a:solidFill>
            <a:schemeClr val="bg1"/>
          </a:solidFill>
        </p:spPr>
        <p:txBody>
          <a:bodyPr/>
          <a:lstStyle/>
          <a:p>
            <a:r>
              <a:rPr lang="fi-FI"/>
              <a:t>SIP  (c)2025 JDL@Maintrainer.com</a:t>
            </a:r>
            <a:endParaRPr lang="en-US" dirty="0"/>
          </a:p>
        </p:txBody>
      </p:sp>
      <p:sp>
        <p:nvSpPr>
          <p:cNvPr id="2" name="Slide Number Placeholder 1"/>
          <p:cNvSpPr>
            <a:spLocks noGrp="1"/>
          </p:cNvSpPr>
          <p:nvPr>
            <p:ph type="sldNum" sz="quarter" idx="12"/>
          </p:nvPr>
        </p:nvSpPr>
        <p:spPr>
          <a:xfrm>
            <a:off x="10565493" y="6114849"/>
            <a:ext cx="731839" cy="754468"/>
          </a:xfrm>
          <a:prstGeom prst="rect">
            <a:avLst/>
          </a:prstGeom>
        </p:spPr>
        <p:txBody>
          <a:bodyPr/>
          <a:lstStyle/>
          <a:p>
            <a:fld id="{F38DF745-7D3F-47F4-83A3-874385CFAA69}" type="slidenum">
              <a:rPr lang="en-US" smtClean="0"/>
              <a:pPr/>
              <a:t>25</a:t>
            </a:fld>
            <a:endParaRPr lang="en-US" dirty="0"/>
          </a:p>
        </p:txBody>
      </p:sp>
    </p:spTree>
    <p:extLst>
      <p:ext uri="{BB962C8B-B14F-4D97-AF65-F5344CB8AC3E}">
        <p14:creationId xmlns:p14="http://schemas.microsoft.com/office/powerpoint/2010/main" val="1999396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81126" y="-193701"/>
            <a:ext cx="11062283" cy="1117600"/>
          </a:xfrm>
        </p:spPr>
        <p:txBody>
          <a:bodyPr/>
          <a:lstStyle/>
          <a:p>
            <a:r>
              <a:rPr lang="en-US" altLang="en-US" b="1" dirty="0">
                <a:solidFill>
                  <a:schemeClr val="tx1"/>
                </a:solidFill>
              </a:rPr>
              <a:t>Go after Low Hanging Fruit first!</a:t>
            </a:r>
          </a:p>
        </p:txBody>
      </p:sp>
      <p:sp>
        <p:nvSpPr>
          <p:cNvPr id="8" name="Footer Placeholder 4">
            <a:extLst>
              <a:ext uri="{FF2B5EF4-FFF2-40B4-BE49-F238E27FC236}">
                <a16:creationId xmlns:a16="http://schemas.microsoft.com/office/drawing/2014/main" id="{CF77A949-6D29-E7DE-A9B5-A7A433A4D12F}"/>
              </a:ext>
            </a:extLst>
          </p:cNvPr>
          <p:cNvSpPr>
            <a:spLocks noGrp="1"/>
          </p:cNvSpPr>
          <p:nvPr>
            <p:ph type="ftr" sz="quarter" idx="11"/>
          </p:nvPr>
        </p:nvSpPr>
        <p:spPr>
          <a:solidFill>
            <a:schemeClr val="bg1"/>
          </a:solidFill>
        </p:spPr>
        <p:txBody>
          <a:bodyPr/>
          <a:lstStyle/>
          <a:p>
            <a:r>
              <a:rPr lang="fi-FI"/>
              <a:t>SIP  (c)2025 JDL@Maintrainer.com</a:t>
            </a:r>
            <a:endParaRPr lang="en-US" dirty="0"/>
          </a:p>
        </p:txBody>
      </p:sp>
      <p:sp>
        <p:nvSpPr>
          <p:cNvPr id="3" name="Slide Number Placeholder 2"/>
          <p:cNvSpPr>
            <a:spLocks noGrp="1"/>
          </p:cNvSpPr>
          <p:nvPr>
            <p:ph type="sldNum" sz="quarter" idx="12"/>
          </p:nvPr>
        </p:nvSpPr>
        <p:spPr>
          <a:xfrm rot="191076">
            <a:off x="10565493" y="6114849"/>
            <a:ext cx="731839" cy="754468"/>
          </a:xfrm>
          <a:prstGeom prst="rect">
            <a:avLst/>
          </a:prstGeom>
        </p:spPr>
        <p:txBody>
          <a:bodyPr/>
          <a:lstStyle/>
          <a:p>
            <a:fld id="{F38DF745-7D3F-47F4-83A3-874385CFAA69}" type="slidenum">
              <a:rPr lang="en-US" smtClean="0"/>
              <a:pPr/>
              <a:t>26</a:t>
            </a:fld>
            <a:endParaRPr lang="en-US" dirty="0"/>
          </a:p>
        </p:txBody>
      </p:sp>
      <p:pic>
        <p:nvPicPr>
          <p:cNvPr id="5" name="Picture 3" descr="low hanging fruit.gif"/>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6400" y="914400"/>
            <a:ext cx="3676651" cy="392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ox.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650348">
            <a:off x="2910694" y="3859345"/>
            <a:ext cx="1779548" cy="245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96597" y="4469369"/>
            <a:ext cx="6246812" cy="1077218"/>
          </a:xfrm>
          <a:prstGeom prst="rect">
            <a:avLst/>
          </a:prstGeom>
          <a:noFill/>
        </p:spPr>
        <p:txBody>
          <a:bodyPr wrap="square" rtlCol="0">
            <a:spAutoFit/>
          </a:bodyPr>
          <a:lstStyle/>
          <a:p>
            <a:r>
              <a:rPr lang="en-US" sz="3200" dirty="0"/>
              <a:t>Remember the DIYF</a:t>
            </a:r>
          </a:p>
          <a:p>
            <a:r>
              <a:rPr lang="en-US" sz="3200" dirty="0"/>
              <a:t> </a:t>
            </a:r>
            <a:r>
              <a:rPr lang="en-US" sz="3200" b="1" dirty="0"/>
              <a:t>Defects in your face</a:t>
            </a:r>
          </a:p>
        </p:txBody>
      </p:sp>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24067" y="1112183"/>
            <a:ext cx="5991700" cy="327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766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23257" y="112388"/>
            <a:ext cx="10515600" cy="786582"/>
          </a:xfrm>
        </p:spPr>
        <p:txBody>
          <a:bodyPr>
            <a:normAutofit fontScale="90000"/>
          </a:bodyPr>
          <a:lstStyle/>
          <a:p>
            <a:pPr eaLnBrk="1" hangingPunct="1"/>
            <a:r>
              <a:rPr lang="en-US" altLang="en-US" sz="5333" b="1" dirty="0">
                <a:latin typeface="Rockwell Extra Bold" pitchFamily="18" charset="0"/>
              </a:rPr>
              <a:t>Starting and Execution</a:t>
            </a:r>
          </a:p>
        </p:txBody>
      </p:sp>
      <p:sp>
        <p:nvSpPr>
          <p:cNvPr id="49155" name="Rectangle 3"/>
          <p:cNvSpPr>
            <a:spLocks noGrp="1" noChangeArrowheads="1"/>
          </p:cNvSpPr>
          <p:nvPr>
            <p:ph idx="1"/>
          </p:nvPr>
        </p:nvSpPr>
        <p:spPr>
          <a:xfrm>
            <a:off x="838200" y="1825625"/>
            <a:ext cx="3701143" cy="4351338"/>
          </a:xfrm>
        </p:spPr>
        <p:txBody>
          <a:bodyPr>
            <a:normAutofit/>
          </a:bodyPr>
          <a:lstStyle/>
          <a:p>
            <a:pPr eaLnBrk="1" hangingPunct="1"/>
            <a:r>
              <a:rPr lang="en-US" altLang="en-US" dirty="0"/>
              <a:t>Keep records</a:t>
            </a:r>
          </a:p>
          <a:p>
            <a:pPr eaLnBrk="1" hangingPunct="1"/>
            <a:r>
              <a:rPr lang="en-US" altLang="en-US" dirty="0"/>
              <a:t>Get help from vendors</a:t>
            </a:r>
          </a:p>
          <a:p>
            <a:pPr eaLnBrk="1" hangingPunct="1"/>
            <a:r>
              <a:rPr lang="en-US" altLang="en-US" dirty="0"/>
              <a:t>Stay honest</a:t>
            </a:r>
          </a:p>
          <a:p>
            <a:pPr eaLnBrk="1" hangingPunct="1"/>
            <a:r>
              <a:rPr lang="en-US" altLang="en-US" dirty="0"/>
              <a:t>Repeatability </a:t>
            </a:r>
          </a:p>
          <a:p>
            <a:pPr eaLnBrk="1" hangingPunct="1"/>
            <a:r>
              <a:rPr lang="en-US" altLang="en-US" dirty="0"/>
              <a:t>Census (Size of opportunity)</a:t>
            </a:r>
          </a:p>
          <a:p>
            <a:pPr eaLnBrk="1" hangingPunct="1"/>
            <a:endParaRPr lang="en-US" altLang="en-US" dirty="0"/>
          </a:p>
          <a:p>
            <a:pPr eaLnBrk="1" hangingPunct="1"/>
            <a:endParaRPr lang="en-US" altLang="en-US" dirty="0"/>
          </a:p>
        </p:txBody>
      </p:sp>
      <p:sp>
        <p:nvSpPr>
          <p:cNvPr id="4" name="Footer Placeholder 2">
            <a:extLst>
              <a:ext uri="{FF2B5EF4-FFF2-40B4-BE49-F238E27FC236}">
                <a16:creationId xmlns:a16="http://schemas.microsoft.com/office/drawing/2014/main" id="{263EE32C-AB7B-9CCD-D1C0-1FEC58340F43}"/>
              </a:ext>
            </a:extLst>
          </p:cNvPr>
          <p:cNvSpPr>
            <a:spLocks noGrp="1"/>
          </p:cNvSpPr>
          <p:nvPr>
            <p:ph type="ftr" sz="quarter" idx="11"/>
          </p:nvPr>
        </p:nvSpPr>
        <p:spPr>
          <a:xfrm>
            <a:off x="4165600" y="6313488"/>
            <a:ext cx="3860800" cy="457200"/>
          </a:xfrm>
          <a:solidFill>
            <a:schemeClr val="bg1"/>
          </a:solidFill>
        </p:spPr>
        <p:txBody>
          <a:bodyPr/>
          <a:lstStyle/>
          <a:p>
            <a:r>
              <a:rPr lang="fi-FI"/>
              <a:t>SIP  (c)2025 JDL@Maintrainer.com</a:t>
            </a:r>
            <a:endParaRPr lang="en-US" dirty="0"/>
          </a:p>
        </p:txBody>
      </p:sp>
      <p:sp>
        <p:nvSpPr>
          <p:cNvPr id="2" name="Slide Number Placeholder 1"/>
          <p:cNvSpPr>
            <a:spLocks noGrp="1"/>
          </p:cNvSpPr>
          <p:nvPr>
            <p:ph type="sldNum" sz="quarter" idx="12"/>
          </p:nvPr>
        </p:nvSpPr>
        <p:spPr>
          <a:xfrm>
            <a:off x="10565493" y="6114849"/>
            <a:ext cx="731839" cy="754468"/>
          </a:xfrm>
          <a:prstGeom prst="rect">
            <a:avLst/>
          </a:prstGeom>
        </p:spPr>
        <p:txBody>
          <a:bodyPr/>
          <a:lstStyle/>
          <a:p>
            <a:fld id="{F38DF745-7D3F-47F4-83A3-874385CFAA69}" type="slidenum">
              <a:rPr lang="en-US" smtClean="0"/>
              <a:pPr/>
              <a:t>27</a:t>
            </a:fld>
            <a:endParaRPr lang="en-US" dirty="0"/>
          </a:p>
        </p:txBody>
      </p:sp>
      <p:pic>
        <p:nvPicPr>
          <p:cNvPr id="49156" name="Picture 4" descr="starting lin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5543" y="5268686"/>
            <a:ext cx="3750057" cy="12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0E1816D-B11A-7D28-D890-981367286F56}"/>
              </a:ext>
            </a:extLst>
          </p:cNvPr>
          <p:cNvGrpSpPr/>
          <p:nvPr/>
        </p:nvGrpSpPr>
        <p:grpSpPr>
          <a:xfrm>
            <a:off x="4441372" y="1604824"/>
            <a:ext cx="2150477" cy="2687974"/>
            <a:chOff x="9010598" y="3998768"/>
            <a:chExt cx="2150477" cy="2687974"/>
          </a:xfrm>
        </p:grpSpPr>
        <p:pic>
          <p:nvPicPr>
            <p:cNvPr id="5" name="Picture 4" descr="A close-up of a leather case&#10;&#10;AI-generated content may be incorrect.">
              <a:extLst>
                <a:ext uri="{FF2B5EF4-FFF2-40B4-BE49-F238E27FC236}">
                  <a16:creationId xmlns:a16="http://schemas.microsoft.com/office/drawing/2014/main" id="{67AE7C36-1474-8278-4FEA-3A82005785DF}"/>
                </a:ext>
              </a:extLst>
            </p:cNvPr>
            <p:cNvPicPr>
              <a:picLocks noChangeAspect="1"/>
            </p:cNvPicPr>
            <p:nvPr/>
          </p:nvPicPr>
          <p:blipFill>
            <a:blip r:embed="rId4">
              <a:extLst>
                <a:ext uri="{28A0092B-C50C-407E-A947-70E740481C1C}">
                  <a14:useLocalDpi xmlns:a14="http://schemas.microsoft.com/office/drawing/2010/main" val="0"/>
                </a:ext>
              </a:extLst>
            </a:blip>
            <a:srcRect l="10254" t="4825" r="10670" b="5221"/>
            <a:stretch>
              <a:fillRect/>
            </a:stretch>
          </p:blipFill>
          <p:spPr>
            <a:xfrm>
              <a:off x="9010598" y="3998768"/>
              <a:ext cx="2075981" cy="2687974"/>
            </a:xfrm>
            <a:prstGeom prst="rect">
              <a:avLst/>
            </a:prstGeom>
          </p:spPr>
        </p:pic>
        <p:sp>
          <p:nvSpPr>
            <p:cNvPr id="6" name="TextBox 5">
              <a:extLst>
                <a:ext uri="{FF2B5EF4-FFF2-40B4-BE49-F238E27FC236}">
                  <a16:creationId xmlns:a16="http://schemas.microsoft.com/office/drawing/2014/main" id="{0A06D2CA-AA7E-4B5D-4329-997C4823F8E8}"/>
                </a:ext>
              </a:extLst>
            </p:cNvPr>
            <p:cNvSpPr txBox="1"/>
            <p:nvPr/>
          </p:nvSpPr>
          <p:spPr>
            <a:xfrm>
              <a:off x="9536799" y="4139453"/>
              <a:ext cx="1624276" cy="2246769"/>
            </a:xfrm>
            <a:prstGeom prst="rect">
              <a:avLst/>
            </a:prstGeom>
            <a:noFill/>
          </p:spPr>
          <p:txBody>
            <a:bodyPr wrap="square" rtlCol="0">
              <a:spAutoFit/>
            </a:bodyPr>
            <a:lstStyle/>
            <a:p>
              <a:r>
                <a:rPr lang="en-US" sz="1400" dirty="0">
                  <a:solidFill>
                    <a:schemeClr val="accent5">
                      <a:lumMod val="25000"/>
                    </a:schemeClr>
                  </a:solidFill>
                  <a:latin typeface="Amasis MT Pro Black" panose="02040A04050005020304" pitchFamily="18" charset="0"/>
                </a:rPr>
                <a:t>Volume 1</a:t>
              </a:r>
            </a:p>
            <a:p>
              <a:endParaRPr lang="en-US" sz="1400" dirty="0">
                <a:solidFill>
                  <a:schemeClr val="accent5">
                    <a:lumMod val="25000"/>
                  </a:schemeClr>
                </a:solidFill>
                <a:latin typeface="Amasis MT Pro Black" panose="02040A04050005020304" pitchFamily="18" charset="0"/>
              </a:endParaRPr>
            </a:p>
            <a:p>
              <a:r>
                <a:rPr lang="en-US" sz="1400" dirty="0">
                  <a:solidFill>
                    <a:schemeClr val="accent5">
                      <a:lumMod val="25000"/>
                    </a:schemeClr>
                  </a:solidFill>
                  <a:latin typeface="Amasis MT Pro Black" panose="02040A04050005020304" pitchFamily="18" charset="0"/>
                </a:rPr>
                <a:t>Logbook  </a:t>
              </a:r>
            </a:p>
            <a:p>
              <a:r>
                <a:rPr lang="en-US" sz="1400" dirty="0">
                  <a:solidFill>
                    <a:schemeClr val="accent5">
                      <a:lumMod val="25000"/>
                    </a:schemeClr>
                  </a:solidFill>
                  <a:latin typeface="Amasis MT Pro Black" panose="02040A04050005020304" pitchFamily="18" charset="0"/>
                </a:rPr>
                <a:t>SIP- (Small Improvement Projects)</a:t>
              </a:r>
            </a:p>
            <a:p>
              <a:endParaRPr lang="en-US" sz="1400" dirty="0">
                <a:solidFill>
                  <a:schemeClr val="accent5">
                    <a:lumMod val="25000"/>
                  </a:schemeClr>
                </a:solidFill>
                <a:latin typeface="Amasis MT Pro Black" panose="02040A04050005020304" pitchFamily="18" charset="0"/>
              </a:endParaRPr>
            </a:p>
            <a:p>
              <a:endParaRPr lang="en-US" sz="1400" dirty="0">
                <a:solidFill>
                  <a:schemeClr val="accent5">
                    <a:lumMod val="25000"/>
                  </a:schemeClr>
                </a:solidFill>
                <a:latin typeface="Amasis MT Pro Black" panose="02040A04050005020304" pitchFamily="18" charset="0"/>
              </a:endParaRPr>
            </a:p>
            <a:p>
              <a:r>
                <a:rPr lang="en-US" sz="1400" dirty="0">
                  <a:solidFill>
                    <a:schemeClr val="accent5">
                      <a:lumMod val="25000"/>
                    </a:schemeClr>
                  </a:solidFill>
                  <a:latin typeface="Amasis MT Pro Black" panose="02040A04050005020304" pitchFamily="18" charset="0"/>
                </a:rPr>
                <a:t>Start date:</a:t>
              </a:r>
            </a:p>
            <a:p>
              <a:r>
                <a:rPr lang="en-US" sz="1400" dirty="0">
                  <a:solidFill>
                    <a:schemeClr val="accent5">
                      <a:lumMod val="25000"/>
                    </a:schemeClr>
                  </a:solidFill>
                  <a:latin typeface="Amasis MT Pro Black" panose="02040A04050005020304" pitchFamily="18" charset="0"/>
                </a:rPr>
                <a:t>End date:</a:t>
              </a:r>
            </a:p>
          </p:txBody>
        </p:sp>
      </p:grpSp>
      <p:sp>
        <p:nvSpPr>
          <p:cNvPr id="7" name="TextBox 6">
            <a:extLst>
              <a:ext uri="{FF2B5EF4-FFF2-40B4-BE49-F238E27FC236}">
                <a16:creationId xmlns:a16="http://schemas.microsoft.com/office/drawing/2014/main" id="{A3EC90CC-F687-82EE-7F5F-20FA370C45B5}"/>
              </a:ext>
            </a:extLst>
          </p:cNvPr>
          <p:cNvSpPr txBox="1"/>
          <p:nvPr/>
        </p:nvSpPr>
        <p:spPr>
          <a:xfrm>
            <a:off x="6847114" y="1039655"/>
            <a:ext cx="4691743" cy="4708981"/>
          </a:xfrm>
          <a:prstGeom prst="rect">
            <a:avLst/>
          </a:prstGeom>
          <a:noFill/>
        </p:spPr>
        <p:txBody>
          <a:bodyPr wrap="square" rtlCol="0">
            <a:spAutoFit/>
          </a:bodyPr>
          <a:lstStyle/>
          <a:p>
            <a:r>
              <a:rPr lang="en-US" sz="2800" b="1" dirty="0"/>
              <a:t>No matter how small the SIP, keep a log of everything you start.</a:t>
            </a:r>
          </a:p>
          <a:p>
            <a:endParaRPr lang="en-US" b="1" dirty="0"/>
          </a:p>
          <a:p>
            <a:r>
              <a:rPr lang="en-US" b="1" dirty="0"/>
              <a:t>Log entry:</a:t>
            </a:r>
          </a:p>
          <a:p>
            <a:pPr marL="285750" indent="-285750">
              <a:buFont typeface="Wingdings" panose="05000000000000000000" pitchFamily="2" charset="2"/>
              <a:buChar char="q"/>
            </a:pPr>
            <a:r>
              <a:rPr lang="en-US" dirty="0"/>
              <a:t>Date, </a:t>
            </a:r>
          </a:p>
          <a:p>
            <a:pPr marL="285750" indent="-285750">
              <a:buFont typeface="Wingdings" panose="05000000000000000000" pitchFamily="2" charset="2"/>
              <a:buChar char="q"/>
            </a:pPr>
            <a:r>
              <a:rPr lang="en-US" dirty="0"/>
              <a:t>Team members, </a:t>
            </a:r>
          </a:p>
          <a:p>
            <a:pPr marL="285750" indent="-285750">
              <a:buFont typeface="Wingdings" panose="05000000000000000000" pitchFamily="2" charset="2"/>
              <a:buChar char="q"/>
            </a:pPr>
            <a:r>
              <a:rPr lang="en-US" dirty="0"/>
              <a:t>What are you planning to do?</a:t>
            </a:r>
          </a:p>
          <a:p>
            <a:pPr marL="285750" indent="-285750">
              <a:buFont typeface="Wingdings" panose="05000000000000000000" pitchFamily="2" charset="2"/>
              <a:buChar char="q"/>
            </a:pPr>
            <a:r>
              <a:rPr lang="en-US" dirty="0"/>
              <a:t>What results do you expect?</a:t>
            </a:r>
          </a:p>
          <a:p>
            <a:pPr marL="285750" indent="-285750">
              <a:buFont typeface="Wingdings" panose="05000000000000000000" pitchFamily="2" charset="2"/>
              <a:buChar char="q"/>
            </a:pPr>
            <a:r>
              <a:rPr lang="en-US" dirty="0"/>
              <a:t>What did you do? Did you finish?</a:t>
            </a:r>
          </a:p>
          <a:p>
            <a:pPr marL="285750" indent="-285750">
              <a:buFont typeface="Wingdings" panose="05000000000000000000" pitchFamily="2" charset="2"/>
              <a:buChar char="q"/>
            </a:pPr>
            <a:r>
              <a:rPr lang="en-US" dirty="0"/>
              <a:t>If not, why not (narrative)</a:t>
            </a:r>
          </a:p>
          <a:p>
            <a:pPr marL="285750" indent="-285750">
              <a:buFont typeface="Wingdings" panose="05000000000000000000" pitchFamily="2" charset="2"/>
              <a:buChar char="q"/>
            </a:pPr>
            <a:r>
              <a:rPr lang="en-US" dirty="0"/>
              <a:t>What was the result?</a:t>
            </a:r>
          </a:p>
          <a:p>
            <a:pPr marL="285750" indent="-285750">
              <a:buFont typeface="Wingdings" panose="05000000000000000000" pitchFamily="2" charset="2"/>
              <a:buChar char="q"/>
            </a:pPr>
            <a:r>
              <a:rPr lang="en-US" dirty="0"/>
              <a:t>Time spent and any money spent </a:t>
            </a:r>
          </a:p>
          <a:p>
            <a:pPr marL="285750" indent="-285750">
              <a:buFont typeface="Wingdings" panose="05000000000000000000" pitchFamily="2" charset="2"/>
              <a:buChar char="q"/>
            </a:pPr>
            <a:r>
              <a:rPr lang="en-US" dirty="0"/>
              <a:t>(include  any scrounged stuff)</a:t>
            </a:r>
          </a:p>
          <a:p>
            <a:endParaRPr lang="en-US" dirty="0"/>
          </a:p>
        </p:txBody>
      </p:sp>
    </p:spTree>
    <p:extLst>
      <p:ext uri="{BB962C8B-B14F-4D97-AF65-F5344CB8AC3E}">
        <p14:creationId xmlns:p14="http://schemas.microsoft.com/office/powerpoint/2010/main" val="1865104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947CBFC-DBAC-4072-9BAA-550B2782C0CC}"/>
              </a:ext>
            </a:extLst>
          </p:cNvPr>
          <p:cNvPicPr>
            <a:picLocks noChangeAspect="1"/>
          </p:cNvPicPr>
          <p:nvPr/>
        </p:nvPicPr>
        <p:blipFill>
          <a:blip r:embed="rId2"/>
          <a:stretch>
            <a:fillRect/>
          </a:stretch>
        </p:blipFill>
        <p:spPr>
          <a:xfrm>
            <a:off x="73152" y="877671"/>
            <a:ext cx="3867319" cy="2771970"/>
          </a:xfrm>
          <a:prstGeom prst="rect">
            <a:avLst/>
          </a:prstGeom>
        </p:spPr>
      </p:pic>
      <p:pic>
        <p:nvPicPr>
          <p:cNvPr id="5" name="Picture 4" descr="A picture containing text, book&#10;&#10;Description automatically generated">
            <a:extLst>
              <a:ext uri="{FF2B5EF4-FFF2-40B4-BE49-F238E27FC236}">
                <a16:creationId xmlns:a16="http://schemas.microsoft.com/office/drawing/2014/main" id="{DE5CF4E8-C11A-4275-8F5A-8D09987238BE}"/>
              </a:ext>
            </a:extLst>
          </p:cNvPr>
          <p:cNvPicPr>
            <a:picLocks noChangeAspect="1"/>
          </p:cNvPicPr>
          <p:nvPr/>
        </p:nvPicPr>
        <p:blipFill>
          <a:blip r:embed="rId3"/>
          <a:stretch>
            <a:fillRect/>
          </a:stretch>
        </p:blipFill>
        <p:spPr>
          <a:xfrm>
            <a:off x="73152" y="3649641"/>
            <a:ext cx="3867320" cy="2771971"/>
          </a:xfrm>
          <a:prstGeom prst="rect">
            <a:avLst/>
          </a:prstGeom>
        </p:spPr>
      </p:pic>
      <p:pic>
        <p:nvPicPr>
          <p:cNvPr id="6" name="Picture 5">
            <a:extLst>
              <a:ext uri="{FF2B5EF4-FFF2-40B4-BE49-F238E27FC236}">
                <a16:creationId xmlns:a16="http://schemas.microsoft.com/office/drawing/2014/main" id="{E0BFD6C7-A6C9-4B78-9D61-30FCEB879C4F}"/>
              </a:ext>
            </a:extLst>
          </p:cNvPr>
          <p:cNvPicPr>
            <a:picLocks noChangeAspect="1"/>
          </p:cNvPicPr>
          <p:nvPr/>
        </p:nvPicPr>
        <p:blipFill>
          <a:blip r:embed="rId4"/>
          <a:stretch>
            <a:fillRect/>
          </a:stretch>
        </p:blipFill>
        <p:spPr>
          <a:xfrm>
            <a:off x="4790867" y="1864718"/>
            <a:ext cx="5962456" cy="4050792"/>
          </a:xfrm>
          <a:prstGeom prst="rect">
            <a:avLst/>
          </a:prstGeom>
        </p:spPr>
      </p:pic>
      <p:sp>
        <p:nvSpPr>
          <p:cNvPr id="2" name="TextBox 1">
            <a:extLst>
              <a:ext uri="{FF2B5EF4-FFF2-40B4-BE49-F238E27FC236}">
                <a16:creationId xmlns:a16="http://schemas.microsoft.com/office/drawing/2014/main" id="{03BED6D6-612A-416C-B7FE-8E0276004420}"/>
              </a:ext>
            </a:extLst>
          </p:cNvPr>
          <p:cNvSpPr txBox="1"/>
          <p:nvPr/>
        </p:nvSpPr>
        <p:spPr>
          <a:xfrm>
            <a:off x="222637" y="16267"/>
            <a:ext cx="12192000" cy="523220"/>
          </a:xfrm>
          <a:prstGeom prst="rect">
            <a:avLst/>
          </a:prstGeom>
          <a:noFill/>
        </p:spPr>
        <p:txBody>
          <a:bodyPr wrap="square" rtlCol="0">
            <a:spAutoFit/>
          </a:bodyPr>
          <a:lstStyle/>
          <a:p>
            <a:r>
              <a:rPr lang="en-US" sz="2800" dirty="0">
                <a:solidFill>
                  <a:srgbClr val="7030A0"/>
                </a:solidFill>
                <a:latin typeface="Arial Black" panose="020B0A04020102020204" pitchFamily="34" charset="0"/>
              </a:rPr>
              <a:t>Build your team slowly of people </a:t>
            </a:r>
            <a:r>
              <a:rPr lang="en-US" sz="2800" u="sng" dirty="0">
                <a:solidFill>
                  <a:srgbClr val="7030A0"/>
                </a:solidFill>
                <a:latin typeface="Arial Black" panose="020B0A04020102020204" pitchFamily="34" charset="0"/>
              </a:rPr>
              <a:t>interested</a:t>
            </a:r>
            <a:r>
              <a:rPr lang="en-US" sz="2800" dirty="0">
                <a:solidFill>
                  <a:srgbClr val="7030A0"/>
                </a:solidFill>
                <a:latin typeface="Arial Black" panose="020B0A04020102020204" pitchFamily="34" charset="0"/>
              </a:rPr>
              <a:t>  in SIP projects</a:t>
            </a:r>
          </a:p>
        </p:txBody>
      </p:sp>
      <p:sp>
        <p:nvSpPr>
          <p:cNvPr id="4" name="TextBox 3">
            <a:extLst>
              <a:ext uri="{FF2B5EF4-FFF2-40B4-BE49-F238E27FC236}">
                <a16:creationId xmlns:a16="http://schemas.microsoft.com/office/drawing/2014/main" id="{40CACC0E-FBA1-4C90-BD40-56DE0227AD87}"/>
              </a:ext>
            </a:extLst>
          </p:cNvPr>
          <p:cNvSpPr txBox="1"/>
          <p:nvPr/>
        </p:nvSpPr>
        <p:spPr>
          <a:xfrm>
            <a:off x="5118009" y="1058198"/>
            <a:ext cx="6249998" cy="461665"/>
          </a:xfrm>
          <a:prstGeom prst="rect">
            <a:avLst/>
          </a:prstGeom>
          <a:noFill/>
        </p:spPr>
        <p:txBody>
          <a:bodyPr wrap="square" rtlCol="0">
            <a:spAutoFit/>
          </a:bodyPr>
          <a:lstStyle/>
          <a:p>
            <a:r>
              <a:rPr lang="en-US" dirty="0">
                <a:latin typeface="Rockwell Extra Bold" panose="02060903040505020403" pitchFamily="18" charset="0"/>
              </a:rPr>
              <a:t>Get some wins under your belt</a:t>
            </a:r>
          </a:p>
        </p:txBody>
      </p:sp>
      <p:sp>
        <p:nvSpPr>
          <p:cNvPr id="9" name="Footer Placeholder 8">
            <a:extLst>
              <a:ext uri="{FF2B5EF4-FFF2-40B4-BE49-F238E27FC236}">
                <a16:creationId xmlns:a16="http://schemas.microsoft.com/office/drawing/2014/main" id="{CE702020-910A-0872-8D05-0277ED285345}"/>
              </a:ext>
            </a:extLst>
          </p:cNvPr>
          <p:cNvSpPr>
            <a:spLocks noGrp="1"/>
          </p:cNvSpPr>
          <p:nvPr>
            <p:ph type="ftr" sz="quarter" idx="11"/>
          </p:nvPr>
        </p:nvSpPr>
        <p:spPr>
          <a:xfrm>
            <a:off x="4165600" y="6031765"/>
            <a:ext cx="3860800" cy="457200"/>
          </a:xfrm>
        </p:spPr>
        <p:txBody>
          <a:bodyPr/>
          <a:lstStyle/>
          <a:p>
            <a:pPr>
              <a:defRPr/>
            </a:pPr>
            <a:r>
              <a:rPr lang="fi-FI" dirty="0"/>
              <a:t>SIP  (c)2025 JDL@Maintrainer.com</a:t>
            </a:r>
            <a:endParaRPr lang="en-US" dirty="0"/>
          </a:p>
        </p:txBody>
      </p:sp>
      <p:sp>
        <p:nvSpPr>
          <p:cNvPr id="10" name="Slide Number Placeholder 9">
            <a:extLst>
              <a:ext uri="{FF2B5EF4-FFF2-40B4-BE49-F238E27FC236}">
                <a16:creationId xmlns:a16="http://schemas.microsoft.com/office/drawing/2014/main" id="{F066FE94-882B-16A2-0683-D103B08B83A5}"/>
              </a:ext>
            </a:extLst>
          </p:cNvPr>
          <p:cNvSpPr>
            <a:spLocks noGrp="1"/>
          </p:cNvSpPr>
          <p:nvPr>
            <p:ph type="sldNum" sz="quarter" idx="12"/>
          </p:nvPr>
        </p:nvSpPr>
        <p:spPr/>
        <p:txBody>
          <a:bodyPr/>
          <a:lstStyle/>
          <a:p>
            <a:pPr>
              <a:defRPr/>
            </a:pPr>
            <a:fld id="{F97C4D61-25C6-4451-AC33-1A1CB43F0244}" type="slidenum">
              <a:rPr lang="en-US" smtClean="0"/>
              <a:pPr>
                <a:defRPr/>
              </a:pPr>
              <a:t>28</a:t>
            </a:fld>
            <a:endParaRPr lang="en-US"/>
          </a:p>
        </p:txBody>
      </p:sp>
    </p:spTree>
    <p:extLst>
      <p:ext uri="{BB962C8B-B14F-4D97-AF65-F5344CB8AC3E}">
        <p14:creationId xmlns:p14="http://schemas.microsoft.com/office/powerpoint/2010/main" val="8351665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000D93-1DBF-44F6-82F9-E0CB6A2B8219}"/>
              </a:ext>
            </a:extLst>
          </p:cNvPr>
          <p:cNvPicPr>
            <a:picLocks noChangeAspect="1"/>
          </p:cNvPicPr>
          <p:nvPr/>
        </p:nvPicPr>
        <p:blipFill>
          <a:blip r:embed="rId2"/>
          <a:stretch>
            <a:fillRect/>
          </a:stretch>
        </p:blipFill>
        <p:spPr>
          <a:xfrm>
            <a:off x="339726" y="1159494"/>
            <a:ext cx="7083962" cy="5255222"/>
          </a:xfrm>
          <a:prstGeom prst="rect">
            <a:avLst/>
          </a:prstGeom>
        </p:spPr>
      </p:pic>
      <p:sp>
        <p:nvSpPr>
          <p:cNvPr id="3" name="TextBox 2">
            <a:extLst>
              <a:ext uri="{FF2B5EF4-FFF2-40B4-BE49-F238E27FC236}">
                <a16:creationId xmlns:a16="http://schemas.microsoft.com/office/drawing/2014/main" id="{444A4043-DF6A-4D3C-8618-4E1FEA6CDEB8}"/>
              </a:ext>
            </a:extLst>
          </p:cNvPr>
          <p:cNvSpPr txBox="1"/>
          <p:nvPr/>
        </p:nvSpPr>
        <p:spPr>
          <a:xfrm>
            <a:off x="197473" y="82276"/>
            <a:ext cx="9643840" cy="1077218"/>
          </a:xfrm>
          <a:prstGeom prst="rect">
            <a:avLst/>
          </a:prstGeom>
          <a:noFill/>
        </p:spPr>
        <p:txBody>
          <a:bodyPr wrap="square" rtlCol="0">
            <a:spAutoFit/>
          </a:bodyPr>
          <a:lstStyle/>
          <a:p>
            <a:r>
              <a:rPr lang="en-US" sz="3200" dirty="0">
                <a:solidFill>
                  <a:srgbClr val="7030A0"/>
                </a:solidFill>
                <a:latin typeface="Arial Black" panose="020B0A04020102020204" pitchFamily="34" charset="0"/>
              </a:rPr>
              <a:t>Gradually, continue to build your team. Focus on your successes.</a:t>
            </a:r>
          </a:p>
        </p:txBody>
      </p:sp>
      <p:sp>
        <p:nvSpPr>
          <p:cNvPr id="6" name="Footer Placeholder 5">
            <a:extLst>
              <a:ext uri="{FF2B5EF4-FFF2-40B4-BE49-F238E27FC236}">
                <a16:creationId xmlns:a16="http://schemas.microsoft.com/office/drawing/2014/main" id="{5CDE120C-57FD-408B-3EF8-EF62B936BF59}"/>
              </a:ext>
            </a:extLst>
          </p:cNvPr>
          <p:cNvSpPr>
            <a:spLocks noGrp="1"/>
          </p:cNvSpPr>
          <p:nvPr>
            <p:ph type="ftr" sz="quarter" idx="11"/>
          </p:nvPr>
        </p:nvSpPr>
        <p:spPr/>
        <p:txBody>
          <a:bodyPr/>
          <a:lstStyle/>
          <a:p>
            <a:pPr>
              <a:defRPr/>
            </a:pPr>
            <a:r>
              <a:rPr lang="fi-FI"/>
              <a:t>SIP  (c)2025 JDL@Maintrainer.com</a:t>
            </a:r>
            <a:endParaRPr lang="en-US"/>
          </a:p>
        </p:txBody>
      </p:sp>
      <p:sp>
        <p:nvSpPr>
          <p:cNvPr id="7" name="Slide Number Placeholder 6">
            <a:extLst>
              <a:ext uri="{FF2B5EF4-FFF2-40B4-BE49-F238E27FC236}">
                <a16:creationId xmlns:a16="http://schemas.microsoft.com/office/drawing/2014/main" id="{B5296645-DBDB-5C1D-7678-A006862D21CD}"/>
              </a:ext>
            </a:extLst>
          </p:cNvPr>
          <p:cNvSpPr>
            <a:spLocks noGrp="1"/>
          </p:cNvSpPr>
          <p:nvPr>
            <p:ph type="sldNum" sz="quarter" idx="12"/>
          </p:nvPr>
        </p:nvSpPr>
        <p:spPr>
          <a:xfrm>
            <a:off x="9381656" y="5957516"/>
            <a:ext cx="2540000" cy="457200"/>
          </a:xfrm>
        </p:spPr>
        <p:txBody>
          <a:bodyPr/>
          <a:lstStyle/>
          <a:p>
            <a:pPr>
              <a:defRPr/>
            </a:pPr>
            <a:fld id="{F97C4D61-25C6-4451-AC33-1A1CB43F0244}" type="slidenum">
              <a:rPr lang="en-US" smtClean="0"/>
              <a:pPr>
                <a:defRPr/>
              </a:pPr>
              <a:t>29</a:t>
            </a:fld>
            <a:endParaRPr lang="en-US" dirty="0"/>
          </a:p>
        </p:txBody>
      </p:sp>
    </p:spTree>
    <p:extLst>
      <p:ext uri="{BB962C8B-B14F-4D97-AF65-F5344CB8AC3E}">
        <p14:creationId xmlns:p14="http://schemas.microsoft.com/office/powerpoint/2010/main" val="37813572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3" y="256352"/>
            <a:ext cx="11868332" cy="484101"/>
          </a:xfrm>
        </p:spPr>
        <p:txBody>
          <a:bodyPr>
            <a:noAutofit/>
          </a:bodyPr>
          <a:lstStyle/>
          <a:p>
            <a:r>
              <a:rPr lang="en-US" sz="2800" b="1" dirty="0">
                <a:latin typeface="Arial Black" panose="020B0A04020102020204" pitchFamily="34" charset="0"/>
              </a:rPr>
              <a:t>One hobby- writing books about reliability and maintenance</a:t>
            </a:r>
          </a:p>
        </p:txBody>
      </p:sp>
      <p:sp>
        <p:nvSpPr>
          <p:cNvPr id="5" name="Slide Number Placeholder 4">
            <a:extLst>
              <a:ext uri="{FF2B5EF4-FFF2-40B4-BE49-F238E27FC236}">
                <a16:creationId xmlns:a16="http://schemas.microsoft.com/office/drawing/2014/main" id="{05EC69B3-C65D-4C42-A6C8-83A2C28F3F6D}"/>
              </a:ext>
            </a:extLst>
          </p:cNvPr>
          <p:cNvSpPr>
            <a:spLocks noGrp="1"/>
          </p:cNvSpPr>
          <p:nvPr>
            <p:ph type="sldNum" sz="quarter" idx="4"/>
          </p:nvPr>
        </p:nvSpPr>
        <p:spPr>
          <a:xfrm>
            <a:off x="7517249" y="5114623"/>
            <a:ext cx="1200150" cy="205383"/>
          </a:xfrm>
          <a:prstGeom prst="rect">
            <a:avLst/>
          </a:prstGeom>
        </p:spPr>
        <p:txBody>
          <a:bodyPr vert="horz" lIns="51435" tIns="25718" rIns="51435" bIns="25718" rtlCol="0" anchor="ctr"/>
          <a:lstStyle>
            <a:defPPr>
              <a:defRPr lang="en-US"/>
            </a:defPPr>
            <a:lvl1pPr algn="r" rtl="0" fontAlgn="base">
              <a:spcBef>
                <a:spcPct val="0"/>
              </a:spcBef>
              <a:spcAft>
                <a:spcPct val="0"/>
              </a:spcAft>
              <a:defRPr sz="675" b="1" u="none" kern="1200">
                <a:solidFill>
                  <a:schemeClr val="tx1">
                    <a:tint val="75000"/>
                  </a:schemeClr>
                </a:solidFill>
                <a:latin typeface="Times New Roman" pitchFamily="18" charset="0"/>
                <a:ea typeface="+mn-ea"/>
                <a:cs typeface="+mn-cs"/>
              </a:defRPr>
            </a:lvl1pPr>
            <a:lvl2pPr marL="257175" algn="ctr" rtl="0" fontAlgn="base">
              <a:spcBef>
                <a:spcPct val="0"/>
              </a:spcBef>
              <a:spcAft>
                <a:spcPct val="0"/>
              </a:spcAft>
              <a:defRPr sz="1350" kern="1200">
                <a:solidFill>
                  <a:schemeClr val="tx1"/>
                </a:solidFill>
                <a:latin typeface="Times New Roman" pitchFamily="18" charset="0"/>
                <a:ea typeface="+mn-ea"/>
                <a:cs typeface="+mn-cs"/>
              </a:defRPr>
            </a:lvl2pPr>
            <a:lvl3pPr marL="514350" algn="ctr" rtl="0" fontAlgn="base">
              <a:spcBef>
                <a:spcPct val="0"/>
              </a:spcBef>
              <a:spcAft>
                <a:spcPct val="0"/>
              </a:spcAft>
              <a:defRPr sz="1350" kern="1200">
                <a:solidFill>
                  <a:schemeClr val="tx1"/>
                </a:solidFill>
                <a:latin typeface="Times New Roman" pitchFamily="18" charset="0"/>
                <a:ea typeface="+mn-ea"/>
                <a:cs typeface="+mn-cs"/>
              </a:defRPr>
            </a:lvl3pPr>
            <a:lvl4pPr marL="771525" algn="ctr" rtl="0" fontAlgn="base">
              <a:spcBef>
                <a:spcPct val="0"/>
              </a:spcBef>
              <a:spcAft>
                <a:spcPct val="0"/>
              </a:spcAft>
              <a:defRPr sz="1350" kern="1200">
                <a:solidFill>
                  <a:schemeClr val="tx1"/>
                </a:solidFill>
                <a:latin typeface="Times New Roman" pitchFamily="18" charset="0"/>
                <a:ea typeface="+mn-ea"/>
                <a:cs typeface="+mn-cs"/>
              </a:defRPr>
            </a:lvl4pPr>
            <a:lvl5pPr marL="1028700" algn="ctr" rtl="0" fontAlgn="base">
              <a:spcBef>
                <a:spcPct val="0"/>
              </a:spcBef>
              <a:spcAft>
                <a:spcPct val="0"/>
              </a:spcAft>
              <a:defRPr sz="1350" kern="1200">
                <a:solidFill>
                  <a:schemeClr val="tx1"/>
                </a:solidFill>
                <a:latin typeface="Times New Roman" pitchFamily="18" charset="0"/>
                <a:ea typeface="+mn-ea"/>
                <a:cs typeface="+mn-cs"/>
              </a:defRPr>
            </a:lvl5pPr>
            <a:lvl6pPr marL="1285875" algn="l" defTabSz="514350" rtl="0" eaLnBrk="1" latinLnBrk="0" hangingPunct="1">
              <a:defRPr sz="1350" kern="1200">
                <a:solidFill>
                  <a:schemeClr val="tx1"/>
                </a:solidFill>
                <a:latin typeface="Times New Roman" pitchFamily="18" charset="0"/>
                <a:ea typeface="+mn-ea"/>
                <a:cs typeface="+mn-cs"/>
              </a:defRPr>
            </a:lvl6pPr>
            <a:lvl7pPr marL="1543050" algn="l" defTabSz="514350" rtl="0" eaLnBrk="1" latinLnBrk="0" hangingPunct="1">
              <a:defRPr sz="1350" kern="1200">
                <a:solidFill>
                  <a:schemeClr val="tx1"/>
                </a:solidFill>
                <a:latin typeface="Times New Roman" pitchFamily="18" charset="0"/>
                <a:ea typeface="+mn-ea"/>
                <a:cs typeface="+mn-cs"/>
              </a:defRPr>
            </a:lvl7pPr>
            <a:lvl8pPr marL="1800225" algn="l" defTabSz="514350" rtl="0" eaLnBrk="1" latinLnBrk="0" hangingPunct="1">
              <a:defRPr sz="1350" kern="1200">
                <a:solidFill>
                  <a:schemeClr val="tx1"/>
                </a:solidFill>
                <a:latin typeface="Times New Roman" pitchFamily="18" charset="0"/>
                <a:ea typeface="+mn-ea"/>
                <a:cs typeface="+mn-cs"/>
              </a:defRPr>
            </a:lvl8pPr>
            <a:lvl9pPr marL="2057400" algn="l" defTabSz="514350" rtl="0" eaLnBrk="1" latinLnBrk="0" hangingPunct="1">
              <a:defRPr sz="1350" kern="1200">
                <a:solidFill>
                  <a:schemeClr val="tx1"/>
                </a:solidFill>
                <a:latin typeface="Times New Roman" pitchFamily="18" charset="0"/>
                <a:ea typeface="+mn-ea"/>
                <a:cs typeface="+mn-cs"/>
              </a:defRPr>
            </a:lvl9pPr>
          </a:lstStyle>
          <a:p>
            <a:fld id="{6447B38D-B776-435C-88D7-EE4F753C7FF0}" type="slidenum">
              <a:rPr lang="en-US" smtClean="0"/>
              <a:pPr/>
              <a:t>3</a:t>
            </a:fld>
            <a:endParaRPr lang="en-US" dirty="0"/>
          </a:p>
        </p:txBody>
      </p:sp>
      <p:sp>
        <p:nvSpPr>
          <p:cNvPr id="4" name="Footer Placeholder 3">
            <a:extLst>
              <a:ext uri="{FF2B5EF4-FFF2-40B4-BE49-F238E27FC236}">
                <a16:creationId xmlns:a16="http://schemas.microsoft.com/office/drawing/2014/main" id="{E998AB2F-96DF-4D90-A7EA-E487CBC7E356}"/>
              </a:ext>
            </a:extLst>
          </p:cNvPr>
          <p:cNvSpPr>
            <a:spLocks noGrp="1"/>
          </p:cNvSpPr>
          <p:nvPr>
            <p:ph type="ftr" sz="quarter" idx="11"/>
          </p:nvPr>
        </p:nvSpPr>
        <p:spPr>
          <a:xfrm>
            <a:off x="4038600" y="6356350"/>
            <a:ext cx="41148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 name="AutoShape 2" descr="Displaying spare partsjudy liked.jpeg"/>
          <p:cNvSpPr>
            <a:spLocks noChangeAspect="1" noChangeArrowheads="1"/>
          </p:cNvSpPr>
          <p:nvPr/>
        </p:nvSpPr>
        <p:spPr bwMode="auto">
          <a:xfrm>
            <a:off x="4232821" y="1921448"/>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8576" tIns="19289" rIns="38576" bIns="19289" numCol="1" anchor="t" anchorCtr="0" compatLnSpc="1">
            <a:prstTxWarp prst="textNoShape">
              <a:avLst/>
            </a:prstTxWarp>
          </a:bodyPr>
          <a:lstStyle/>
          <a:p>
            <a:endParaRPr lang="en-US" sz="760" dirty="0"/>
          </a:p>
        </p:txBody>
      </p:sp>
      <p:sp>
        <p:nvSpPr>
          <p:cNvPr id="16" name="TextBox 15"/>
          <p:cNvSpPr txBox="1"/>
          <p:nvPr/>
        </p:nvSpPr>
        <p:spPr>
          <a:xfrm>
            <a:off x="4709065" y="1128187"/>
            <a:ext cx="4114800" cy="1938992"/>
          </a:xfrm>
          <a:prstGeom prst="rect">
            <a:avLst/>
          </a:prstGeom>
          <a:noFill/>
        </p:spPr>
        <p:txBody>
          <a:bodyPr wrap="square" rtlCol="0">
            <a:spAutoFit/>
          </a:bodyPr>
          <a:lstStyle/>
          <a:p>
            <a:pPr algn="ctr"/>
            <a:r>
              <a:rPr lang="en-US" sz="4000" b="1" dirty="0">
                <a:latin typeface="Arial Black" panose="020B0A04020102020204" pitchFamily="34" charset="0"/>
              </a:rPr>
              <a:t>Another hobby, Woodworking</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935" y="5886542"/>
            <a:ext cx="1212313" cy="90923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6376" y="3874316"/>
            <a:ext cx="1111537" cy="1482049"/>
          </a:xfrm>
          <a:prstGeom prst="rect">
            <a:avLst/>
          </a:prstGeom>
        </p:spPr>
      </p:pic>
      <p:pic>
        <p:nvPicPr>
          <p:cNvPr id="21" name="Picture 20" descr="A knife sitting on top of a wooden table&#10;&#10;Description automatically generated">
            <a:extLst>
              <a:ext uri="{FF2B5EF4-FFF2-40B4-BE49-F238E27FC236}">
                <a16:creationId xmlns:a16="http://schemas.microsoft.com/office/drawing/2014/main" id="{8D106FDF-5FF2-4FB1-98F6-88F019048E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04" r="27392"/>
          <a:stretch/>
        </p:blipFill>
        <p:spPr>
          <a:xfrm>
            <a:off x="8546749" y="3901914"/>
            <a:ext cx="494195" cy="1454450"/>
          </a:xfrm>
          <a:prstGeom prst="rect">
            <a:avLst/>
          </a:prstGeom>
        </p:spPr>
      </p:pic>
      <p:pic>
        <p:nvPicPr>
          <p:cNvPr id="20" name="Picture 19" descr="A picture containing indoor, wooden, wood, step&#10;&#10;Description automatically generated">
            <a:extLst>
              <a:ext uri="{FF2B5EF4-FFF2-40B4-BE49-F238E27FC236}">
                <a16:creationId xmlns:a16="http://schemas.microsoft.com/office/drawing/2014/main" id="{4AFBD5DA-7E8F-4F09-A772-665FBBBC48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414942" y="2368006"/>
            <a:ext cx="1510777" cy="1133084"/>
          </a:xfrm>
          <a:prstGeom prst="rect">
            <a:avLst/>
          </a:prstGeom>
        </p:spPr>
      </p:pic>
      <p:pic>
        <p:nvPicPr>
          <p:cNvPr id="24" name="Picture 23">
            <a:extLst>
              <a:ext uri="{FF2B5EF4-FFF2-40B4-BE49-F238E27FC236}">
                <a16:creationId xmlns:a16="http://schemas.microsoft.com/office/drawing/2014/main" id="{B4131A94-016F-4EF5-BAE8-233FA6D84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078955" y="3455168"/>
            <a:ext cx="1613759" cy="1210319"/>
          </a:xfrm>
          <a:prstGeom prst="rect">
            <a:avLst/>
          </a:prstGeom>
        </p:spPr>
      </p:pic>
      <p:pic>
        <p:nvPicPr>
          <p:cNvPr id="19" name="Picture 18" descr="A picture containing indoor, barrel, basement&#10;&#10;Description automatically generated">
            <a:extLst>
              <a:ext uri="{FF2B5EF4-FFF2-40B4-BE49-F238E27FC236}">
                <a16:creationId xmlns:a16="http://schemas.microsoft.com/office/drawing/2014/main" id="{87787891-538D-4E38-BE4C-6D6C0D4967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303061" y="1226549"/>
            <a:ext cx="1502288" cy="1126716"/>
          </a:xfrm>
          <a:prstGeom prst="rect">
            <a:avLst/>
          </a:prstGeom>
        </p:spPr>
      </p:pic>
      <p:pic>
        <p:nvPicPr>
          <p:cNvPr id="22" name="Picture 21" descr="A picture containing indoor, wooden, wood, leather&#10;&#10;Description automatically generated">
            <a:extLst>
              <a:ext uri="{FF2B5EF4-FFF2-40B4-BE49-F238E27FC236}">
                <a16:creationId xmlns:a16="http://schemas.microsoft.com/office/drawing/2014/main" id="{5DF94AE0-18C9-49D5-AB55-9715C7C106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0595421" y="915358"/>
            <a:ext cx="1149817" cy="862363"/>
          </a:xfrm>
          <a:prstGeom prst="rect">
            <a:avLst/>
          </a:prstGeom>
        </p:spPr>
      </p:pic>
      <p:pic>
        <p:nvPicPr>
          <p:cNvPr id="7" name="Picture 6" descr="A wooden box with a lid open&#10;&#10;Description automatically generated">
            <a:extLst>
              <a:ext uri="{FF2B5EF4-FFF2-40B4-BE49-F238E27FC236}">
                <a16:creationId xmlns:a16="http://schemas.microsoft.com/office/drawing/2014/main" id="{E5D195AF-71B7-1F0F-286E-FCA7D20210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flipV="1">
            <a:off x="3348508" y="5317491"/>
            <a:ext cx="1510777" cy="1133082"/>
          </a:xfrm>
          <a:prstGeom prst="rect">
            <a:avLst/>
          </a:prstGeom>
        </p:spPr>
      </p:pic>
      <p:pic>
        <p:nvPicPr>
          <p:cNvPr id="10" name="Picture 9" descr="A shelf with many figurines&#10;&#10;Description automatically generated">
            <a:extLst>
              <a:ext uri="{FF2B5EF4-FFF2-40B4-BE49-F238E27FC236}">
                <a16:creationId xmlns:a16="http://schemas.microsoft.com/office/drawing/2014/main" id="{5EBB46A8-B68E-DBF5-A8E1-C75051F090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3664" y="1048787"/>
            <a:ext cx="1544647" cy="1158485"/>
          </a:xfrm>
          <a:prstGeom prst="rect">
            <a:avLst/>
          </a:prstGeom>
        </p:spPr>
      </p:pic>
      <p:pic>
        <p:nvPicPr>
          <p:cNvPr id="9" name="Picture 8">
            <a:extLst>
              <a:ext uri="{FF2B5EF4-FFF2-40B4-BE49-F238E27FC236}">
                <a16:creationId xmlns:a16="http://schemas.microsoft.com/office/drawing/2014/main" id="{40464CF8-4053-8456-E15E-40E76642AC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9623" y="2179159"/>
            <a:ext cx="1590178" cy="1632924"/>
          </a:xfrm>
          <a:prstGeom prst="rect">
            <a:avLst/>
          </a:prstGeom>
        </p:spPr>
      </p:pic>
      <p:pic>
        <p:nvPicPr>
          <p:cNvPr id="12" name="Picture 11" descr="A rack of swords on a wall&#10;&#10;Description automatically generated">
            <a:extLst>
              <a:ext uri="{FF2B5EF4-FFF2-40B4-BE49-F238E27FC236}">
                <a16:creationId xmlns:a16="http://schemas.microsoft.com/office/drawing/2014/main" id="{434CA0F5-DCBE-06DF-512B-EA4BB35301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9399380" y="937617"/>
            <a:ext cx="1149817" cy="862363"/>
          </a:xfrm>
          <a:prstGeom prst="rect">
            <a:avLst/>
          </a:prstGeom>
        </p:spPr>
      </p:pic>
      <p:pic>
        <p:nvPicPr>
          <p:cNvPr id="11" name="Picture 10" descr="A wood tray with metal handles&#10;&#10;AI-generated content may be incorrect.">
            <a:extLst>
              <a:ext uri="{FF2B5EF4-FFF2-40B4-BE49-F238E27FC236}">
                <a16:creationId xmlns:a16="http://schemas.microsoft.com/office/drawing/2014/main" id="{42E8FFF8-1647-AD06-347C-0F7E0B0A8D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6790597" y="4144289"/>
            <a:ext cx="1938991" cy="1454243"/>
          </a:xfrm>
          <a:prstGeom prst="rect">
            <a:avLst/>
          </a:prstGeom>
        </p:spPr>
      </p:pic>
      <p:pic>
        <p:nvPicPr>
          <p:cNvPr id="26" name="Picture 25" descr="A wood cutting board with different colors&#10;&#10;AI-generated content may be incorrect.">
            <a:extLst>
              <a:ext uri="{FF2B5EF4-FFF2-40B4-BE49-F238E27FC236}">
                <a16:creationId xmlns:a16="http://schemas.microsoft.com/office/drawing/2014/main" id="{90088438-37F2-6763-CEB5-1B7E8B27A7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3209902" y="3306806"/>
            <a:ext cx="1938994" cy="1355060"/>
          </a:xfrm>
          <a:prstGeom prst="rect">
            <a:avLst/>
          </a:prstGeom>
        </p:spPr>
      </p:pic>
      <p:pic>
        <p:nvPicPr>
          <p:cNvPr id="8" name="Picture 7" descr="A wood board with different colors&#10;&#10;AI-generated content may be incorrect.">
            <a:extLst>
              <a:ext uri="{FF2B5EF4-FFF2-40B4-BE49-F238E27FC236}">
                <a16:creationId xmlns:a16="http://schemas.microsoft.com/office/drawing/2014/main" id="{91B24038-CB9C-D4F2-FBCB-3EC76DB3743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1656117" y="1117995"/>
            <a:ext cx="2017606" cy="1513204"/>
          </a:xfrm>
          <a:prstGeom prst="rect">
            <a:avLst/>
          </a:prstGeom>
        </p:spPr>
      </p:pic>
      <p:pic>
        <p:nvPicPr>
          <p:cNvPr id="15" name="Picture 14" descr="A wooden paddles on a table&#10;&#10;AI-generated content may be incorrect.">
            <a:extLst>
              <a:ext uri="{FF2B5EF4-FFF2-40B4-BE49-F238E27FC236}">
                <a16:creationId xmlns:a16="http://schemas.microsoft.com/office/drawing/2014/main" id="{64C119D9-5DC5-9FEF-AAFE-C1905B7FC92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flipV="1">
            <a:off x="10184386" y="4115504"/>
            <a:ext cx="1971888" cy="1478916"/>
          </a:xfrm>
          <a:prstGeom prst="rect">
            <a:avLst/>
          </a:prstGeom>
        </p:spPr>
      </p:pic>
      <p:pic>
        <p:nvPicPr>
          <p:cNvPr id="28" name="Picture 27" descr="A wooden bench in the grass&#10;&#10;AI-generated content may be incorrect.">
            <a:extLst>
              <a:ext uri="{FF2B5EF4-FFF2-40B4-BE49-F238E27FC236}">
                <a16:creationId xmlns:a16="http://schemas.microsoft.com/office/drawing/2014/main" id="{F41CCB94-66CF-608D-48E3-14C87F4E47F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4931" y="5373443"/>
            <a:ext cx="1698065" cy="1273549"/>
          </a:xfrm>
          <a:prstGeom prst="rect">
            <a:avLst/>
          </a:prstGeom>
        </p:spPr>
      </p:pic>
      <p:pic>
        <p:nvPicPr>
          <p:cNvPr id="30" name="Picture 29" descr="A wood table with drawers&#10;&#10;AI-generated content may be incorrect.">
            <a:extLst>
              <a:ext uri="{FF2B5EF4-FFF2-40B4-BE49-F238E27FC236}">
                <a16:creationId xmlns:a16="http://schemas.microsoft.com/office/drawing/2014/main" id="{99C246CC-5188-DAE0-C0D3-3435484908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72215" y="5165517"/>
            <a:ext cx="1975300" cy="1481475"/>
          </a:xfrm>
          <a:prstGeom prst="rect">
            <a:avLst/>
          </a:prstGeom>
        </p:spPr>
      </p:pic>
      <p:pic>
        <p:nvPicPr>
          <p:cNvPr id="23" name="Picture 22" descr="A wood piece on a table&#10;&#10;AI-generated content may be incorrect.">
            <a:extLst>
              <a:ext uri="{FF2B5EF4-FFF2-40B4-BE49-F238E27FC236}">
                <a16:creationId xmlns:a16="http://schemas.microsoft.com/office/drawing/2014/main" id="{EA044658-2DC8-F13B-2CDD-B3943122D77E}"/>
              </a:ext>
            </a:extLst>
          </p:cNvPr>
          <p:cNvPicPr>
            <a:picLocks noChangeAspect="1"/>
          </p:cNvPicPr>
          <p:nvPr/>
        </p:nvPicPr>
        <p:blipFill>
          <a:blip r:embed="rId20"/>
          <a:srcRect l="14716" t="14545" r="8042"/>
          <a:stretch/>
        </p:blipFill>
        <p:spPr>
          <a:xfrm rot="5400000">
            <a:off x="53557" y="3383599"/>
            <a:ext cx="3579813" cy="2946974"/>
          </a:xfrm>
          <a:prstGeom prst="rect">
            <a:avLst/>
          </a:prstGeom>
        </p:spPr>
      </p:pic>
    </p:spTree>
    <p:extLst>
      <p:ext uri="{BB962C8B-B14F-4D97-AF65-F5344CB8AC3E}">
        <p14:creationId xmlns:p14="http://schemas.microsoft.com/office/powerpoint/2010/main" val="388132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E572-FBCB-4B20-7153-4D6C706E3B1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A9268B-42BE-E535-4188-A83A6D87532C}"/>
              </a:ext>
            </a:extLst>
          </p:cNvPr>
          <p:cNvSpPr txBox="1"/>
          <p:nvPr/>
        </p:nvSpPr>
        <p:spPr>
          <a:xfrm>
            <a:off x="205253" y="4968595"/>
            <a:ext cx="9948958" cy="923330"/>
          </a:xfrm>
          <a:prstGeom prst="rect">
            <a:avLst/>
          </a:prstGeom>
          <a:noFill/>
        </p:spPr>
        <p:txBody>
          <a:bodyPr wrap="square" rtlCol="0">
            <a:spAutoFit/>
          </a:bodyPr>
          <a:lstStyle/>
          <a:p>
            <a:r>
              <a:rPr lang="en-US" dirty="0"/>
              <a:t>Stay in touch, Joel D Levitt</a:t>
            </a:r>
          </a:p>
          <a:p>
            <a:r>
              <a:rPr lang="en-US" dirty="0">
                <a:solidFill>
                  <a:srgbClr val="0070C0"/>
                </a:solidFill>
                <a:hlinkClick r:id="rId2">
                  <a:extLst>
                    <a:ext uri="{A12FA001-AC4F-418D-AE19-62706E023703}">
                      <ahyp:hlinkClr xmlns:ahyp="http://schemas.microsoft.com/office/drawing/2018/hyperlinkcolor" val="tx"/>
                    </a:ext>
                  </a:extLst>
                </a:hlinkClick>
              </a:rPr>
              <a:t>JDL@Maintrainer.com</a:t>
            </a:r>
            <a:r>
              <a:rPr lang="en-US" dirty="0">
                <a:solidFill>
                  <a:srgbClr val="0070C0"/>
                </a:solidFill>
              </a:rPr>
              <a:t>, </a:t>
            </a:r>
          </a:p>
          <a:p>
            <a:r>
              <a:rPr lang="en-US" b="1" dirty="0"/>
              <a:t>Contact me on: LinkedIn:  www.linkedin.com/in/joel-levitt-maintenance</a:t>
            </a:r>
            <a:endParaRPr lang="en-US" b="1" dirty="0">
              <a:solidFill>
                <a:srgbClr val="0070C0"/>
              </a:solidFill>
            </a:endParaRPr>
          </a:p>
        </p:txBody>
      </p:sp>
      <p:pic>
        <p:nvPicPr>
          <p:cNvPr id="8" name="Picture 7" descr="A person holding a bird&#10;&#10;Description automatically generated">
            <a:extLst>
              <a:ext uri="{FF2B5EF4-FFF2-40B4-BE49-F238E27FC236}">
                <a16:creationId xmlns:a16="http://schemas.microsoft.com/office/drawing/2014/main" id="{DCAE9376-089B-0702-F520-E007A02912ED}"/>
              </a:ext>
            </a:extLst>
          </p:cNvPr>
          <p:cNvPicPr>
            <a:picLocks noChangeAspect="1"/>
          </p:cNvPicPr>
          <p:nvPr/>
        </p:nvPicPr>
        <p:blipFill>
          <a:blip r:embed="rId3"/>
          <a:stretch>
            <a:fillRect/>
          </a:stretch>
        </p:blipFill>
        <p:spPr>
          <a:xfrm>
            <a:off x="6308565" y="415635"/>
            <a:ext cx="5457063" cy="4219975"/>
          </a:xfrm>
          <a:prstGeom prst="rect">
            <a:avLst/>
          </a:prstGeom>
        </p:spPr>
      </p:pic>
      <p:sp>
        <p:nvSpPr>
          <p:cNvPr id="9" name="TextBox 8">
            <a:extLst>
              <a:ext uri="{FF2B5EF4-FFF2-40B4-BE49-F238E27FC236}">
                <a16:creationId xmlns:a16="http://schemas.microsoft.com/office/drawing/2014/main" id="{9BF1DCB2-B90D-4F54-2FF7-0EEE4443DA0F}"/>
              </a:ext>
            </a:extLst>
          </p:cNvPr>
          <p:cNvSpPr txBox="1"/>
          <p:nvPr/>
        </p:nvSpPr>
        <p:spPr>
          <a:xfrm>
            <a:off x="471429" y="379953"/>
            <a:ext cx="5837136" cy="830997"/>
          </a:xfrm>
          <a:prstGeom prst="rect">
            <a:avLst/>
          </a:prstGeom>
          <a:solidFill>
            <a:schemeClr val="bg1"/>
          </a:solidFill>
        </p:spPr>
        <p:txBody>
          <a:bodyPr wrap="square" rtlCol="0">
            <a:spAutoFit/>
          </a:bodyPr>
          <a:lstStyle/>
          <a:p>
            <a:r>
              <a:rPr lang="en-US" dirty="0">
                <a:latin typeface="Arial Black" panose="020B0A04020102020204" pitchFamily="34" charset="0"/>
              </a:rPr>
              <a:t>Thank you very much for your attention. </a:t>
            </a:r>
          </a:p>
        </p:txBody>
      </p:sp>
      <p:sp>
        <p:nvSpPr>
          <p:cNvPr id="14" name="TextBox 13">
            <a:extLst>
              <a:ext uri="{FF2B5EF4-FFF2-40B4-BE49-F238E27FC236}">
                <a16:creationId xmlns:a16="http://schemas.microsoft.com/office/drawing/2014/main" id="{0B0F5CEB-B991-18E1-2EFF-B2F4CB3C2AB5}"/>
              </a:ext>
            </a:extLst>
          </p:cNvPr>
          <p:cNvSpPr txBox="1"/>
          <p:nvPr/>
        </p:nvSpPr>
        <p:spPr>
          <a:xfrm>
            <a:off x="7012269" y="4737763"/>
            <a:ext cx="5425970" cy="646331"/>
          </a:xfrm>
          <a:prstGeom prst="rect">
            <a:avLst/>
          </a:prstGeom>
          <a:noFill/>
        </p:spPr>
        <p:txBody>
          <a:bodyPr wrap="square">
            <a:spAutoFit/>
          </a:bodyPr>
          <a:lstStyle/>
          <a:p>
            <a:r>
              <a:rPr lang="en-US" sz="1800" dirty="0">
                <a:latin typeface="Arial Black" panose="020B0A04020102020204" pitchFamily="34" charset="0"/>
              </a:rPr>
              <a:t>Instructor Joel Levitt, holding an eagle after a traditional dinner in Kyrgyzstan </a:t>
            </a:r>
            <a:endParaRPr lang="en-US" sz="1800" dirty="0"/>
          </a:p>
        </p:txBody>
      </p:sp>
      <p:sp>
        <p:nvSpPr>
          <p:cNvPr id="3" name="Footer Placeholder 2">
            <a:extLst>
              <a:ext uri="{FF2B5EF4-FFF2-40B4-BE49-F238E27FC236}">
                <a16:creationId xmlns:a16="http://schemas.microsoft.com/office/drawing/2014/main" id="{83F715B7-5AF8-20FE-E42E-68E712D585CC}"/>
              </a:ext>
            </a:extLst>
          </p:cNvPr>
          <p:cNvSpPr>
            <a:spLocks noGrp="1"/>
          </p:cNvSpPr>
          <p:nvPr>
            <p:ph type="ftr" sz="quarter" idx="11"/>
          </p:nvPr>
        </p:nvSpPr>
        <p:spPr>
          <a:xfrm>
            <a:off x="5179731" y="6315329"/>
            <a:ext cx="4974479" cy="457200"/>
          </a:xfrm>
        </p:spPr>
        <p:txBody>
          <a:bodyPr/>
          <a:lstStyle/>
          <a:p>
            <a:pPr>
              <a:defRPr/>
            </a:pPr>
            <a:r>
              <a:rPr lang="fi-FI"/>
              <a:t>SIP  (c)2025 JDL@Maintrainer.com</a:t>
            </a:r>
            <a:endParaRPr lang="en-US" dirty="0"/>
          </a:p>
        </p:txBody>
      </p:sp>
      <p:sp>
        <p:nvSpPr>
          <p:cNvPr id="4" name="Slide Number Placeholder 3">
            <a:extLst>
              <a:ext uri="{FF2B5EF4-FFF2-40B4-BE49-F238E27FC236}">
                <a16:creationId xmlns:a16="http://schemas.microsoft.com/office/drawing/2014/main" id="{892D13A2-5D40-EFC2-248D-B2FD182E0CB4}"/>
              </a:ext>
            </a:extLst>
          </p:cNvPr>
          <p:cNvSpPr>
            <a:spLocks noGrp="1"/>
          </p:cNvSpPr>
          <p:nvPr>
            <p:ph type="sldNum" sz="quarter" idx="12"/>
          </p:nvPr>
        </p:nvSpPr>
        <p:spPr/>
        <p:txBody>
          <a:bodyPr/>
          <a:lstStyle/>
          <a:p>
            <a:pPr>
              <a:defRPr/>
            </a:pPr>
            <a:fld id="{F97C4D61-25C6-4451-AC33-1A1CB43F0244}" type="slidenum">
              <a:rPr lang="en-US" smtClean="0"/>
              <a:pPr>
                <a:defRPr/>
              </a:pPr>
              <a:t>30</a:t>
            </a:fld>
            <a:endParaRPr lang="en-US"/>
          </a:p>
        </p:txBody>
      </p:sp>
      <p:pic>
        <p:nvPicPr>
          <p:cNvPr id="6" name="Picture 5" descr="A book with a couple of people holding weapons&#10;&#10;AI-generated content may be incorrect.">
            <a:extLst>
              <a:ext uri="{FF2B5EF4-FFF2-40B4-BE49-F238E27FC236}">
                <a16:creationId xmlns:a16="http://schemas.microsoft.com/office/drawing/2014/main" id="{A68C6A01-BB77-D86C-17C7-E6311E60C348}"/>
              </a:ext>
            </a:extLst>
          </p:cNvPr>
          <p:cNvPicPr>
            <a:picLocks noChangeAspect="1"/>
          </p:cNvPicPr>
          <p:nvPr/>
        </p:nvPicPr>
        <p:blipFill>
          <a:blip r:embed="rId4"/>
          <a:srcRect l="47904"/>
          <a:stretch/>
        </p:blipFill>
        <p:spPr>
          <a:xfrm>
            <a:off x="3545227" y="1387352"/>
            <a:ext cx="2207580" cy="2741931"/>
          </a:xfrm>
          <a:prstGeom prst="rect">
            <a:avLst/>
          </a:prstGeom>
        </p:spPr>
      </p:pic>
      <p:pic>
        <p:nvPicPr>
          <p:cNvPr id="7" name="Picture 6" descr="A group of people wearing hard hats&#10;&#10;AI-generated content may be incorrect.">
            <a:extLst>
              <a:ext uri="{FF2B5EF4-FFF2-40B4-BE49-F238E27FC236}">
                <a16:creationId xmlns:a16="http://schemas.microsoft.com/office/drawing/2014/main" id="{230878DE-2650-7C5D-BB10-A4B49722D3DE}"/>
              </a:ext>
            </a:extLst>
          </p:cNvPr>
          <p:cNvPicPr>
            <a:picLocks noChangeAspect="1"/>
          </p:cNvPicPr>
          <p:nvPr/>
        </p:nvPicPr>
        <p:blipFill>
          <a:blip r:embed="rId5"/>
          <a:stretch>
            <a:fillRect/>
          </a:stretch>
        </p:blipFill>
        <p:spPr>
          <a:xfrm>
            <a:off x="422406" y="1387353"/>
            <a:ext cx="2123751" cy="2741931"/>
          </a:xfrm>
          <a:prstGeom prst="rect">
            <a:avLst/>
          </a:prstGeom>
        </p:spPr>
      </p:pic>
    </p:spTree>
    <p:extLst>
      <p:ext uri="{BB962C8B-B14F-4D97-AF65-F5344CB8AC3E}">
        <p14:creationId xmlns:p14="http://schemas.microsoft.com/office/powerpoint/2010/main" val="32260031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E5BB-0779-26DE-D60E-2CCF06DE5B33}"/>
              </a:ext>
            </a:extLst>
          </p:cNvPr>
          <p:cNvSpPr>
            <a:spLocks noGrp="1"/>
          </p:cNvSpPr>
          <p:nvPr>
            <p:ph type="title"/>
          </p:nvPr>
        </p:nvSpPr>
        <p:spPr>
          <a:xfrm>
            <a:off x="6713461" y="0"/>
            <a:ext cx="3929743" cy="928877"/>
          </a:xfrm>
          <a:solidFill>
            <a:schemeClr val="bg1"/>
          </a:solidFill>
        </p:spPr>
        <p:txBody>
          <a:bodyPr/>
          <a:lstStyle/>
          <a:p>
            <a:r>
              <a:rPr lang="en-US" b="1" dirty="0"/>
              <a:t>Comic books?</a:t>
            </a:r>
          </a:p>
        </p:txBody>
      </p:sp>
      <p:sp>
        <p:nvSpPr>
          <p:cNvPr id="4" name="Footer Placeholder 3">
            <a:extLst>
              <a:ext uri="{FF2B5EF4-FFF2-40B4-BE49-F238E27FC236}">
                <a16:creationId xmlns:a16="http://schemas.microsoft.com/office/drawing/2014/main" id="{6727F79E-934B-C04B-E277-86D2D8735373}"/>
              </a:ext>
            </a:extLst>
          </p:cNvPr>
          <p:cNvSpPr>
            <a:spLocks noGrp="1"/>
          </p:cNvSpPr>
          <p:nvPr>
            <p:ph type="ftr" sz="quarter" idx="11"/>
          </p:nvPr>
        </p:nvSpPr>
        <p:spPr/>
        <p:txBody>
          <a:bodyPr/>
          <a:lstStyle/>
          <a:p>
            <a:r>
              <a:rPr lang="fi-FI"/>
              <a:t>SIP  (c)2025 JDL@Maintrainer.com</a:t>
            </a:r>
            <a:endParaRPr lang="en-US" dirty="0"/>
          </a:p>
        </p:txBody>
      </p:sp>
      <p:sp>
        <p:nvSpPr>
          <p:cNvPr id="5" name="Slide Number Placeholder 4">
            <a:extLst>
              <a:ext uri="{FF2B5EF4-FFF2-40B4-BE49-F238E27FC236}">
                <a16:creationId xmlns:a16="http://schemas.microsoft.com/office/drawing/2014/main" id="{110DE747-7249-5091-241D-7F21C7B12EA8}"/>
              </a:ext>
            </a:extLst>
          </p:cNvPr>
          <p:cNvSpPr>
            <a:spLocks noGrp="1"/>
          </p:cNvSpPr>
          <p:nvPr>
            <p:ph type="sldNum" sz="quarter" idx="12"/>
          </p:nvPr>
        </p:nvSpPr>
        <p:spPr/>
        <p:txBody>
          <a:bodyPr/>
          <a:lstStyle/>
          <a:p>
            <a:fld id="{FB6CEB7F-3DAC-494B-B51D-573A587BEB14}" type="slidenum">
              <a:rPr lang="en-US" smtClean="0"/>
              <a:pPr/>
              <a:t>4</a:t>
            </a:fld>
            <a:endParaRPr lang="en-US"/>
          </a:p>
        </p:txBody>
      </p:sp>
      <p:pic>
        <p:nvPicPr>
          <p:cNvPr id="7" name="Picture 6" descr="A book with a couple of people holding weapons&#10;&#10;AI-generated content may be incorrect.">
            <a:extLst>
              <a:ext uri="{FF2B5EF4-FFF2-40B4-BE49-F238E27FC236}">
                <a16:creationId xmlns:a16="http://schemas.microsoft.com/office/drawing/2014/main" id="{6E897F8B-E2DD-61FA-5EDF-B79DA27C3630}"/>
              </a:ext>
            </a:extLst>
          </p:cNvPr>
          <p:cNvPicPr>
            <a:picLocks noChangeAspect="1"/>
          </p:cNvPicPr>
          <p:nvPr/>
        </p:nvPicPr>
        <p:blipFill>
          <a:blip r:embed="rId2"/>
          <a:srcRect l="47904"/>
          <a:stretch/>
        </p:blipFill>
        <p:spPr>
          <a:xfrm>
            <a:off x="6508076" y="805293"/>
            <a:ext cx="2592381" cy="3219873"/>
          </a:xfrm>
          <a:prstGeom prst="rect">
            <a:avLst/>
          </a:prstGeom>
        </p:spPr>
      </p:pic>
      <p:sp>
        <p:nvSpPr>
          <p:cNvPr id="6" name="TextBox 5">
            <a:extLst>
              <a:ext uri="{FF2B5EF4-FFF2-40B4-BE49-F238E27FC236}">
                <a16:creationId xmlns:a16="http://schemas.microsoft.com/office/drawing/2014/main" id="{38234D45-C4E7-7F53-6819-951F2674BE0B}"/>
              </a:ext>
            </a:extLst>
          </p:cNvPr>
          <p:cNvSpPr txBox="1"/>
          <p:nvPr/>
        </p:nvSpPr>
        <p:spPr>
          <a:xfrm>
            <a:off x="4471066" y="1804539"/>
            <a:ext cx="1315178" cy="769441"/>
          </a:xfrm>
          <a:prstGeom prst="rect">
            <a:avLst/>
          </a:prstGeom>
          <a:noFill/>
        </p:spPr>
        <p:txBody>
          <a:bodyPr wrap="square" rtlCol="0">
            <a:spAutoFit/>
          </a:bodyPr>
          <a:lstStyle/>
          <a:p>
            <a:r>
              <a:rPr lang="en-US" sz="4400" b="1" dirty="0"/>
              <a:t>And</a:t>
            </a:r>
          </a:p>
        </p:txBody>
      </p:sp>
      <p:pic>
        <p:nvPicPr>
          <p:cNvPr id="9" name="Picture 8" descr="A group of people wearing hard hats&#10;&#10;AI-generated content may be incorrect.">
            <a:extLst>
              <a:ext uri="{FF2B5EF4-FFF2-40B4-BE49-F238E27FC236}">
                <a16:creationId xmlns:a16="http://schemas.microsoft.com/office/drawing/2014/main" id="{335BA15F-9B91-7829-0CE6-1DF6F4C96F1E}"/>
              </a:ext>
            </a:extLst>
          </p:cNvPr>
          <p:cNvPicPr>
            <a:picLocks noChangeAspect="1"/>
          </p:cNvPicPr>
          <p:nvPr/>
        </p:nvPicPr>
        <p:blipFill>
          <a:blip r:embed="rId3"/>
          <a:stretch>
            <a:fillRect/>
          </a:stretch>
        </p:blipFill>
        <p:spPr>
          <a:xfrm>
            <a:off x="1548540" y="810302"/>
            <a:ext cx="2490060" cy="3214865"/>
          </a:xfrm>
          <a:prstGeom prst="rect">
            <a:avLst/>
          </a:prstGeom>
        </p:spPr>
      </p:pic>
      <p:sp>
        <p:nvSpPr>
          <p:cNvPr id="8" name="TextBox 7">
            <a:extLst>
              <a:ext uri="{FF2B5EF4-FFF2-40B4-BE49-F238E27FC236}">
                <a16:creationId xmlns:a16="http://schemas.microsoft.com/office/drawing/2014/main" id="{43EEBCD6-8A58-0D1C-11EE-F3F78653E2C6}"/>
              </a:ext>
            </a:extLst>
          </p:cNvPr>
          <p:cNvSpPr txBox="1"/>
          <p:nvPr/>
        </p:nvSpPr>
        <p:spPr>
          <a:xfrm>
            <a:off x="546579" y="176115"/>
            <a:ext cx="5157536" cy="400110"/>
          </a:xfrm>
          <a:prstGeom prst="rect">
            <a:avLst/>
          </a:prstGeom>
          <a:noFill/>
        </p:spPr>
        <p:txBody>
          <a:bodyPr wrap="square" rtlCol="0">
            <a:spAutoFit/>
          </a:bodyPr>
          <a:lstStyle/>
          <a:p>
            <a:r>
              <a:rPr lang="en-US" b="1" dirty="0"/>
              <a:t>This short </a:t>
            </a:r>
            <a:r>
              <a:rPr lang="en-US" sz="2000" b="1" dirty="0"/>
              <a:t>discussion</a:t>
            </a:r>
            <a:r>
              <a:rPr lang="en-US" b="1" dirty="0"/>
              <a:t> is based on two works</a:t>
            </a:r>
          </a:p>
        </p:txBody>
      </p:sp>
      <p:sp>
        <p:nvSpPr>
          <p:cNvPr id="10" name="TextBox 9">
            <a:extLst>
              <a:ext uri="{FF2B5EF4-FFF2-40B4-BE49-F238E27FC236}">
                <a16:creationId xmlns:a16="http://schemas.microsoft.com/office/drawing/2014/main" id="{33543449-F340-7275-5B1E-DB7759EB7626}"/>
              </a:ext>
            </a:extLst>
          </p:cNvPr>
          <p:cNvSpPr txBox="1"/>
          <p:nvPr/>
        </p:nvSpPr>
        <p:spPr>
          <a:xfrm>
            <a:off x="5274733" y="6270808"/>
            <a:ext cx="1651000" cy="587192"/>
          </a:xfrm>
          <a:prstGeom prst="rect">
            <a:avLst/>
          </a:prstGeom>
          <a:solidFill>
            <a:schemeClr val="bg1"/>
          </a:solidFill>
          <a:ln>
            <a:solidFill>
              <a:schemeClr val="bg1"/>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F43CAF4C-B554-E8D6-8E3A-06484E87368B}"/>
              </a:ext>
            </a:extLst>
          </p:cNvPr>
          <p:cNvSpPr txBox="1"/>
          <p:nvPr/>
        </p:nvSpPr>
        <p:spPr>
          <a:xfrm>
            <a:off x="0" y="4462234"/>
            <a:ext cx="12253471" cy="1330364"/>
          </a:xfrm>
          <a:prstGeom prst="rect">
            <a:avLst/>
          </a:prstGeom>
          <a:noFill/>
        </p:spPr>
        <p:txBody>
          <a:bodyPr wrap="square">
            <a:spAutoFit/>
          </a:bodyPr>
          <a:lstStyle/>
          <a:p>
            <a:pPr marL="107315" marR="116205" algn="just">
              <a:lnSpc>
                <a:spcPct val="115000"/>
              </a:lnSpc>
              <a:spcBef>
                <a:spcPts val="1100"/>
              </a:spcBef>
            </a:pPr>
            <a:r>
              <a:rPr lang="en-US" sz="2400" dirty="0">
                <a:solidFill>
                  <a:srgbClr val="C00000"/>
                </a:solidFill>
                <a:effectLst/>
                <a:latin typeface="Arial" panose="020B0604020202020204" pitchFamily="34" charset="0"/>
                <a:ea typeface="Arial" panose="020B0604020202020204" pitchFamily="34" charset="0"/>
              </a:rPr>
              <a:t>“A </a:t>
            </a:r>
            <a:r>
              <a:rPr lang="en-US" sz="2400" b="1" dirty="0">
                <a:solidFill>
                  <a:srgbClr val="C00000"/>
                </a:solidFill>
                <a:effectLst/>
                <a:latin typeface="Arial" panose="020B0604020202020204" pitchFamily="34" charset="0"/>
                <a:ea typeface="Arial" panose="020B0604020202020204" pitchFamily="34" charset="0"/>
              </a:rPr>
              <a:t>Small</a:t>
            </a:r>
            <a:r>
              <a:rPr lang="en-US" sz="2400" b="1" spc="-20" dirty="0">
                <a:solidFill>
                  <a:srgbClr val="C00000"/>
                </a:solidFill>
                <a:effectLst/>
                <a:latin typeface="Arial" panose="020B0604020202020204" pitchFamily="34" charset="0"/>
                <a:ea typeface="Arial" panose="020B0604020202020204" pitchFamily="34" charset="0"/>
              </a:rPr>
              <a:t> </a:t>
            </a:r>
            <a:r>
              <a:rPr lang="en-US" sz="2400" b="1" dirty="0">
                <a:solidFill>
                  <a:srgbClr val="C00000"/>
                </a:solidFill>
                <a:effectLst/>
                <a:latin typeface="Arial" panose="020B0604020202020204" pitchFamily="34" charset="0"/>
                <a:ea typeface="Arial" panose="020B0604020202020204" pitchFamily="34" charset="0"/>
              </a:rPr>
              <a:t>Improvement</a:t>
            </a:r>
            <a:r>
              <a:rPr lang="en-US" sz="2400" b="1" spc="-20" dirty="0">
                <a:solidFill>
                  <a:srgbClr val="C00000"/>
                </a:solidFill>
                <a:effectLst/>
                <a:latin typeface="Arial" panose="020B0604020202020204" pitchFamily="34" charset="0"/>
                <a:ea typeface="Arial" panose="020B0604020202020204" pitchFamily="34" charset="0"/>
              </a:rPr>
              <a:t> </a:t>
            </a:r>
            <a:r>
              <a:rPr lang="en-US" sz="2400" b="1" dirty="0">
                <a:solidFill>
                  <a:srgbClr val="C00000"/>
                </a:solidFill>
                <a:effectLst/>
                <a:latin typeface="Arial" panose="020B0604020202020204" pitchFamily="34" charset="0"/>
                <a:ea typeface="Arial" panose="020B0604020202020204" pitchFamily="34" charset="0"/>
              </a:rPr>
              <a:t>Project</a:t>
            </a:r>
            <a:r>
              <a:rPr lang="en-US" sz="2400" b="1" spc="-20" dirty="0">
                <a:solidFill>
                  <a:srgbClr val="C00000"/>
                </a:solidFill>
                <a:effectLst/>
                <a:latin typeface="Arial" panose="020B0604020202020204" pitchFamily="34" charset="0"/>
                <a:ea typeface="Arial" panose="020B0604020202020204" pitchFamily="34" charset="0"/>
              </a:rPr>
              <a:t> (SIP) </a:t>
            </a:r>
            <a:r>
              <a:rPr lang="en-US" sz="2400" spc="-20" dirty="0">
                <a:solidFill>
                  <a:srgbClr val="C00000"/>
                </a:solidFill>
                <a:effectLst/>
                <a:latin typeface="Arial" panose="020B0604020202020204" pitchFamily="34" charset="0"/>
                <a:ea typeface="Arial" panose="020B0604020202020204" pitchFamily="34" charset="0"/>
              </a:rPr>
              <a:t>is </a:t>
            </a:r>
            <a:r>
              <a:rPr lang="en-US" sz="2400" dirty="0">
                <a:solidFill>
                  <a:srgbClr val="C00000"/>
                </a:solidFill>
                <a:effectLst/>
                <a:latin typeface="Arial" panose="020B0604020202020204" pitchFamily="34" charset="0"/>
                <a:ea typeface="Arial" panose="020B0604020202020204" pitchFamily="34" charset="0"/>
              </a:rPr>
              <a:t>an</a:t>
            </a:r>
            <a:r>
              <a:rPr lang="en-US" sz="2400" spc="-20" dirty="0">
                <a:solidFill>
                  <a:srgbClr val="C00000"/>
                </a:solidFill>
                <a:effectLst/>
                <a:latin typeface="Arial" panose="020B0604020202020204" pitchFamily="34" charset="0"/>
                <a:ea typeface="Arial" panose="020B0604020202020204" pitchFamily="34" charset="0"/>
              </a:rPr>
              <a:t> </a:t>
            </a:r>
            <a:r>
              <a:rPr lang="en-US" sz="2400" dirty="0">
                <a:solidFill>
                  <a:srgbClr val="C00000"/>
                </a:solidFill>
                <a:effectLst/>
                <a:latin typeface="Arial" panose="020B0604020202020204" pitchFamily="34" charset="0"/>
                <a:ea typeface="Arial" panose="020B0604020202020204" pitchFamily="34" charset="0"/>
              </a:rPr>
              <a:t>activity</a:t>
            </a:r>
            <a:r>
              <a:rPr lang="en-US" sz="2400" spc="-20" dirty="0">
                <a:solidFill>
                  <a:srgbClr val="C00000"/>
                </a:solidFill>
                <a:effectLst/>
                <a:latin typeface="Arial" panose="020B0604020202020204" pitchFamily="34" charset="0"/>
                <a:ea typeface="Arial" panose="020B0604020202020204" pitchFamily="34" charset="0"/>
              </a:rPr>
              <a:t> </a:t>
            </a:r>
            <a:r>
              <a:rPr lang="en-US" sz="2400" dirty="0">
                <a:solidFill>
                  <a:srgbClr val="C00000"/>
                </a:solidFill>
                <a:effectLst/>
                <a:latin typeface="Arial" panose="020B0604020202020204" pitchFamily="34" charset="0"/>
                <a:ea typeface="Arial" panose="020B0604020202020204" pitchFamily="34" charset="0"/>
              </a:rPr>
              <a:t>that</a:t>
            </a:r>
            <a:r>
              <a:rPr lang="en-US" sz="2400" spc="-20" dirty="0">
                <a:solidFill>
                  <a:srgbClr val="C00000"/>
                </a:solidFill>
                <a:effectLst/>
                <a:latin typeface="Arial" panose="020B0604020202020204" pitchFamily="34" charset="0"/>
                <a:ea typeface="Arial" panose="020B0604020202020204" pitchFamily="34" charset="0"/>
              </a:rPr>
              <a:t> </a:t>
            </a:r>
            <a:r>
              <a:rPr lang="en-US" sz="2400" dirty="0">
                <a:solidFill>
                  <a:srgbClr val="C00000"/>
                </a:solidFill>
                <a:effectLst/>
                <a:latin typeface="Arial" panose="020B0604020202020204" pitchFamily="34" charset="0"/>
                <a:ea typeface="Arial" panose="020B0604020202020204" pitchFamily="34" charset="0"/>
              </a:rPr>
              <a:t>removes</a:t>
            </a:r>
            <a:r>
              <a:rPr lang="en-US" sz="2400" spc="-20" dirty="0">
                <a:solidFill>
                  <a:srgbClr val="C00000"/>
                </a:solidFill>
                <a:effectLst/>
                <a:latin typeface="Arial" panose="020B0604020202020204" pitchFamily="34" charset="0"/>
                <a:ea typeface="Arial" panose="020B0604020202020204" pitchFamily="34" charset="0"/>
              </a:rPr>
              <a:t> </a:t>
            </a:r>
            <a:r>
              <a:rPr lang="en-US" sz="2400" dirty="0">
                <a:solidFill>
                  <a:srgbClr val="C00000"/>
                </a:solidFill>
                <a:effectLst/>
                <a:latin typeface="Arial" panose="020B0604020202020204" pitchFamily="34" charset="0"/>
                <a:ea typeface="Arial" panose="020B0604020202020204" pitchFamily="34" charset="0"/>
              </a:rPr>
              <a:t>a</a:t>
            </a:r>
            <a:r>
              <a:rPr lang="en-US" sz="2400" spc="-20" dirty="0">
                <a:solidFill>
                  <a:srgbClr val="C00000"/>
                </a:solidFill>
                <a:effectLst/>
                <a:latin typeface="Arial" panose="020B0604020202020204" pitchFamily="34" charset="0"/>
                <a:ea typeface="Arial" panose="020B0604020202020204" pitchFamily="34" charset="0"/>
              </a:rPr>
              <a:t> </a:t>
            </a:r>
            <a:r>
              <a:rPr lang="en-US" sz="2400" dirty="0">
                <a:solidFill>
                  <a:srgbClr val="C00000"/>
                </a:solidFill>
                <a:effectLst/>
                <a:latin typeface="Arial" panose="020B0604020202020204" pitchFamily="34" charset="0"/>
                <a:ea typeface="Arial" panose="020B0604020202020204" pitchFamily="34" charset="0"/>
              </a:rPr>
              <a:t>problem,</a:t>
            </a:r>
            <a:r>
              <a:rPr lang="en-US" sz="2400" spc="-20" dirty="0">
                <a:solidFill>
                  <a:srgbClr val="C00000"/>
                </a:solidFill>
                <a:effectLst/>
                <a:latin typeface="Arial" panose="020B0604020202020204" pitchFamily="34" charset="0"/>
                <a:ea typeface="Arial" panose="020B0604020202020204" pitchFamily="34" charset="0"/>
              </a:rPr>
              <a:t> eliminates a defect, </a:t>
            </a:r>
            <a:r>
              <a:rPr lang="en-US" sz="2400" dirty="0">
                <a:solidFill>
                  <a:srgbClr val="C00000"/>
                </a:solidFill>
                <a:effectLst/>
                <a:latin typeface="Arial" panose="020B0604020202020204" pitchFamily="34" charset="0"/>
                <a:ea typeface="Arial" panose="020B0604020202020204" pitchFamily="34" charset="0"/>
              </a:rPr>
              <a:t>fixes</a:t>
            </a:r>
            <a:r>
              <a:rPr lang="en-US" sz="2400" spc="-20" dirty="0">
                <a:solidFill>
                  <a:srgbClr val="C00000"/>
                </a:solidFill>
                <a:effectLst/>
                <a:latin typeface="Arial" panose="020B0604020202020204" pitchFamily="34" charset="0"/>
                <a:ea typeface="Arial" panose="020B0604020202020204" pitchFamily="34" charset="0"/>
              </a:rPr>
              <a:t> </a:t>
            </a:r>
            <a:r>
              <a:rPr lang="en-US" sz="2400" dirty="0">
                <a:solidFill>
                  <a:srgbClr val="C00000"/>
                </a:solidFill>
                <a:effectLst/>
                <a:latin typeface="Arial" panose="020B0604020202020204" pitchFamily="34" charset="0"/>
                <a:ea typeface="Arial" panose="020B0604020202020204" pitchFamily="34" charset="0"/>
              </a:rPr>
              <a:t>damage, cleans up and organizes an area, makes work easier, reduces the need for maintenance, improves production, quality, or safety.”</a:t>
            </a:r>
          </a:p>
        </p:txBody>
      </p:sp>
    </p:spTree>
    <p:extLst>
      <p:ext uri="{BB962C8B-B14F-4D97-AF65-F5344CB8AC3E}">
        <p14:creationId xmlns:p14="http://schemas.microsoft.com/office/powerpoint/2010/main" val="1259984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C3EFDC1-4F78-289A-7786-5CBA1E7B9A9B}"/>
              </a:ext>
            </a:extLst>
          </p:cNvPr>
          <p:cNvSpPr txBox="1">
            <a:spLocks/>
          </p:cNvSpPr>
          <p:nvPr/>
        </p:nvSpPr>
        <p:spPr>
          <a:xfrm>
            <a:off x="718458" y="585411"/>
            <a:ext cx="10907486" cy="5271104"/>
          </a:xfr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3600" b="1" dirty="0">
                <a:latin typeface="Rockwell Extra Bold" panose="02060903040505020403" pitchFamily="18" charset="0"/>
              </a:rPr>
              <a:t>DRIVING RELIABILITY THROUGH DAILY MAINTENANCE IMPROVEMENTS</a:t>
            </a:r>
          </a:p>
          <a:p>
            <a:pPr marL="0" indent="0" fontAlgn="auto">
              <a:spcAft>
                <a:spcPts val="0"/>
              </a:spcAft>
              <a:buNone/>
            </a:pPr>
            <a:endParaRPr lang="en-US" sz="2400" dirty="0"/>
          </a:p>
          <a:p>
            <a:pPr fontAlgn="auto">
              <a:spcAft>
                <a:spcPts val="0"/>
              </a:spcAft>
            </a:pPr>
            <a:r>
              <a:rPr lang="en-US" sz="2400" dirty="0"/>
              <a:t>Reliability isn’t built in a day—but it </a:t>
            </a:r>
            <a:r>
              <a:rPr lang="en-US" sz="2400" i="1" dirty="0"/>
              <a:t>is</a:t>
            </a:r>
            <a:r>
              <a:rPr lang="en-US" sz="2400" dirty="0"/>
              <a:t> built day by day. In most plants, the biggest gains don’t come from sweeping overhauls or expensive new systems—they come from small, focused improvements made consistently. </a:t>
            </a:r>
          </a:p>
          <a:p>
            <a:pPr fontAlgn="auto">
              <a:spcAft>
                <a:spcPts val="0"/>
              </a:spcAft>
            </a:pPr>
            <a:endParaRPr lang="en-US" sz="2400" dirty="0"/>
          </a:p>
          <a:p>
            <a:pPr fontAlgn="auto">
              <a:spcAft>
                <a:spcPts val="0"/>
              </a:spcAft>
            </a:pPr>
            <a:r>
              <a:rPr lang="en-US" sz="2400" dirty="0"/>
              <a:t>This webinar will show you how to harness the power of daily improvements to drive measurable reliability gains. </a:t>
            </a:r>
          </a:p>
          <a:p>
            <a:pPr fontAlgn="auto">
              <a:spcAft>
                <a:spcPts val="0"/>
              </a:spcAft>
            </a:pPr>
            <a:endParaRPr lang="en-US" sz="2400" dirty="0"/>
          </a:p>
          <a:p>
            <a:pPr fontAlgn="auto">
              <a:spcAft>
                <a:spcPts val="0"/>
              </a:spcAft>
            </a:pPr>
            <a:r>
              <a:rPr lang="en-US" sz="2400" dirty="0"/>
              <a:t>You’ll learn where to find hidden defects, how to engage your team in proactive actions, and why small projects can have a transformative impact on asset performance, cost, and culture.</a:t>
            </a:r>
          </a:p>
          <a:p>
            <a:pPr fontAlgn="auto">
              <a:spcAft>
                <a:spcPts val="0"/>
              </a:spcAft>
            </a:pPr>
            <a:endParaRPr lang="en-US" sz="2400" dirty="0"/>
          </a:p>
        </p:txBody>
      </p:sp>
    </p:spTree>
    <p:extLst>
      <p:ext uri="{BB962C8B-B14F-4D97-AF65-F5344CB8AC3E}">
        <p14:creationId xmlns:p14="http://schemas.microsoft.com/office/powerpoint/2010/main" val="951396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0806" y="227103"/>
            <a:ext cx="4459689" cy="1279669"/>
          </a:xfrm>
          <a:solidFill>
            <a:schemeClr val="bg1"/>
          </a:solidFill>
        </p:spPr>
        <p:txBody>
          <a:bodyPr>
            <a:normAutofit fontScale="90000"/>
          </a:bodyPr>
          <a:lstStyle/>
          <a:p>
            <a:r>
              <a:rPr lang="en-US" dirty="0">
                <a:solidFill>
                  <a:srgbClr val="7030A0"/>
                </a:solidFill>
                <a:latin typeface="Rockwell Extra Bold" panose="02060903040505020403" pitchFamily="18" charset="0"/>
              </a:rPr>
              <a:t>Topics for this event</a:t>
            </a:r>
          </a:p>
        </p:txBody>
      </p:sp>
      <p:sp>
        <p:nvSpPr>
          <p:cNvPr id="5" name="Content Placeholder 4"/>
          <p:cNvSpPr>
            <a:spLocks noGrp="1"/>
          </p:cNvSpPr>
          <p:nvPr>
            <p:ph idx="1"/>
          </p:nvPr>
        </p:nvSpPr>
        <p:spPr>
          <a:xfrm>
            <a:off x="161316" y="2021296"/>
            <a:ext cx="4228333" cy="4549626"/>
          </a:xfrm>
          <a:solidFill>
            <a:schemeClr val="bg1"/>
          </a:solidFill>
        </p:spPr>
        <p:txBody>
          <a:bodyPr>
            <a:noAutofit/>
          </a:bodyPr>
          <a:lstStyle/>
          <a:p>
            <a:pPr lvl="0">
              <a:lnSpc>
                <a:spcPct val="110000"/>
              </a:lnSpc>
            </a:pPr>
            <a:r>
              <a:rPr lang="en-US" sz="1800" dirty="0"/>
              <a:t>What is a SIP</a:t>
            </a:r>
          </a:p>
          <a:p>
            <a:pPr lvl="0">
              <a:lnSpc>
                <a:spcPct val="110000"/>
              </a:lnSpc>
            </a:pPr>
            <a:r>
              <a:rPr lang="en-US" sz="1800" dirty="0"/>
              <a:t>What is a defect? </a:t>
            </a:r>
          </a:p>
          <a:p>
            <a:pPr lvl="0">
              <a:lnSpc>
                <a:spcPct val="110000"/>
              </a:lnSpc>
            </a:pPr>
            <a:r>
              <a:rPr lang="en-US" sz="1800" dirty="0"/>
              <a:t>Where to look for SIPs?</a:t>
            </a:r>
          </a:p>
          <a:p>
            <a:pPr lvl="0">
              <a:lnSpc>
                <a:spcPct val="110000"/>
              </a:lnSpc>
            </a:pPr>
            <a:r>
              <a:rPr lang="en-US" sz="1800" dirty="0"/>
              <a:t>Why do this</a:t>
            </a:r>
          </a:p>
          <a:p>
            <a:pPr>
              <a:lnSpc>
                <a:spcPct val="110000"/>
              </a:lnSpc>
            </a:pPr>
            <a:r>
              <a:rPr lang="en-US" sz="1800" dirty="0"/>
              <a:t>Why these actions transform organizations</a:t>
            </a:r>
          </a:p>
          <a:p>
            <a:pPr lvl="0">
              <a:lnSpc>
                <a:spcPct val="110000"/>
              </a:lnSpc>
            </a:pPr>
            <a:r>
              <a:rPr lang="en-US" sz="1800" dirty="0"/>
              <a:t>Basic actions</a:t>
            </a:r>
          </a:p>
          <a:p>
            <a:pPr lvl="0">
              <a:lnSpc>
                <a:spcPct val="110000"/>
              </a:lnSpc>
            </a:pPr>
            <a:r>
              <a:rPr lang="en-US" sz="1800" dirty="0"/>
              <a:t>Choosing projects</a:t>
            </a:r>
          </a:p>
          <a:p>
            <a:pPr lvl="0">
              <a:lnSpc>
                <a:spcPct val="110000"/>
              </a:lnSpc>
            </a:pPr>
            <a:r>
              <a:rPr lang="en-US" sz="1800" dirty="0"/>
              <a:t>Rules for SIPs</a:t>
            </a:r>
          </a:p>
          <a:p>
            <a:pPr lvl="0">
              <a:lnSpc>
                <a:spcPct val="110000"/>
              </a:lnSpc>
            </a:pPr>
            <a:r>
              <a:rPr lang="en-US" sz="1800" dirty="0"/>
              <a:t>Building your SIP team</a:t>
            </a:r>
          </a:p>
          <a:p>
            <a:pPr lvl="0">
              <a:lnSpc>
                <a:spcPct val="110000"/>
              </a:lnSpc>
            </a:pPr>
            <a:r>
              <a:rPr lang="en-US" sz="1800" dirty="0"/>
              <a:t> Selling the idea</a:t>
            </a:r>
          </a:p>
          <a:p>
            <a:pPr>
              <a:lnSpc>
                <a:spcPct val="110000"/>
              </a:lnSpc>
            </a:pPr>
            <a:endParaRPr lang="en-US" sz="1800" dirty="0"/>
          </a:p>
        </p:txBody>
      </p:sp>
      <p:sp>
        <p:nvSpPr>
          <p:cNvPr id="8" name="Slide Number Placeholder 7">
            <a:extLst>
              <a:ext uri="{FF2B5EF4-FFF2-40B4-BE49-F238E27FC236}">
                <a16:creationId xmlns:a16="http://schemas.microsoft.com/office/drawing/2014/main" id="{B423B4DF-9674-523B-1BC9-2C83B46E4FBC}"/>
              </a:ext>
            </a:extLst>
          </p:cNvPr>
          <p:cNvSpPr>
            <a:spLocks noGrp="1"/>
          </p:cNvSpPr>
          <p:nvPr>
            <p:ph type="sldNum" sz="quarter" idx="12"/>
          </p:nvPr>
        </p:nvSpPr>
        <p:spPr/>
        <p:txBody>
          <a:bodyPr/>
          <a:lstStyle/>
          <a:p>
            <a:pPr>
              <a:defRPr/>
            </a:pPr>
            <a:fld id="{FB6CEB7F-3DAC-494B-B51D-573A587BEB14}" type="slidenum">
              <a:rPr lang="en-US" smtClean="0"/>
              <a:pPr>
                <a:defRPr/>
              </a:pPr>
              <a:t>6</a:t>
            </a:fld>
            <a:endParaRPr lang="en-US" dirty="0"/>
          </a:p>
        </p:txBody>
      </p:sp>
      <p:pic>
        <p:nvPicPr>
          <p:cNvPr id="6" name="Picture 2" descr="Don't Waste Energy on Steam Leakage | Steam Trap | Thermodyne">
            <a:extLst>
              <a:ext uri="{FF2B5EF4-FFF2-40B4-BE49-F238E27FC236}">
                <a16:creationId xmlns:a16="http://schemas.microsoft.com/office/drawing/2014/main" id="{649A4F9C-4B43-4F6A-BCAB-7095CAFDE2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15" r="5485"/>
          <a:stretch/>
        </p:blipFill>
        <p:spPr bwMode="auto">
          <a:xfrm>
            <a:off x="4951708" y="154983"/>
            <a:ext cx="7160218" cy="664181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5577F5-59CB-47C4-90E0-A472BCF8BA94}"/>
              </a:ext>
            </a:extLst>
          </p:cNvPr>
          <p:cNvSpPr txBox="1"/>
          <p:nvPr/>
        </p:nvSpPr>
        <p:spPr>
          <a:xfrm>
            <a:off x="7131005" y="3059668"/>
            <a:ext cx="1901162" cy="369332"/>
          </a:xfrm>
          <a:prstGeom prst="rect">
            <a:avLst/>
          </a:prstGeom>
          <a:noFill/>
        </p:spPr>
        <p:txBody>
          <a:bodyPr wrap="square" rtlCol="0">
            <a:spAutoFit/>
          </a:bodyPr>
          <a:lstStyle/>
          <a:p>
            <a:r>
              <a:rPr lang="en-US" b="1" dirty="0"/>
              <a:t>Steam leak</a:t>
            </a:r>
          </a:p>
        </p:txBody>
      </p:sp>
      <p:sp>
        <p:nvSpPr>
          <p:cNvPr id="9" name="TextBox 8">
            <a:extLst>
              <a:ext uri="{FF2B5EF4-FFF2-40B4-BE49-F238E27FC236}">
                <a16:creationId xmlns:a16="http://schemas.microsoft.com/office/drawing/2014/main" id="{46717B00-A2FA-4D39-AC00-981EB6AF6D60}"/>
              </a:ext>
            </a:extLst>
          </p:cNvPr>
          <p:cNvSpPr txBox="1"/>
          <p:nvPr/>
        </p:nvSpPr>
        <p:spPr>
          <a:xfrm>
            <a:off x="4389649" y="3013501"/>
            <a:ext cx="1276262" cy="461665"/>
          </a:xfrm>
          <a:prstGeom prst="rect">
            <a:avLst/>
          </a:prstGeom>
          <a:solidFill>
            <a:schemeClr val="bg1">
              <a:lumMod val="85000"/>
            </a:schemeClr>
          </a:solidFill>
        </p:spPr>
        <p:txBody>
          <a:bodyPr wrap="square" rtlCol="0">
            <a:spAutoFit/>
          </a:bodyPr>
          <a:lstStyle/>
          <a:p>
            <a:r>
              <a:rPr lang="en-US" dirty="0"/>
              <a:t>Set-up</a:t>
            </a:r>
          </a:p>
        </p:txBody>
      </p:sp>
      <p:sp>
        <p:nvSpPr>
          <p:cNvPr id="10" name="Right Brace 9">
            <a:extLst>
              <a:ext uri="{FF2B5EF4-FFF2-40B4-BE49-F238E27FC236}">
                <a16:creationId xmlns:a16="http://schemas.microsoft.com/office/drawing/2014/main" id="{DD469A84-7EE5-09E1-3328-C885BE3A23D2}"/>
              </a:ext>
            </a:extLst>
          </p:cNvPr>
          <p:cNvSpPr/>
          <p:nvPr/>
        </p:nvSpPr>
        <p:spPr bwMode="auto">
          <a:xfrm>
            <a:off x="3259828" y="2098158"/>
            <a:ext cx="874643" cy="2157778"/>
          </a:xfrm>
          <a:prstGeom prst="rightBrace">
            <a:avLst/>
          </a:prstGeom>
          <a:solidFill>
            <a:schemeClr val="bg1"/>
          </a:solidFill>
          <a:ln w="28575" cap="flat" cmpd="sng" algn="ctr">
            <a:solidFill>
              <a:schemeClr val="bg2">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1" name="Right Brace 10">
            <a:extLst>
              <a:ext uri="{FF2B5EF4-FFF2-40B4-BE49-F238E27FC236}">
                <a16:creationId xmlns:a16="http://schemas.microsoft.com/office/drawing/2014/main" id="{B19D952B-1DB4-52E2-74D6-E7FC1925C4AA}"/>
              </a:ext>
            </a:extLst>
          </p:cNvPr>
          <p:cNvSpPr/>
          <p:nvPr/>
        </p:nvSpPr>
        <p:spPr bwMode="auto">
          <a:xfrm>
            <a:off x="3237501" y="4574070"/>
            <a:ext cx="874643" cy="996243"/>
          </a:xfrm>
          <a:prstGeom prst="rightBrace">
            <a:avLst/>
          </a:prstGeom>
          <a:noFill/>
          <a:ln w="28575" cap="flat" cmpd="sng" algn="ctr">
            <a:solidFill>
              <a:schemeClr val="bg2">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3" name="TextBox 12">
            <a:extLst>
              <a:ext uri="{FF2B5EF4-FFF2-40B4-BE49-F238E27FC236}">
                <a16:creationId xmlns:a16="http://schemas.microsoft.com/office/drawing/2014/main" id="{7E45B567-531F-C589-043B-DCE85E106136}"/>
              </a:ext>
            </a:extLst>
          </p:cNvPr>
          <p:cNvSpPr txBox="1"/>
          <p:nvPr/>
        </p:nvSpPr>
        <p:spPr>
          <a:xfrm>
            <a:off x="4334309" y="4841358"/>
            <a:ext cx="1614115" cy="461665"/>
          </a:xfrm>
          <a:prstGeom prst="rect">
            <a:avLst/>
          </a:prstGeom>
          <a:solidFill>
            <a:schemeClr val="bg1">
              <a:lumMod val="85000"/>
            </a:schemeClr>
          </a:solidFill>
        </p:spPr>
        <p:txBody>
          <a:bodyPr wrap="square" rtlCol="0">
            <a:spAutoFit/>
          </a:bodyPr>
          <a:lstStyle/>
          <a:p>
            <a:r>
              <a:rPr lang="en-US" dirty="0"/>
              <a:t>Execution</a:t>
            </a:r>
          </a:p>
        </p:txBody>
      </p:sp>
      <p:sp>
        <p:nvSpPr>
          <p:cNvPr id="3" name="Right Brace 2">
            <a:extLst>
              <a:ext uri="{FF2B5EF4-FFF2-40B4-BE49-F238E27FC236}">
                <a16:creationId xmlns:a16="http://schemas.microsoft.com/office/drawing/2014/main" id="{27047BF4-28C5-4E8D-06DA-6AED3B22C560}"/>
              </a:ext>
            </a:extLst>
          </p:cNvPr>
          <p:cNvSpPr/>
          <p:nvPr/>
        </p:nvSpPr>
        <p:spPr bwMode="auto">
          <a:xfrm>
            <a:off x="3148896" y="5888447"/>
            <a:ext cx="874643" cy="660693"/>
          </a:xfrm>
          <a:prstGeom prst="rightBrace">
            <a:avLst/>
          </a:prstGeom>
          <a:noFill/>
          <a:ln w="28575" cap="flat" cmpd="sng" algn="ctr">
            <a:solidFill>
              <a:schemeClr val="bg2">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2" name="TextBox 11">
            <a:extLst>
              <a:ext uri="{FF2B5EF4-FFF2-40B4-BE49-F238E27FC236}">
                <a16:creationId xmlns:a16="http://schemas.microsoft.com/office/drawing/2014/main" id="{FC74522D-8D08-8D6B-8044-787598CA7B1D}"/>
              </a:ext>
            </a:extLst>
          </p:cNvPr>
          <p:cNvSpPr txBox="1"/>
          <p:nvPr/>
        </p:nvSpPr>
        <p:spPr>
          <a:xfrm>
            <a:off x="4134471" y="5975498"/>
            <a:ext cx="1330664" cy="461665"/>
          </a:xfrm>
          <a:prstGeom prst="rect">
            <a:avLst/>
          </a:prstGeom>
          <a:solidFill>
            <a:schemeClr val="bg2"/>
          </a:solidFill>
        </p:spPr>
        <p:txBody>
          <a:bodyPr wrap="square" rtlCol="0">
            <a:spAutoFit/>
          </a:bodyPr>
          <a:lstStyle/>
          <a:p>
            <a:r>
              <a:rPr lang="en-US" dirty="0"/>
              <a:t>Sustain</a:t>
            </a:r>
          </a:p>
        </p:txBody>
      </p:sp>
    </p:spTree>
    <p:extLst>
      <p:ext uri="{BB962C8B-B14F-4D97-AF65-F5344CB8AC3E}">
        <p14:creationId xmlns:p14="http://schemas.microsoft.com/office/powerpoint/2010/main" val="1053760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326" y="1882023"/>
            <a:ext cx="3651467" cy="1676603"/>
          </a:xfrm>
          <a:solidFill>
            <a:schemeClr val="bg1"/>
          </a:solidFill>
        </p:spPr>
        <p:txBody>
          <a:bodyPr vert="horz" lIns="91440" tIns="45720" rIns="91440" bIns="45720" rtlCol="0" anchor="ctr">
            <a:normAutofit/>
          </a:bodyPr>
          <a:lstStyle/>
          <a:p>
            <a:pPr algn="l"/>
            <a:r>
              <a:rPr lang="en-US" sz="4000" dirty="0">
                <a:solidFill>
                  <a:srgbClr val="7030A0"/>
                </a:solidFill>
                <a:latin typeface="Rockwell Extra Bold" panose="02060903040505020403" pitchFamily="18" charset="0"/>
                <a:ea typeface="+mj-ea"/>
                <a:cs typeface="+mj-cs"/>
              </a:rPr>
              <a:t>What is a Defect?</a:t>
            </a:r>
          </a:p>
        </p:txBody>
      </p:sp>
      <p:sp>
        <p:nvSpPr>
          <p:cNvPr id="5" name="Content Placeholder 4"/>
          <p:cNvSpPr>
            <a:spLocks noGrp="1"/>
          </p:cNvSpPr>
          <p:nvPr>
            <p:ph sz="half" idx="1"/>
          </p:nvPr>
        </p:nvSpPr>
        <p:spPr>
          <a:xfrm>
            <a:off x="202326" y="3707934"/>
            <a:ext cx="4156018" cy="2383354"/>
          </a:xfrm>
          <a:solidFill>
            <a:schemeClr val="bg1"/>
          </a:solidFill>
        </p:spPr>
        <p:txBody>
          <a:bodyPr vert="horz" lIns="91440" tIns="45720" rIns="91440" bIns="45720" rtlCol="0">
            <a:normAutofit/>
          </a:bodyPr>
          <a:lstStyle/>
          <a:p>
            <a:pPr marL="0" indent="0">
              <a:lnSpc>
                <a:spcPct val="90000"/>
              </a:lnSpc>
              <a:buNone/>
            </a:pPr>
            <a:r>
              <a:rPr lang="en-US" sz="2400" b="1" dirty="0"/>
              <a:t>This is fundamental</a:t>
            </a:r>
          </a:p>
          <a:p>
            <a:pPr marL="0" indent="0">
              <a:lnSpc>
                <a:spcPct val="90000"/>
              </a:lnSpc>
              <a:buNone/>
            </a:pPr>
            <a:endParaRPr lang="en-US" sz="2400" b="1" dirty="0"/>
          </a:p>
          <a:p>
            <a:pPr marL="0" indent="0">
              <a:lnSpc>
                <a:spcPct val="90000"/>
              </a:lnSpc>
              <a:buNone/>
            </a:pPr>
            <a:r>
              <a:rPr lang="en-US" sz="2400" b="1" spc="-5" dirty="0"/>
              <a:t>A defect is anything </a:t>
            </a:r>
            <a:r>
              <a:rPr lang="en-US" sz="2400" b="1" spc="-10" dirty="0"/>
              <a:t>that erodes value,</a:t>
            </a:r>
            <a:r>
              <a:rPr lang="en-US" sz="2400" b="1" spc="20" dirty="0"/>
              <a:t> </a:t>
            </a:r>
            <a:r>
              <a:rPr lang="en-US" sz="2400" b="1" spc="-10" dirty="0"/>
              <a:t>reduces</a:t>
            </a:r>
            <a:r>
              <a:rPr lang="en-US" sz="2400" b="1" spc="-5" dirty="0"/>
              <a:t> production, </a:t>
            </a:r>
            <a:r>
              <a:rPr lang="en-US" sz="2400" b="1" spc="-10" dirty="0"/>
              <a:t>compromises </a:t>
            </a:r>
            <a:r>
              <a:rPr lang="en-US" sz="2400" b="1" dirty="0"/>
              <a:t>HSE, or </a:t>
            </a:r>
            <a:r>
              <a:rPr lang="en-US" sz="2400" b="1" spc="-15" dirty="0"/>
              <a:t>creates</a:t>
            </a:r>
            <a:r>
              <a:rPr lang="en-US" sz="2400" b="1" spc="-50" dirty="0"/>
              <a:t> </a:t>
            </a:r>
            <a:r>
              <a:rPr lang="en-US" sz="2400" b="1" spc="-20" dirty="0"/>
              <a:t>waste</a:t>
            </a:r>
            <a:endParaRPr lang="en-US" sz="2400" b="1" dirty="0"/>
          </a:p>
          <a:p>
            <a:pPr>
              <a:lnSpc>
                <a:spcPct val="90000"/>
              </a:lnSpc>
              <a:buFont typeface="Arial" panose="020B0604020202020204" pitchFamily="34" charset="0"/>
              <a:buChar char="•"/>
            </a:pPr>
            <a:endParaRPr lang="en-US" sz="2400" b="1" dirty="0"/>
          </a:p>
        </p:txBody>
      </p:sp>
      <p:sp>
        <p:nvSpPr>
          <p:cNvPr id="3" name="Footer Placeholder 2">
            <a:extLst>
              <a:ext uri="{FF2B5EF4-FFF2-40B4-BE49-F238E27FC236}">
                <a16:creationId xmlns:a16="http://schemas.microsoft.com/office/drawing/2014/main" id="{E27A038D-154F-9E93-CB66-37EB6FBD9F00}"/>
              </a:ext>
            </a:extLst>
          </p:cNvPr>
          <p:cNvSpPr>
            <a:spLocks noGrp="1"/>
          </p:cNvSpPr>
          <p:nvPr>
            <p:ph type="ftr" sz="quarter" idx="11"/>
          </p:nvPr>
        </p:nvSpPr>
        <p:spPr/>
        <p:txBody>
          <a:bodyPr/>
          <a:lstStyle/>
          <a:p>
            <a:pPr>
              <a:defRPr/>
            </a:pPr>
            <a:r>
              <a:rPr lang="fi-FI" dirty="0"/>
              <a:t>SIP  (c)2025 JDL@Maintrainer.com</a:t>
            </a:r>
            <a:endParaRPr lang="en-US" dirty="0"/>
          </a:p>
        </p:txBody>
      </p:sp>
      <p:sp>
        <p:nvSpPr>
          <p:cNvPr id="6" name="Slide Number Placeholder 5">
            <a:extLst>
              <a:ext uri="{FF2B5EF4-FFF2-40B4-BE49-F238E27FC236}">
                <a16:creationId xmlns:a16="http://schemas.microsoft.com/office/drawing/2014/main" id="{DA50538E-4373-8CB2-B5CF-80E7B17ECB7A}"/>
              </a:ext>
            </a:extLst>
          </p:cNvPr>
          <p:cNvSpPr>
            <a:spLocks noGrp="1"/>
          </p:cNvSpPr>
          <p:nvPr>
            <p:ph type="sldNum" sz="quarter" idx="12"/>
          </p:nvPr>
        </p:nvSpPr>
        <p:spPr/>
        <p:txBody>
          <a:bodyPr/>
          <a:lstStyle/>
          <a:p>
            <a:pPr>
              <a:defRPr/>
            </a:pPr>
            <a:fld id="{7D90443D-951D-4D27-AED4-3888B08695F9}" type="slidenum">
              <a:rPr lang="en-US" smtClean="0"/>
              <a:pPr>
                <a:defRPr/>
              </a:pPr>
              <a:t>7</a:t>
            </a:fld>
            <a:endParaRPr lang="en-US"/>
          </a:p>
        </p:txBody>
      </p:sp>
      <p:pic>
        <p:nvPicPr>
          <p:cNvPr id="1028" name="Picture 4" descr="Broken Vintage Machines With Metal Sign Service, Including An ...">
            <a:extLst>
              <a:ext uri="{FF2B5EF4-FFF2-40B4-BE49-F238E27FC236}">
                <a16:creationId xmlns:a16="http://schemas.microsoft.com/office/drawing/2014/main" id="{2AB27FFF-9DBE-4DA1-B704-2377294EE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292" y="1230086"/>
            <a:ext cx="7401740" cy="46570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1EA67F-4D53-F3B0-2C3D-D18F1CB990FC}"/>
              </a:ext>
            </a:extLst>
          </p:cNvPr>
          <p:cNvSpPr txBox="1"/>
          <p:nvPr/>
        </p:nvSpPr>
        <p:spPr>
          <a:xfrm>
            <a:off x="343949" y="226503"/>
            <a:ext cx="11140579" cy="1200329"/>
          </a:xfrm>
          <a:prstGeom prst="rect">
            <a:avLst/>
          </a:prstGeom>
          <a:noFill/>
        </p:spPr>
        <p:txBody>
          <a:bodyPr wrap="square" rtlCol="0">
            <a:spAutoFit/>
          </a:bodyPr>
          <a:lstStyle/>
          <a:p>
            <a:r>
              <a:rPr lang="en-US" b="1" dirty="0"/>
              <a:t>Why do we call them SIPs? </a:t>
            </a:r>
            <a:r>
              <a:rPr lang="en-US" dirty="0"/>
              <a:t>To Sip is to drink a liquid in small amounts, usually less than a mouthful. This approach is precisely how we need to view improvement projects.</a:t>
            </a:r>
          </a:p>
        </p:txBody>
      </p:sp>
    </p:spTree>
    <p:extLst>
      <p:ext uri="{BB962C8B-B14F-4D97-AF65-F5344CB8AC3E}">
        <p14:creationId xmlns:p14="http://schemas.microsoft.com/office/powerpoint/2010/main" val="13396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EC6A-C667-4332-966E-4F617C8A646A}"/>
              </a:ext>
            </a:extLst>
          </p:cNvPr>
          <p:cNvSpPr>
            <a:spLocks noGrp="1"/>
          </p:cNvSpPr>
          <p:nvPr>
            <p:ph type="title"/>
          </p:nvPr>
        </p:nvSpPr>
        <p:spPr>
          <a:xfrm>
            <a:off x="131863" y="120599"/>
            <a:ext cx="11964563" cy="1084366"/>
          </a:xfrm>
        </p:spPr>
        <p:txBody>
          <a:bodyPr/>
          <a:lstStyle/>
          <a:p>
            <a:r>
              <a:rPr lang="en-US" dirty="0">
                <a:solidFill>
                  <a:srgbClr val="7030A0"/>
                </a:solidFill>
                <a:latin typeface="Arial Black" panose="020B0A04020102020204" pitchFamily="34" charset="0"/>
              </a:rPr>
              <a:t>Projects come is all sizes and causes</a:t>
            </a:r>
          </a:p>
        </p:txBody>
      </p:sp>
      <p:sp>
        <p:nvSpPr>
          <p:cNvPr id="4" name="Footer Placeholder 3">
            <a:extLst>
              <a:ext uri="{FF2B5EF4-FFF2-40B4-BE49-F238E27FC236}">
                <a16:creationId xmlns:a16="http://schemas.microsoft.com/office/drawing/2014/main" id="{52A2F1AC-8469-F0E5-3FAD-AFC714D26A66}"/>
              </a:ext>
            </a:extLst>
          </p:cNvPr>
          <p:cNvSpPr>
            <a:spLocks noGrp="1"/>
          </p:cNvSpPr>
          <p:nvPr>
            <p:ph type="ftr" sz="quarter" idx="11"/>
          </p:nvPr>
        </p:nvSpPr>
        <p:spPr/>
        <p:txBody>
          <a:bodyPr/>
          <a:lstStyle/>
          <a:p>
            <a:pPr>
              <a:defRPr/>
            </a:pPr>
            <a:r>
              <a:rPr lang="fi-FI"/>
              <a:t>SIP  (c)2025 JDL@Maintrainer.com</a:t>
            </a:r>
            <a:endParaRPr lang="en-US" dirty="0"/>
          </a:p>
        </p:txBody>
      </p:sp>
      <p:sp>
        <p:nvSpPr>
          <p:cNvPr id="9" name="Slide Number Placeholder 8">
            <a:extLst>
              <a:ext uri="{FF2B5EF4-FFF2-40B4-BE49-F238E27FC236}">
                <a16:creationId xmlns:a16="http://schemas.microsoft.com/office/drawing/2014/main" id="{4146144D-EDA3-4CCF-E7E2-8F848EF5AAB6}"/>
              </a:ext>
            </a:extLst>
          </p:cNvPr>
          <p:cNvSpPr>
            <a:spLocks noGrp="1"/>
          </p:cNvSpPr>
          <p:nvPr>
            <p:ph type="sldNum" sz="quarter" idx="12"/>
          </p:nvPr>
        </p:nvSpPr>
        <p:spPr/>
        <p:txBody>
          <a:bodyPr/>
          <a:lstStyle/>
          <a:p>
            <a:pPr>
              <a:defRPr/>
            </a:pPr>
            <a:fld id="{7D90443D-951D-4D27-AED4-3888B08695F9}" type="slidenum">
              <a:rPr lang="en-US" smtClean="0"/>
              <a:pPr>
                <a:defRPr/>
              </a:pPr>
              <a:t>8</a:t>
            </a:fld>
            <a:endParaRPr lang="en-US" dirty="0"/>
          </a:p>
        </p:txBody>
      </p:sp>
      <p:pic>
        <p:nvPicPr>
          <p:cNvPr id="1030" name="Picture 6">
            <a:extLst>
              <a:ext uri="{FF2B5EF4-FFF2-40B4-BE49-F238E27FC236}">
                <a16:creationId xmlns:a16="http://schemas.microsoft.com/office/drawing/2014/main" id="{1EACD041-002A-41DC-8D87-323E78B93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26" y="1319917"/>
            <a:ext cx="3190531" cy="1338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F44655-DCD6-4E5E-AB6D-1C4CE70FD5F7}"/>
              </a:ext>
            </a:extLst>
          </p:cNvPr>
          <p:cNvSpPr txBox="1"/>
          <p:nvPr/>
        </p:nvSpPr>
        <p:spPr>
          <a:xfrm>
            <a:off x="657842" y="2789249"/>
            <a:ext cx="3659716" cy="830997"/>
          </a:xfrm>
          <a:prstGeom prst="rect">
            <a:avLst/>
          </a:prstGeom>
          <a:solidFill>
            <a:schemeClr val="bg1"/>
          </a:solidFill>
        </p:spPr>
        <p:txBody>
          <a:bodyPr wrap="square" rtlCol="0">
            <a:spAutoFit/>
          </a:bodyPr>
          <a:lstStyle/>
          <a:p>
            <a:r>
              <a:rPr lang="en-US" dirty="0"/>
              <a:t>Some are the result of temporary repairs</a:t>
            </a:r>
          </a:p>
        </p:txBody>
      </p:sp>
      <p:pic>
        <p:nvPicPr>
          <p:cNvPr id="1032" name="Picture 8">
            <a:extLst>
              <a:ext uri="{FF2B5EF4-FFF2-40B4-BE49-F238E27FC236}">
                <a16:creationId xmlns:a16="http://schemas.microsoft.com/office/drawing/2014/main" id="{ABC8B059-981B-44FA-88A1-C50168862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096" y="1440672"/>
            <a:ext cx="2118251" cy="25270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68BC54-48CF-4962-BF7B-56DDD88EAC5A}"/>
              </a:ext>
            </a:extLst>
          </p:cNvPr>
          <p:cNvSpPr txBox="1"/>
          <p:nvPr/>
        </p:nvSpPr>
        <p:spPr>
          <a:xfrm>
            <a:off x="5229842" y="4157560"/>
            <a:ext cx="2361652" cy="1200329"/>
          </a:xfrm>
          <a:prstGeom prst="rect">
            <a:avLst/>
          </a:prstGeom>
          <a:noFill/>
        </p:spPr>
        <p:txBody>
          <a:bodyPr wrap="square" rtlCol="0">
            <a:spAutoFit/>
          </a:bodyPr>
          <a:lstStyle/>
          <a:p>
            <a:r>
              <a:rPr lang="en-US" dirty="0"/>
              <a:t>Some are the result of bad raw materials</a:t>
            </a:r>
          </a:p>
        </p:txBody>
      </p:sp>
      <p:pic>
        <p:nvPicPr>
          <p:cNvPr id="1034" name="Picture 10">
            <a:extLst>
              <a:ext uri="{FF2B5EF4-FFF2-40B4-BE49-F238E27FC236}">
                <a16:creationId xmlns:a16="http://schemas.microsoft.com/office/drawing/2014/main" id="{675CC43A-2EDE-40DE-A5C2-19BE8A429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2363" y="1440672"/>
            <a:ext cx="3785837" cy="25270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B077F7-B640-41D3-9B05-9154E3EA2295}"/>
              </a:ext>
            </a:extLst>
          </p:cNvPr>
          <p:cNvSpPr txBox="1"/>
          <p:nvPr/>
        </p:nvSpPr>
        <p:spPr>
          <a:xfrm>
            <a:off x="8192363" y="4157560"/>
            <a:ext cx="3727729" cy="830997"/>
          </a:xfrm>
          <a:prstGeom prst="rect">
            <a:avLst/>
          </a:prstGeom>
          <a:noFill/>
        </p:spPr>
        <p:txBody>
          <a:bodyPr wrap="square" rtlCol="0">
            <a:spAutoFit/>
          </a:bodyPr>
          <a:lstStyle/>
          <a:p>
            <a:r>
              <a:rPr lang="en-US" dirty="0"/>
              <a:t>Some are the result of issues with craftsmanship</a:t>
            </a:r>
          </a:p>
        </p:txBody>
      </p:sp>
      <p:pic>
        <p:nvPicPr>
          <p:cNvPr id="1036" name="Picture 12">
            <a:extLst>
              <a:ext uri="{FF2B5EF4-FFF2-40B4-BE49-F238E27FC236}">
                <a16:creationId xmlns:a16="http://schemas.microsoft.com/office/drawing/2014/main" id="{80538F5E-07A4-4D9A-902D-DD91DCD0D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74280"/>
            <a:ext cx="2009775"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E54AAB-6262-4488-92D6-AF4AFD50491E}"/>
              </a:ext>
            </a:extLst>
          </p:cNvPr>
          <p:cNvSpPr txBox="1"/>
          <p:nvPr/>
        </p:nvSpPr>
        <p:spPr>
          <a:xfrm>
            <a:off x="1848535" y="4729882"/>
            <a:ext cx="1999839" cy="1569660"/>
          </a:xfrm>
          <a:prstGeom prst="rect">
            <a:avLst/>
          </a:prstGeom>
          <a:noFill/>
        </p:spPr>
        <p:txBody>
          <a:bodyPr wrap="square" rtlCol="0">
            <a:spAutoFit/>
          </a:bodyPr>
          <a:lstStyle/>
          <a:p>
            <a:r>
              <a:rPr lang="en-US" dirty="0"/>
              <a:t>Some are the result of defective materials</a:t>
            </a:r>
          </a:p>
        </p:txBody>
      </p:sp>
    </p:spTree>
    <p:extLst>
      <p:ext uri="{BB962C8B-B14F-4D97-AF65-F5344CB8AC3E}">
        <p14:creationId xmlns:p14="http://schemas.microsoft.com/office/powerpoint/2010/main" val="3289406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2800" y="-163845"/>
            <a:ext cx="10363200" cy="1143000"/>
          </a:xfrm>
        </p:spPr>
        <p:txBody>
          <a:bodyPr/>
          <a:lstStyle/>
          <a:p>
            <a:r>
              <a:rPr lang="en-US" dirty="0">
                <a:solidFill>
                  <a:srgbClr val="7030A0"/>
                </a:solidFill>
                <a:latin typeface="Arial Black" panose="020B0A04020102020204" pitchFamily="34" charset="0"/>
              </a:rPr>
              <a:t>Why bother?</a:t>
            </a:r>
          </a:p>
        </p:txBody>
      </p:sp>
      <p:sp>
        <p:nvSpPr>
          <p:cNvPr id="7" name="Footer Placeholder 6">
            <a:extLst>
              <a:ext uri="{FF2B5EF4-FFF2-40B4-BE49-F238E27FC236}">
                <a16:creationId xmlns:a16="http://schemas.microsoft.com/office/drawing/2014/main" id="{3FBED64C-D2AD-807C-8665-399D13070A49}"/>
              </a:ext>
            </a:extLst>
          </p:cNvPr>
          <p:cNvSpPr>
            <a:spLocks noGrp="1"/>
          </p:cNvSpPr>
          <p:nvPr>
            <p:ph type="ftr" sz="quarter" idx="11"/>
          </p:nvPr>
        </p:nvSpPr>
        <p:spPr>
          <a:xfrm>
            <a:off x="4165600" y="6280587"/>
            <a:ext cx="3860800" cy="457200"/>
          </a:xfrm>
          <a:solidFill>
            <a:schemeClr val="bg1"/>
          </a:solidFill>
        </p:spPr>
        <p:txBody>
          <a:bodyPr/>
          <a:lstStyle/>
          <a:p>
            <a:pPr>
              <a:defRPr/>
            </a:pPr>
            <a:r>
              <a:rPr lang="fi-FI" dirty="0"/>
              <a:t>SIP  (c)2025 JDL@Maintrainer.com</a:t>
            </a:r>
            <a:endParaRPr lang="en-US" dirty="0"/>
          </a:p>
        </p:txBody>
      </p:sp>
      <p:sp>
        <p:nvSpPr>
          <p:cNvPr id="8" name="Slide Number Placeholder 7">
            <a:extLst>
              <a:ext uri="{FF2B5EF4-FFF2-40B4-BE49-F238E27FC236}">
                <a16:creationId xmlns:a16="http://schemas.microsoft.com/office/drawing/2014/main" id="{82148359-42D8-3A2B-2386-A28CAC6C1C10}"/>
              </a:ext>
            </a:extLst>
          </p:cNvPr>
          <p:cNvSpPr>
            <a:spLocks noGrp="1"/>
          </p:cNvSpPr>
          <p:nvPr>
            <p:ph type="sldNum" sz="quarter" idx="12"/>
          </p:nvPr>
        </p:nvSpPr>
        <p:spPr/>
        <p:txBody>
          <a:bodyPr/>
          <a:lstStyle/>
          <a:p>
            <a:pPr>
              <a:defRPr/>
            </a:pPr>
            <a:fld id="{7ECB595E-7760-453D-9C80-03D3202DAF3E}" type="slidenum">
              <a:rPr lang="en-US" smtClean="0"/>
              <a:pPr>
                <a:defRPr/>
              </a:pPr>
              <a:t>9</a:t>
            </a:fld>
            <a:endParaRPr lang="en-US"/>
          </a:p>
        </p:txBody>
      </p:sp>
      <p:sp>
        <p:nvSpPr>
          <p:cNvPr id="2" name="Rectangle 1">
            <a:extLst>
              <a:ext uri="{FF2B5EF4-FFF2-40B4-BE49-F238E27FC236}">
                <a16:creationId xmlns:a16="http://schemas.microsoft.com/office/drawing/2014/main" id="{60304B39-A95F-4212-8B10-6861CDA3E14B}"/>
              </a:ext>
            </a:extLst>
          </p:cNvPr>
          <p:cNvSpPr/>
          <p:nvPr/>
        </p:nvSpPr>
        <p:spPr>
          <a:xfrm>
            <a:off x="133978" y="1651470"/>
            <a:ext cx="5091165" cy="2862322"/>
          </a:xfrm>
          <a:prstGeom prst="rect">
            <a:avLst/>
          </a:prstGeom>
          <a:solidFill>
            <a:schemeClr val="bg1"/>
          </a:solidFill>
        </p:spPr>
        <p:txBody>
          <a:bodyPr wrap="square">
            <a:spAutoFit/>
          </a:bodyPr>
          <a:lstStyle/>
          <a:p>
            <a:r>
              <a:rPr lang="en-US" dirty="0"/>
              <a:t>It eventually means less maintenance work!</a:t>
            </a:r>
          </a:p>
          <a:p>
            <a:endParaRPr lang="en-US" dirty="0">
              <a:solidFill>
                <a:srgbClr val="333333"/>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rPr>
              <a:t>Better quality products</a:t>
            </a: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rPr>
              <a:t>Better yield from raw materials</a:t>
            </a: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rPr>
              <a:t>Improved Uptime</a:t>
            </a: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rPr>
              <a:t>Higher reliability with fewer machine breakdowns. </a:t>
            </a: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rPr>
              <a:t>Longer equipment life</a:t>
            </a: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rPr>
              <a:t>Higher energy efficiency</a:t>
            </a: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rPr>
              <a:t> Have fun and develop new skills</a:t>
            </a:r>
          </a:p>
        </p:txBody>
      </p:sp>
      <p:pic>
        <p:nvPicPr>
          <p:cNvPr id="5" name="Picture 4" descr="A close up of text on a black background&#10;&#10;Description automatically generated">
            <a:extLst>
              <a:ext uri="{FF2B5EF4-FFF2-40B4-BE49-F238E27FC236}">
                <a16:creationId xmlns:a16="http://schemas.microsoft.com/office/drawing/2014/main" id="{826BBB51-A0B1-46DE-A31B-5FE793B256A1}"/>
              </a:ext>
            </a:extLst>
          </p:cNvPr>
          <p:cNvPicPr>
            <a:picLocks noChangeAspect="1"/>
          </p:cNvPicPr>
          <p:nvPr/>
        </p:nvPicPr>
        <p:blipFill>
          <a:blip r:embed="rId3"/>
          <a:stretch>
            <a:fillRect/>
          </a:stretch>
        </p:blipFill>
        <p:spPr>
          <a:xfrm>
            <a:off x="5579224" y="1204965"/>
            <a:ext cx="6612776" cy="4739825"/>
          </a:xfrm>
          <a:prstGeom prst="rect">
            <a:avLst/>
          </a:prstGeom>
        </p:spPr>
      </p:pic>
    </p:spTree>
    <p:extLst>
      <p:ext uri="{BB962C8B-B14F-4D97-AF65-F5344CB8AC3E}">
        <p14:creationId xmlns:p14="http://schemas.microsoft.com/office/powerpoint/2010/main" val="1993248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ec0c9e-a015-4fad-bb0b-963cf99085d4">
      <Terms xmlns="http://schemas.microsoft.com/office/infopath/2007/PartnerControls"/>
    </lcf76f155ced4ddcb4097134ff3c332f>
    <TaxCatchAll xmlns="86b2adf6-b113-41ce-b5e0-e93258f09f20" xsi:nil="true"/>
  </documentManagement>
</p:properties>
</file>

<file path=customXml/itemProps1.xml><?xml version="1.0" encoding="utf-8"?>
<ds:datastoreItem xmlns:ds="http://schemas.openxmlformats.org/officeDocument/2006/customXml" ds:itemID="{56A7DC3E-C3F2-4D36-A0DD-00A2F58E9857}"/>
</file>

<file path=customXml/itemProps2.xml><?xml version="1.0" encoding="utf-8"?>
<ds:datastoreItem xmlns:ds="http://schemas.openxmlformats.org/officeDocument/2006/customXml" ds:itemID="{659A39B6-DA90-4AA3-89E9-049B7348C87B}"/>
</file>

<file path=customXml/itemProps3.xml><?xml version="1.0" encoding="utf-8"?>
<ds:datastoreItem xmlns:ds="http://schemas.openxmlformats.org/officeDocument/2006/customXml" ds:itemID="{C81171B4-FCCE-4EC4-BDAB-1957630E30C0}"/>
</file>

<file path=docProps/app.xml><?xml version="1.0" encoding="utf-8"?>
<Properties xmlns="http://schemas.openxmlformats.org/officeDocument/2006/extended-properties" xmlns:vt="http://schemas.openxmlformats.org/officeDocument/2006/docPropsVTypes">
  <TotalTime>166</TotalTime>
  <Words>1906</Words>
  <Application>Microsoft Office PowerPoint</Application>
  <PresentationFormat>Widescreen</PresentationFormat>
  <Paragraphs>283</Paragraphs>
  <Slides>30</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Amasis MT Pro Black</vt:lpstr>
      <vt:lpstr>Aptos</vt:lpstr>
      <vt:lpstr>Aptos Display</vt:lpstr>
      <vt:lpstr>Arial</vt:lpstr>
      <vt:lpstr>Arial Black</vt:lpstr>
      <vt:lpstr>Arial Narrow</vt:lpstr>
      <vt:lpstr>Calibri</vt:lpstr>
      <vt:lpstr>Courier New</vt:lpstr>
      <vt:lpstr>Rockwell Condensed</vt:lpstr>
      <vt:lpstr>Rockwell Extra Bold</vt:lpstr>
      <vt:lpstr>Tahoma</vt:lpstr>
      <vt:lpstr>Times New Roman</vt:lpstr>
      <vt:lpstr>Wingdings</vt:lpstr>
      <vt:lpstr>Office Theme</vt:lpstr>
      <vt:lpstr>PowerPoint Presentation</vt:lpstr>
      <vt:lpstr>PowerPoint Presentation</vt:lpstr>
      <vt:lpstr>One hobby- writing books about reliability and maintenance</vt:lpstr>
      <vt:lpstr>Comic books?</vt:lpstr>
      <vt:lpstr>PowerPoint Presentation</vt:lpstr>
      <vt:lpstr>Topics for this event</vt:lpstr>
      <vt:lpstr>What is a Defect?</vt:lpstr>
      <vt:lpstr>Projects come is all sizes and causes</vt:lpstr>
      <vt:lpstr>Why bother?</vt:lpstr>
      <vt:lpstr>PowerPoint Presentation</vt:lpstr>
      <vt:lpstr>PowerPoint Presentation</vt:lpstr>
      <vt:lpstr>PowerPoint Presentation</vt:lpstr>
      <vt:lpstr>One Psychological bias affects everyone:  Normalization of Deviance</vt:lpstr>
      <vt:lpstr>Normalization of Deviance and the Challenger accident</vt:lpstr>
      <vt:lpstr>How does “Normalization of Deviance” impact us?</vt:lpstr>
      <vt:lpstr>PowerPoint Presentation</vt:lpstr>
      <vt:lpstr>START HERE, RIGHT NOW: There is a whole class of defects that do not need any fancy introduction!</vt:lpstr>
      <vt:lpstr> DIYF-These- These are defects that are In Your Face  Ouch!</vt:lpstr>
      <vt:lpstr>There are lots of places to look for opportunities for SIPs</vt:lpstr>
      <vt:lpstr>Every maintenance activity offers opportunities for SIPs.</vt:lpstr>
      <vt:lpstr>Brainstorm  lists</vt:lpstr>
      <vt:lpstr>Example TOP PART NUMBERS BY USAGE </vt:lpstr>
      <vt:lpstr>The Leap from a list item to a potential project you have to be:</vt:lpstr>
      <vt:lpstr>STOP-  Don’t get caught by unintended consequences!</vt:lpstr>
      <vt:lpstr>Great SIP projects follow some rules</vt:lpstr>
      <vt:lpstr>Go after Low Hanging Fruit first!</vt:lpstr>
      <vt:lpstr>Starting and Execution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Joel Levitt</dc:creator>
  <cp:lastModifiedBy>Joel Levitt</cp:lastModifiedBy>
  <cp:revision>10</cp:revision>
  <dcterms:created xsi:type="dcterms:W3CDTF">2025-12-17T15:54:44Z</dcterms:created>
  <dcterms:modified xsi:type="dcterms:W3CDTF">2025-12-17T18:42:14Z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ies>
</file>